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56" r:id="rId2"/>
    <p:sldId id="276" r:id="rId3"/>
    <p:sldId id="477" r:id="rId4"/>
    <p:sldId id="478" r:id="rId5"/>
    <p:sldId id="479" r:id="rId6"/>
    <p:sldId id="403" r:id="rId7"/>
    <p:sldId id="487" r:id="rId8"/>
    <p:sldId id="489" r:id="rId9"/>
    <p:sldId id="494" r:id="rId10"/>
    <p:sldId id="495" r:id="rId11"/>
    <p:sldId id="405" r:id="rId12"/>
    <p:sldId id="497" r:id="rId13"/>
    <p:sldId id="406" r:id="rId14"/>
    <p:sldId id="411" r:id="rId15"/>
    <p:sldId id="502" r:id="rId16"/>
    <p:sldId id="505" r:id="rId17"/>
    <p:sldId id="507" r:id="rId18"/>
    <p:sldId id="508" r:id="rId19"/>
    <p:sldId id="414" r:id="rId20"/>
    <p:sldId id="401" r:id="rId21"/>
    <p:sldId id="297" r:id="rId22"/>
    <p:sldId id="305" r:id="rId23"/>
    <p:sldId id="306" r:id="rId24"/>
    <p:sldId id="402" r:id="rId25"/>
    <p:sldId id="415" r:id="rId26"/>
    <p:sldId id="450" r:id="rId27"/>
    <p:sldId id="452" r:id="rId28"/>
    <p:sldId id="453" r:id="rId29"/>
    <p:sldId id="420" r:id="rId30"/>
    <p:sldId id="417" r:id="rId31"/>
    <p:sldId id="418" r:id="rId32"/>
    <p:sldId id="419" r:id="rId33"/>
    <p:sldId id="421" r:id="rId34"/>
    <p:sldId id="422" r:id="rId35"/>
    <p:sldId id="423" r:id="rId36"/>
    <p:sldId id="425" r:id="rId37"/>
    <p:sldId id="437" r:id="rId38"/>
    <p:sldId id="438" r:id="rId39"/>
    <p:sldId id="439" r:id="rId40"/>
    <p:sldId id="429" r:id="rId41"/>
    <p:sldId id="436" r:id="rId42"/>
    <p:sldId id="461" r:id="rId43"/>
    <p:sldId id="455" r:id="rId44"/>
    <p:sldId id="456" r:id="rId45"/>
    <p:sldId id="457" r:id="rId46"/>
    <p:sldId id="458" r:id="rId47"/>
    <p:sldId id="459" r:id="rId48"/>
    <p:sldId id="460" r:id="rId49"/>
    <p:sldId id="462" r:id="rId50"/>
    <p:sldId id="463" r:id="rId51"/>
    <p:sldId id="464" r:id="rId52"/>
    <p:sldId id="465" r:id="rId53"/>
    <p:sldId id="466" r:id="rId54"/>
    <p:sldId id="467" r:id="rId55"/>
    <p:sldId id="468" r:id="rId56"/>
    <p:sldId id="469" r:id="rId57"/>
    <p:sldId id="470" r:id="rId58"/>
    <p:sldId id="471" r:id="rId59"/>
    <p:sldId id="472" r:id="rId60"/>
    <p:sldId id="473" r:id="rId61"/>
    <p:sldId id="474" r:id="rId62"/>
    <p:sldId id="475" r:id="rId63"/>
    <p:sldId id="476" r:id="rId64"/>
    <p:sldId id="424" r:id="rId65"/>
    <p:sldId id="440" r:id="rId66"/>
    <p:sldId id="441" r:id="rId67"/>
    <p:sldId id="454" r:id="rId68"/>
    <p:sldId id="442" r:id="rId69"/>
    <p:sldId id="443" r:id="rId70"/>
    <p:sldId id="444" r:id="rId71"/>
    <p:sldId id="445" r:id="rId72"/>
    <p:sldId id="446" r:id="rId73"/>
    <p:sldId id="447" r:id="rId74"/>
    <p:sldId id="448" r:id="rId75"/>
    <p:sldId id="360"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p:cViewPr varScale="1">
        <p:scale>
          <a:sx n="132" d="100"/>
          <a:sy n="132" d="100"/>
        </p:scale>
        <p:origin x="156" y="1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55.wmf"/><Relationship Id="rId7" Type="http://schemas.openxmlformats.org/officeDocument/2006/relationships/image" Target="../media/image59.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2/5/2015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3145078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2/5/2015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895887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1147763" y="685800"/>
            <a:ext cx="4565650" cy="3425825"/>
          </a:xfrm>
          <a:ln/>
        </p:spPr>
      </p:sp>
      <p:sp>
        <p:nvSpPr>
          <p:cNvPr id="222211" name="Rectangle 3"/>
          <p:cNvSpPr>
            <a:spLocks noGrp="1" noChangeArrowheads="1"/>
          </p:cNvSpPr>
          <p:nvPr>
            <p:ph type="body" idx="1"/>
          </p:nvPr>
        </p:nvSpPr>
        <p:spPr>
          <a:xfrm>
            <a:off x="748606" y="4572000"/>
            <a:ext cx="5027414" cy="4416274"/>
          </a:xfrm>
          <a:noFill/>
          <a:ln/>
        </p:spPr>
        <p:txBody>
          <a:bodyPr/>
          <a:lstStyle/>
          <a:p>
            <a:r>
              <a:rPr lang="en-US" altLang="ko-KR" smtClean="0">
                <a:latin typeface="Times"/>
                <a:ea typeface="굴림" pitchFamily="50" charset="-127"/>
              </a:rPr>
              <a:t>Review agenda and timing.</a:t>
            </a:r>
          </a:p>
        </p:txBody>
      </p:sp>
    </p:spTree>
    <p:extLst>
      <p:ext uri="{BB962C8B-B14F-4D97-AF65-F5344CB8AC3E}">
        <p14:creationId xmlns:p14="http://schemas.microsoft.com/office/powerpoint/2010/main" val="4151044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A01EF23-9525-4052-ACD3-8F43F2216B2E}" type="slidenum">
              <a:rPr lang="en-US"/>
              <a:pPr/>
              <a:t>12</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de-DE" b="1" smtClean="0"/>
              <a:t>Key Message</a:t>
            </a:r>
          </a:p>
          <a:p>
            <a:pPr eaLnBrk="1" hangingPunct="1"/>
            <a:r>
              <a:rPr lang="de-DE" smtClean="0"/>
              <a:t>http://www-internal.mathworks.com/wiki/index.php/Physical_Modeling_Tools_Key_Messages#Saves_Deriving_and_Programming_Equations</a:t>
            </a:r>
          </a:p>
          <a:p>
            <a:pPr eaLnBrk="1" hangingPunct="1"/>
            <a:endParaRPr lang="de-DE" smtClean="0"/>
          </a:p>
        </p:txBody>
      </p:sp>
    </p:spTree>
    <p:extLst>
      <p:ext uri="{BB962C8B-B14F-4D97-AF65-F5344CB8AC3E}">
        <p14:creationId xmlns:p14="http://schemas.microsoft.com/office/powerpoint/2010/main" val="2481219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w="9525"/>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dirty="0" smtClean="0"/>
              <a:t>R2012a:</a:t>
            </a:r>
            <a:r>
              <a:rPr lang="de-DE" b="1" baseline="0" dirty="0" smtClean="0"/>
              <a:t> </a:t>
            </a:r>
            <a:r>
              <a:rPr lang="de-DE" baseline="0" dirty="0" smtClean="0"/>
              <a:t>Second Generation </a:t>
            </a:r>
            <a:r>
              <a:rPr lang="de-DE" baseline="0" dirty="0" err="1" smtClean="0"/>
              <a:t>technology</a:t>
            </a:r>
            <a:r>
              <a:rPr lang="de-DE" baseline="0" dirty="0" smtClean="0"/>
              <a:t> </a:t>
            </a:r>
            <a:r>
              <a:rPr lang="de-DE" baseline="0" dirty="0" err="1" smtClean="0"/>
              <a:t>added</a:t>
            </a:r>
            <a:r>
              <a:rPr lang="de-DE" baseline="0" dirty="0" smtClean="0"/>
              <a:t> </a:t>
            </a:r>
            <a:r>
              <a:rPr lang="de-DE" baseline="0" dirty="0" err="1" smtClean="0"/>
              <a:t>to</a:t>
            </a:r>
            <a:r>
              <a:rPr lang="de-DE" baseline="0" dirty="0" smtClean="0"/>
              <a:t> </a:t>
            </a:r>
            <a:r>
              <a:rPr lang="de-DE" baseline="0" dirty="0" err="1" smtClean="0"/>
              <a:t>SimMechanics</a:t>
            </a:r>
            <a:endParaRPr lang="de-DE" baseline="0" dirty="0" smtClean="0"/>
          </a:p>
          <a:p>
            <a:endParaRPr lang="en-US" dirty="0" smtClean="0"/>
          </a:p>
        </p:txBody>
      </p:sp>
    </p:spTree>
    <p:extLst>
      <p:ext uri="{BB962C8B-B14F-4D97-AF65-F5344CB8AC3E}">
        <p14:creationId xmlns:p14="http://schemas.microsoft.com/office/powerpoint/2010/main" val="3831361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44588" y="685800"/>
            <a:ext cx="4572000" cy="3429000"/>
          </a:xfrm>
          <a:ln/>
        </p:spPr>
      </p:sp>
      <p:sp>
        <p:nvSpPr>
          <p:cNvPr id="46083" name="Rectangle 3"/>
          <p:cNvSpPr>
            <a:spLocks noGrp="1" noChangeArrowheads="1"/>
          </p:cNvSpPr>
          <p:nvPr>
            <p:ph type="body" idx="1"/>
          </p:nvPr>
        </p:nvSpPr>
        <p:spPr>
          <a:xfrm>
            <a:off x="610102" y="4343584"/>
            <a:ext cx="5791128" cy="4114432"/>
          </a:xfrm>
          <a:noFill/>
          <a:ln w="9525"/>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dirty="0" smtClean="0"/>
              <a:t>R2012b:</a:t>
            </a:r>
            <a:r>
              <a:rPr lang="de-DE" b="1" baseline="0" dirty="0" smtClean="0"/>
              <a:t> </a:t>
            </a:r>
            <a:r>
              <a:rPr lang="de-DE" baseline="0" dirty="0" smtClean="0"/>
              <a:t>Import </a:t>
            </a:r>
            <a:r>
              <a:rPr lang="de-DE" baseline="0" dirty="0" err="1" smtClean="0"/>
              <a:t>from</a:t>
            </a:r>
            <a:r>
              <a:rPr lang="de-DE" baseline="0" dirty="0" smtClean="0"/>
              <a:t> </a:t>
            </a:r>
            <a:r>
              <a:rPr lang="de-DE" baseline="0" dirty="0" err="1" smtClean="0"/>
              <a:t>SolidWorks</a:t>
            </a:r>
            <a:r>
              <a:rPr lang="de-DE" baseline="0" dirty="0" smtClean="0"/>
              <a:t>, </a:t>
            </a:r>
            <a:r>
              <a:rPr lang="de-DE" baseline="0" dirty="0" err="1" smtClean="0"/>
              <a:t>ProEngineer</a:t>
            </a:r>
            <a:r>
              <a:rPr lang="de-DE" baseline="0" dirty="0" smtClean="0"/>
              <a:t>, </a:t>
            </a:r>
            <a:r>
              <a:rPr lang="de-DE" baseline="0" dirty="0" err="1" smtClean="0"/>
              <a:t>and</a:t>
            </a:r>
            <a:r>
              <a:rPr lang="de-DE" baseline="0" dirty="0" smtClean="0"/>
              <a:t> Inventor </a:t>
            </a:r>
            <a:r>
              <a:rPr lang="de-DE" baseline="0" dirty="0" err="1" smtClean="0"/>
              <a:t>supported</a:t>
            </a:r>
            <a:r>
              <a:rPr lang="de-DE" baseline="0" dirty="0" smtClean="0"/>
              <a:t> (</a:t>
            </a:r>
            <a:r>
              <a:rPr lang="de-DE" baseline="0" dirty="0" err="1" smtClean="0"/>
              <a:t>model</a:t>
            </a:r>
            <a:r>
              <a:rPr lang="de-DE" baseline="0" dirty="0" smtClean="0"/>
              <a:t> update not </a:t>
            </a:r>
            <a:r>
              <a:rPr lang="de-DE" baseline="0" dirty="0" err="1" smtClean="0"/>
              <a:t>supported</a:t>
            </a:r>
            <a:r>
              <a:rPr lang="de-DE" baseline="0" dirty="0" smtClean="0"/>
              <a:t> </a:t>
            </a:r>
            <a:r>
              <a:rPr lang="de-DE" baseline="0" dirty="0" err="1" smtClean="0"/>
              <a:t>yet</a:t>
            </a:r>
            <a:r>
              <a:rPr lang="de-DE"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de-DE" dirty="0" smtClean="0"/>
          </a:p>
        </p:txBody>
      </p:sp>
    </p:spTree>
    <p:extLst>
      <p:ext uri="{BB962C8B-B14F-4D97-AF65-F5344CB8AC3E}">
        <p14:creationId xmlns:p14="http://schemas.microsoft.com/office/powerpoint/2010/main" val="2401568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623A796-0134-4CFB-AB93-D13A824D2BB1}" type="slidenum">
              <a:rPr lang="en-US"/>
              <a:pPr/>
              <a:t>15</a:t>
            </a:fld>
            <a:endParaRPr lang="en-US"/>
          </a:p>
        </p:txBody>
      </p:sp>
      <p:sp>
        <p:nvSpPr>
          <p:cNvPr id="26627" name="Rectangle 2"/>
          <p:cNvSpPr>
            <a:spLocks noGrp="1" noRot="1" noChangeAspect="1" noChangeArrowheads="1" noTextEdit="1"/>
          </p:cNvSpPr>
          <p:nvPr>
            <p:ph type="sldImg"/>
          </p:nvPr>
        </p:nvSpPr>
        <p:spPr>
          <a:xfrm>
            <a:off x="1144588" y="687388"/>
            <a:ext cx="4568825" cy="3427412"/>
          </a:xfrm>
          <a:ln/>
        </p:spPr>
      </p:sp>
      <p:sp>
        <p:nvSpPr>
          <p:cNvPr id="26628" name="Rectangle 3"/>
          <p:cNvSpPr>
            <a:spLocks noGrp="1" noChangeArrowheads="1"/>
          </p:cNvSpPr>
          <p:nvPr>
            <p:ph type="body" idx="1"/>
          </p:nvPr>
        </p:nvSpPr>
        <p:spPr>
          <a:xfrm>
            <a:off x="763436" y="4196693"/>
            <a:ext cx="5030921" cy="4414091"/>
          </a:xfrm>
          <a:noFill/>
          <a:ln/>
        </p:spPr>
        <p:txBody>
          <a:bodyPr/>
          <a:lstStyle/>
          <a:p>
            <a:pPr marL="228600" indent="-228600" eaLnBrk="1" hangingPunct="1"/>
            <a:r>
              <a:rPr lang="en-US" b="1" smtClean="0"/>
              <a:t>Key Message</a:t>
            </a:r>
          </a:p>
          <a:p>
            <a:pPr marL="228600" indent="-228600" eaLnBrk="1" hangingPunct="1"/>
            <a:r>
              <a:rPr lang="en-US" smtClean="0"/>
              <a:t>http://www-internal.mathworks.com/wiki/index.php/Physical_Modeling_Tools_Key_Messages#Saves_Deriving_and_Programming_Equations</a:t>
            </a:r>
          </a:p>
          <a:p>
            <a:pPr marL="228600" indent="-228600" eaLnBrk="1" hangingPunct="1"/>
            <a:r>
              <a:rPr lang="de-DE" smtClean="0"/>
              <a:t>http://www-internal.mathworks.com/wiki/index.php/Physical_Modeling_Tools_Key_Messages#Reduces_Required_Domain_Knowledge</a:t>
            </a:r>
          </a:p>
          <a:p>
            <a:pPr marL="228600" indent="-228600" eaLnBrk="1" hangingPunct="1"/>
            <a:endParaRPr lang="de-DE" b="1" smtClean="0"/>
          </a:p>
          <a:p>
            <a:pPr marL="228600" indent="-228600" eaLnBrk="1" hangingPunct="1"/>
            <a:r>
              <a:rPr lang="de-DE" b="1" smtClean="0"/>
              <a:t>Our Solution</a:t>
            </a:r>
            <a:r>
              <a:rPr lang="de-DE" smtClean="0"/>
              <a:t/>
            </a:r>
            <a:br>
              <a:rPr lang="de-DE" smtClean="0"/>
            </a:br>
            <a:r>
              <a:rPr lang="de-DE" smtClean="0"/>
              <a:t>The Physical Modeling tools contain extensive libraries of basic building blocks with domain knowledge built in, allowing users to create useful and accurate models even if they do not have extensive experience in the domain. </a:t>
            </a:r>
          </a:p>
          <a:p>
            <a:pPr marL="228600" indent="-228600" eaLnBrk="1" hangingPunct="1"/>
            <a:endParaRPr lang="de-DE" smtClean="0"/>
          </a:p>
          <a:p>
            <a:pPr marL="228600" indent="-228600" eaLnBrk="1" hangingPunct="1"/>
            <a:r>
              <a:rPr lang="de-DE" smtClean="0"/>
              <a:t>The Physical Modeling tools enable enable modeling and simulation of physical systems without deriving and programming equations, allowing users without strong mathematic or programming backgrounds to easily create accurate and intuitive models. </a:t>
            </a:r>
            <a:br>
              <a:rPr lang="de-DE" smtClean="0"/>
            </a:br>
            <a:endParaRPr lang="de-DE" smtClean="0"/>
          </a:p>
        </p:txBody>
      </p:sp>
    </p:spTree>
    <p:extLst>
      <p:ext uri="{BB962C8B-B14F-4D97-AF65-F5344CB8AC3E}">
        <p14:creationId xmlns:p14="http://schemas.microsoft.com/office/powerpoint/2010/main" val="210005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3895725" y="527050"/>
            <a:ext cx="2824163" cy="2117725"/>
          </a:xfrm>
          <a:ln/>
        </p:spPr>
      </p:sp>
      <p:sp>
        <p:nvSpPr>
          <p:cNvPr id="136195" name="Rectangle 3"/>
          <p:cNvSpPr>
            <a:spLocks noGrp="1" noChangeArrowheads="1"/>
          </p:cNvSpPr>
          <p:nvPr>
            <p:ph type="body" idx="1"/>
          </p:nvPr>
        </p:nvSpPr>
        <p:spPr>
          <a:xfrm>
            <a:off x="327648" y="2821788"/>
            <a:ext cx="6360879" cy="5812499"/>
          </a:xfrm>
          <a:noFill/>
          <a:ln/>
        </p:spPr>
        <p:txBody>
          <a:bodyPr/>
          <a:lstStyle/>
          <a:p>
            <a:r>
              <a:rPr lang="fr-FR" altLang="ko-KR" smtClean="0">
                <a:latin typeface="Tahoma" pitchFamily="34" charset="0"/>
                <a:ea typeface="굴림" pitchFamily="50" charset="-127"/>
              </a:rPr>
              <a:t>So we have created SBR algorithm model from the requirement!</a:t>
            </a:r>
          </a:p>
          <a:p>
            <a:r>
              <a:rPr lang="fr-FR" altLang="ko-KR" smtClean="0">
                <a:latin typeface="Tahoma" pitchFamily="34" charset="0"/>
                <a:ea typeface="굴림" pitchFamily="50" charset="-127"/>
              </a:rPr>
              <a:t>&gt;&gt; sbr ( show the complete SBR algorithm model)</a:t>
            </a:r>
          </a:p>
          <a:p>
            <a:endParaRPr lang="fr-FR" altLang="ko-KR" smtClean="0">
              <a:latin typeface="Tahoma" pitchFamily="34" charset="0"/>
              <a:ea typeface="굴림" pitchFamily="50" charset="-127"/>
            </a:endParaRPr>
          </a:p>
          <a:p>
            <a:r>
              <a:rPr lang="fr-FR" altLang="ko-KR" smtClean="0">
                <a:latin typeface="Tahoma" pitchFamily="34" charset="0"/>
                <a:ea typeface="굴림" pitchFamily="50" charset="-127"/>
              </a:rPr>
              <a:t>Do simple testing with constant blocks as inputs and display as output or</a:t>
            </a:r>
          </a:p>
          <a:p>
            <a:r>
              <a:rPr lang="fr-FR" altLang="ko-KR" smtClean="0">
                <a:latin typeface="Tahoma" pitchFamily="34" charset="0"/>
                <a:ea typeface="굴림" pitchFamily="50" charset="-127"/>
              </a:rPr>
              <a:t>&gt;&gt;sbr_testHarness_simple </a:t>
            </a:r>
          </a:p>
        </p:txBody>
      </p:sp>
    </p:spTree>
    <p:extLst>
      <p:ext uri="{BB962C8B-B14F-4D97-AF65-F5344CB8AC3E}">
        <p14:creationId xmlns:p14="http://schemas.microsoft.com/office/powerpoint/2010/main" val="194008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3895725" y="527050"/>
            <a:ext cx="2824163" cy="2117725"/>
          </a:xfrm>
          <a:ln/>
        </p:spPr>
      </p:sp>
      <p:sp>
        <p:nvSpPr>
          <p:cNvPr id="135171"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extLst>
      <p:ext uri="{BB962C8B-B14F-4D97-AF65-F5344CB8AC3E}">
        <p14:creationId xmlns:p14="http://schemas.microsoft.com/office/powerpoint/2010/main" val="3197888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217613" y="523875"/>
            <a:ext cx="4424362" cy="3317875"/>
          </a:xfrm>
          <a:ln/>
        </p:spPr>
      </p:sp>
      <p:sp>
        <p:nvSpPr>
          <p:cNvPr id="142339" name="Rectangle 3"/>
          <p:cNvSpPr>
            <a:spLocks noGrp="1" noChangeArrowheads="1"/>
          </p:cNvSpPr>
          <p:nvPr>
            <p:ph type="body" idx="1"/>
          </p:nvPr>
        </p:nvSpPr>
        <p:spPr>
          <a:noFill/>
          <a:ln/>
        </p:spPr>
        <p:txBody>
          <a:bodyPr/>
          <a:lstStyle/>
          <a:p>
            <a:r>
              <a:rPr lang="en-US" altLang="ko-KR" b="1" smtClean="0">
                <a:latin typeface="Times"/>
                <a:ea typeface="굴림" pitchFamily="50" charset="-127"/>
              </a:rPr>
              <a:t>The left side of the diagram represents the design process that goes from high level requirements, and design, elaboration and implementation. All the way to deployment on the target. (click)</a:t>
            </a:r>
          </a:p>
          <a:p>
            <a:endParaRPr lang="en-US" altLang="ko-KR" b="1" smtClean="0">
              <a:latin typeface="Times"/>
              <a:ea typeface="굴림" pitchFamily="50" charset="-127"/>
            </a:endParaRPr>
          </a:p>
          <a:p>
            <a:r>
              <a:rPr lang="en-US" altLang="ko-KR" b="1" smtClean="0">
                <a:latin typeface="Times"/>
                <a:ea typeface="굴림" pitchFamily="50" charset="-127"/>
              </a:rPr>
              <a:t>Traditionally, the majority of the verification and validation effort happens at the SW and SW/HW integration phase. (click)</a:t>
            </a:r>
          </a:p>
          <a:p>
            <a:endParaRPr lang="en-US" altLang="ko-KR" b="1" smtClean="0">
              <a:latin typeface="Times"/>
              <a:ea typeface="굴림" pitchFamily="50" charset="-127"/>
            </a:endParaRPr>
          </a:p>
          <a:p>
            <a:r>
              <a:rPr lang="en-US" altLang="ko-KR" b="1" smtClean="0">
                <a:latin typeface="Times"/>
                <a:ea typeface="굴림" pitchFamily="50" charset="-127"/>
              </a:rPr>
              <a:t>What we are going to focus on today are methods for early verification and validation that allow you to shift a portion of your V&amp;V effort earlier in the development and allow you to find and fix problems earlier. These early V&amp;V methods are enabled through the use of MBD and I hope that after this sess</a:t>
            </a:r>
          </a:p>
        </p:txBody>
      </p:sp>
    </p:spTree>
    <p:extLst>
      <p:ext uri="{BB962C8B-B14F-4D97-AF65-F5344CB8AC3E}">
        <p14:creationId xmlns:p14="http://schemas.microsoft.com/office/powerpoint/2010/main" val="1353253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xfrm>
            <a:off x="1152525" y="690563"/>
            <a:ext cx="4556125" cy="3416300"/>
          </a:xfrm>
          <a:ln/>
        </p:spPr>
      </p:sp>
      <p:sp>
        <p:nvSpPr>
          <p:cNvPr id="143363" name="Rectangle 3"/>
          <p:cNvSpPr>
            <a:spLocks noGrp="1" noChangeArrowheads="1"/>
          </p:cNvSpPr>
          <p:nvPr>
            <p:ph type="body" idx="1"/>
          </p:nvPr>
        </p:nvSpPr>
        <p:spPr>
          <a:xfrm>
            <a:off x="918382" y="4342115"/>
            <a:ext cx="5021237" cy="4115901"/>
          </a:xfrm>
          <a:noFill/>
          <a:ln/>
        </p:spPr>
        <p:txBody>
          <a:bodyPr/>
          <a:lstStyle/>
          <a:p>
            <a:pPr marL="228600" indent="-228600">
              <a:lnSpc>
                <a:spcPct val="80000"/>
              </a:lnSpc>
            </a:pPr>
            <a:r>
              <a:rPr lang="en-US" altLang="ko-KR" sz="800" smtClean="0">
                <a:latin typeface="Times"/>
                <a:ea typeface="굴림" pitchFamily="50" charset="-127"/>
              </a:rPr>
              <a:t>Suggestion for the presenter: Highlight the key features mentioned on the slide and then talk about the benefits of requirements linking – why is this important for the customer.</a:t>
            </a:r>
          </a:p>
          <a:p>
            <a:pPr marL="228600" indent="-228600">
              <a:lnSpc>
                <a:spcPct val="80000"/>
              </a:lnSpc>
            </a:pPr>
            <a:endParaRPr lang="en-US" altLang="ko-KR" sz="800"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Typically requirements are scattered around in different documents, whether it is a managed environment, or not. Simulink and Stateflow models are used in conjunction with these predominantly textual documents to describe the details of the design. This situation raises many challenges – models and textual documents can get out of sync, it is difficult to navigate to the right requirement, especially if there are multiple versions of it – whether it is to review the latest revision, or to write a requirement.</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To address these problems Simulink Verification and Validation provides an infrastructure that allows you to link a particular document paragraph to any block, state, or transition in the model. Typically this capability is used to assign high level requirements to subsystems, or low level requirements to specific implementation details, or even component tests in Simulink. </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The supported format for textual documents are… (list)</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The requirements linking capability has several features that can help you review traceability between the model and the text and if RTW-EC is used for code generation, linked textual information can be propagated to the generated code in form of code comments.</a:t>
            </a:r>
          </a:p>
        </p:txBody>
      </p:sp>
    </p:spTree>
    <p:extLst>
      <p:ext uri="{BB962C8B-B14F-4D97-AF65-F5344CB8AC3E}">
        <p14:creationId xmlns:p14="http://schemas.microsoft.com/office/powerpoint/2010/main" val="3088150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ftr" sz="quarter" idx="4294967295"/>
          </p:nvPr>
        </p:nvSpPr>
        <p:spPr bwMode="auto">
          <a:xfrm>
            <a:off x="0" y="8685234"/>
            <a:ext cx="2971593" cy="457200"/>
          </a:xfrm>
          <a:prstGeom prst="rect">
            <a:avLst/>
          </a:prstGeom>
          <a:noFill/>
          <a:ln>
            <a:miter lim="800000"/>
            <a:headEnd/>
            <a:tailEnd/>
          </a:ln>
        </p:spPr>
        <p:txBody>
          <a:bodyPr lIns="91406" tIns="45703" rIns="91406" bIns="45703"/>
          <a:lstStyle/>
          <a:p>
            <a:r>
              <a:rPr lang="en-US" dirty="0"/>
              <a:t>The MathWorks</a:t>
            </a:r>
          </a:p>
        </p:txBody>
      </p:sp>
      <p:sp>
        <p:nvSpPr>
          <p:cNvPr id="37891" name="Rectangle 7"/>
          <p:cNvSpPr>
            <a:spLocks noGrp="1" noChangeArrowheads="1"/>
          </p:cNvSpPr>
          <p:nvPr>
            <p:ph type="sldNum" sz="quarter" idx="4294967295"/>
          </p:nvPr>
        </p:nvSpPr>
        <p:spPr bwMode="auto">
          <a:xfrm>
            <a:off x="3884852" y="8685234"/>
            <a:ext cx="2971593" cy="457200"/>
          </a:xfrm>
          <a:prstGeom prst="rect">
            <a:avLst/>
          </a:prstGeom>
          <a:noFill/>
          <a:ln>
            <a:miter lim="800000"/>
            <a:headEnd/>
            <a:tailEnd/>
          </a:ln>
        </p:spPr>
        <p:txBody>
          <a:bodyPr lIns="91406" tIns="45703" rIns="91406" bIns="45703"/>
          <a:lstStyle/>
          <a:p>
            <a:fld id="{9FF0B942-30B6-46CC-8BDB-7D93130F22D7}" type="slidenum">
              <a:rPr lang="en-US"/>
              <a:pPr/>
              <a:t>26</a:t>
            </a:fld>
            <a:endParaRPr lang="en-US" dirty="0"/>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lnSpc>
                <a:spcPct val="80000"/>
              </a:lnSpc>
            </a:pPr>
            <a:endParaRPr lang="en-US" sz="900" dirty="0" smtClean="0"/>
          </a:p>
        </p:txBody>
      </p:sp>
    </p:spTree>
    <p:extLst>
      <p:ext uri="{BB962C8B-B14F-4D97-AF65-F5344CB8AC3E}">
        <p14:creationId xmlns:p14="http://schemas.microsoft.com/office/powerpoint/2010/main" val="1714588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175311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Footer Placeholder 3"/>
          <p:cNvSpPr>
            <a:spLocks noGrp="1"/>
          </p:cNvSpPr>
          <p:nvPr>
            <p:ph type="ftr" sz="quarter" idx="10"/>
          </p:nvPr>
        </p:nvSpPr>
        <p:spPr/>
        <p:txBody>
          <a:bodyPr/>
          <a:lstStyle/>
          <a:p>
            <a:pPr>
              <a:defRPr/>
            </a:pPr>
            <a:r>
              <a:rPr lang="en-US" smtClean="0"/>
              <a:t>The MathWorks</a:t>
            </a:r>
            <a:endParaRPr lang="en-US"/>
          </a:p>
        </p:txBody>
      </p:sp>
      <p:sp>
        <p:nvSpPr>
          <p:cNvPr id="5" name="Slide Number Placeholder 4"/>
          <p:cNvSpPr>
            <a:spLocks noGrp="1"/>
          </p:cNvSpPr>
          <p:nvPr>
            <p:ph type="sldNum" sz="quarter" idx="11"/>
          </p:nvPr>
        </p:nvSpPr>
        <p:spPr/>
        <p:txBody>
          <a:bodyPr/>
          <a:lstStyle/>
          <a:p>
            <a:pPr>
              <a:defRPr/>
            </a:pPr>
            <a:fld id="{B827F850-7100-4F97-9D47-5AB6CF466C00}" type="slidenum">
              <a:rPr lang="en-US" smtClean="0"/>
              <a:pPr>
                <a:defRPr/>
              </a:pPr>
              <a:t>3</a:t>
            </a:fld>
            <a:endParaRPr lang="en-US"/>
          </a:p>
        </p:txBody>
      </p:sp>
    </p:spTree>
    <p:extLst>
      <p:ext uri="{BB962C8B-B14F-4D97-AF65-F5344CB8AC3E}">
        <p14:creationId xmlns:p14="http://schemas.microsoft.com/office/powerpoint/2010/main" val="1138750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ftr" sz="quarter" idx="4294967295"/>
          </p:nvPr>
        </p:nvSpPr>
        <p:spPr bwMode="auto">
          <a:xfrm>
            <a:off x="0" y="8685234"/>
            <a:ext cx="2971593" cy="457200"/>
          </a:xfrm>
          <a:prstGeom prst="rect">
            <a:avLst/>
          </a:prstGeom>
          <a:noFill/>
          <a:ln>
            <a:miter lim="800000"/>
            <a:headEnd/>
            <a:tailEnd/>
          </a:ln>
        </p:spPr>
        <p:txBody>
          <a:bodyPr lIns="91406" tIns="45703" rIns="91406" bIns="45703"/>
          <a:lstStyle/>
          <a:p>
            <a:r>
              <a:rPr lang="en-US" dirty="0"/>
              <a:t>The MathWorks</a:t>
            </a:r>
          </a:p>
        </p:txBody>
      </p:sp>
      <p:sp>
        <p:nvSpPr>
          <p:cNvPr id="38915" name="Rectangle 7"/>
          <p:cNvSpPr>
            <a:spLocks noGrp="1" noChangeArrowheads="1"/>
          </p:cNvSpPr>
          <p:nvPr>
            <p:ph type="sldNum" sz="quarter" idx="4294967295"/>
          </p:nvPr>
        </p:nvSpPr>
        <p:spPr bwMode="auto">
          <a:xfrm>
            <a:off x="3884852" y="8685234"/>
            <a:ext cx="2971593" cy="457200"/>
          </a:xfrm>
          <a:prstGeom prst="rect">
            <a:avLst/>
          </a:prstGeom>
          <a:noFill/>
          <a:ln>
            <a:miter lim="800000"/>
            <a:headEnd/>
            <a:tailEnd/>
          </a:ln>
        </p:spPr>
        <p:txBody>
          <a:bodyPr lIns="91406" tIns="45703" rIns="91406" bIns="45703"/>
          <a:lstStyle/>
          <a:p>
            <a:fld id="{7327E4BD-2541-4E5B-80CE-EA5EE416BF9F}" type="slidenum">
              <a:rPr lang="en-US"/>
              <a:pPr/>
              <a:t>28</a:t>
            </a:fld>
            <a:endParaRPr lang="en-US" dirty="0"/>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noFill/>
          <a:ln/>
        </p:spPr>
        <p:txBody>
          <a:bodyPr/>
          <a:lstStyle/>
          <a:p>
            <a:pPr eaLnBrk="1" hangingPunct="1">
              <a:lnSpc>
                <a:spcPct val="80000"/>
              </a:lnSpc>
            </a:pPr>
            <a:r>
              <a:rPr lang="en-US" sz="900" dirty="0" smtClean="0"/>
              <a:t>Mention that tuner linearizes the model at a specific operating point</a:t>
            </a:r>
          </a:p>
        </p:txBody>
      </p:sp>
    </p:spTree>
    <p:extLst>
      <p:ext uri="{BB962C8B-B14F-4D97-AF65-F5344CB8AC3E}">
        <p14:creationId xmlns:p14="http://schemas.microsoft.com/office/powerpoint/2010/main" val="897310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3895725" y="527050"/>
            <a:ext cx="2824163" cy="2117725"/>
          </a:xfrm>
          <a:ln/>
        </p:spPr>
      </p:sp>
      <p:sp>
        <p:nvSpPr>
          <p:cNvPr id="167939"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extLst>
      <p:ext uri="{BB962C8B-B14F-4D97-AF65-F5344CB8AC3E}">
        <p14:creationId xmlns:p14="http://schemas.microsoft.com/office/powerpoint/2010/main" val="2619474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1144588" y="685800"/>
            <a:ext cx="4572000" cy="3429000"/>
          </a:xfrm>
          <a:ln/>
        </p:spPr>
      </p:sp>
      <p:sp>
        <p:nvSpPr>
          <p:cNvPr id="168963" name="Rectangle 3"/>
          <p:cNvSpPr>
            <a:spLocks noGrp="1" noChangeArrowheads="1"/>
          </p:cNvSpPr>
          <p:nvPr>
            <p:ph type="body" idx="1"/>
          </p:nvPr>
        </p:nvSpPr>
        <p:spPr>
          <a:xfrm>
            <a:off x="610102" y="4343584"/>
            <a:ext cx="5791128" cy="4114432"/>
          </a:xfrm>
          <a:noFill/>
          <a:ln/>
        </p:spPr>
        <p:txBody>
          <a:bodyPr/>
          <a:lstStyle/>
          <a:p>
            <a:r>
              <a:rPr lang="en-US" altLang="ko-KR" sz="1400" smtClean="0">
                <a:latin typeface="Times"/>
                <a:ea typeface="굴림" pitchFamily="50" charset="-127"/>
              </a:rPr>
              <a:t>A typical ECU with software has an architecture that separates the core algorithm code from the drivers, RTOS and special support software. The drivers support communication interfaces (CAN, LIN, etc), sensors , actuator control and interfacing to special tools (calibration, diagnostics, data acquisition).</a:t>
            </a:r>
          </a:p>
          <a:p>
            <a:endParaRPr lang="en-US" altLang="ko-KR" sz="1400" smtClean="0">
              <a:latin typeface="Times"/>
              <a:ea typeface="굴림" pitchFamily="50" charset="-127"/>
            </a:endParaRPr>
          </a:p>
          <a:p>
            <a:r>
              <a:rPr lang="en-US" altLang="ko-KR" sz="1400" smtClean="0">
                <a:latin typeface="Times"/>
                <a:ea typeface="굴림" pitchFamily="50" charset="-127"/>
              </a:rPr>
              <a:t>The ECU software usually has a scheduler or RTOS that determines how the software should execute and respond to stimuli.</a:t>
            </a:r>
          </a:p>
          <a:p>
            <a:endParaRPr lang="en-US" altLang="ko-KR" sz="1400" smtClean="0">
              <a:latin typeface="Times"/>
              <a:ea typeface="굴림" pitchFamily="50" charset="-127"/>
            </a:endParaRPr>
          </a:p>
          <a:p>
            <a:endParaRPr lang="en-US" altLang="ko-KR" smtClean="0">
              <a:latin typeface="Times"/>
              <a:ea typeface="굴림" pitchFamily="50" charset="-127"/>
            </a:endParaRPr>
          </a:p>
        </p:txBody>
      </p:sp>
    </p:spTree>
    <p:extLst>
      <p:ext uri="{BB962C8B-B14F-4D97-AF65-F5344CB8AC3E}">
        <p14:creationId xmlns:p14="http://schemas.microsoft.com/office/powerpoint/2010/main" val="1875565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xfrm>
            <a:off x="3895725" y="527050"/>
            <a:ext cx="2824163" cy="2117725"/>
          </a:xfrm>
          <a:ln/>
        </p:spPr>
      </p:sp>
      <p:sp>
        <p:nvSpPr>
          <p:cNvPr id="169987"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extLst>
      <p:ext uri="{BB962C8B-B14F-4D97-AF65-F5344CB8AC3E}">
        <p14:creationId xmlns:p14="http://schemas.microsoft.com/office/powerpoint/2010/main" val="559533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217613" y="523875"/>
            <a:ext cx="4424362" cy="3317875"/>
          </a:xfrm>
          <a:ln/>
        </p:spPr>
      </p:sp>
      <p:sp>
        <p:nvSpPr>
          <p:cNvPr id="142339" name="Rectangle 3"/>
          <p:cNvSpPr>
            <a:spLocks noGrp="1" noChangeArrowheads="1"/>
          </p:cNvSpPr>
          <p:nvPr>
            <p:ph type="body" idx="1"/>
          </p:nvPr>
        </p:nvSpPr>
        <p:spPr>
          <a:noFill/>
          <a:ln/>
        </p:spPr>
        <p:txBody>
          <a:bodyPr/>
          <a:lstStyle/>
          <a:p>
            <a:r>
              <a:rPr lang="en-US" altLang="ko-KR" b="1" smtClean="0">
                <a:latin typeface="Times"/>
                <a:ea typeface="굴림" pitchFamily="50" charset="-127"/>
              </a:rPr>
              <a:t>The left side of the diagram represents the design process that goes from high level requirements, and design, elaboration and implementation. All the way to deployment on the target. (click)</a:t>
            </a:r>
          </a:p>
          <a:p>
            <a:endParaRPr lang="en-US" altLang="ko-KR" b="1" smtClean="0">
              <a:latin typeface="Times"/>
              <a:ea typeface="굴림" pitchFamily="50" charset="-127"/>
            </a:endParaRPr>
          </a:p>
          <a:p>
            <a:r>
              <a:rPr lang="en-US" altLang="ko-KR" b="1" smtClean="0">
                <a:latin typeface="Times"/>
                <a:ea typeface="굴림" pitchFamily="50" charset="-127"/>
              </a:rPr>
              <a:t>Traditionally, the majority of the verification and validation effort happens at the SW and SW/HW integration phase. (click)</a:t>
            </a:r>
          </a:p>
          <a:p>
            <a:endParaRPr lang="en-US" altLang="ko-KR" b="1" smtClean="0">
              <a:latin typeface="Times"/>
              <a:ea typeface="굴림" pitchFamily="50" charset="-127"/>
            </a:endParaRPr>
          </a:p>
          <a:p>
            <a:r>
              <a:rPr lang="en-US" altLang="ko-KR" b="1" smtClean="0">
                <a:latin typeface="Times"/>
                <a:ea typeface="굴림" pitchFamily="50" charset="-127"/>
              </a:rPr>
              <a:t>What we are going to focus on today are methods for early verification and validation that allow you to shift a portion of your V&amp;V effort earlier in the development and allow you to find and fix problems earlier. These early V&amp;V methods are enabled through the use of MBD and I hope that after this sess</a:t>
            </a:r>
          </a:p>
        </p:txBody>
      </p:sp>
    </p:spTree>
    <p:extLst>
      <p:ext uri="{BB962C8B-B14F-4D97-AF65-F5344CB8AC3E}">
        <p14:creationId xmlns:p14="http://schemas.microsoft.com/office/powerpoint/2010/main" val="2716161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152525" y="690563"/>
            <a:ext cx="4556125" cy="3416300"/>
          </a:xfrm>
          <a:ln/>
        </p:spPr>
      </p:sp>
      <p:sp>
        <p:nvSpPr>
          <p:cNvPr id="144387" name="Rectangle 3"/>
          <p:cNvSpPr>
            <a:spLocks noGrp="1" noChangeArrowheads="1"/>
          </p:cNvSpPr>
          <p:nvPr>
            <p:ph type="body" idx="1"/>
          </p:nvPr>
        </p:nvSpPr>
        <p:spPr>
          <a:xfrm>
            <a:off x="918382" y="4342115"/>
            <a:ext cx="5021237" cy="4115901"/>
          </a:xfrm>
          <a:noFill/>
          <a:ln/>
        </p:spPr>
        <p:txBody>
          <a:bodyPr/>
          <a:lstStyle/>
          <a:p>
            <a:pPr marL="228600" indent="-228600">
              <a:lnSpc>
                <a:spcPct val="80000"/>
              </a:lnSpc>
            </a:pPr>
            <a:r>
              <a:rPr lang="en-US" altLang="ko-KR" sz="800" smtClean="0">
                <a:latin typeface="Times"/>
                <a:ea typeface="굴림" pitchFamily="50" charset="-127"/>
              </a:rPr>
              <a:t>Suggestion for the presenter: Highlight the key features mentioned on the slide and then talk about the benefits of requirements linking – why is this important for the customer.</a:t>
            </a:r>
          </a:p>
          <a:p>
            <a:pPr marL="228600" indent="-228600">
              <a:lnSpc>
                <a:spcPct val="80000"/>
              </a:lnSpc>
            </a:pPr>
            <a:endParaRPr lang="en-US" altLang="ko-KR" sz="800"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Typically requirements are scattered around in different documents, whether it is a managed environment, or not. Simulink and Stateflow models are used in conjunction with these predominantly textual documents to describe the details of the design. This situation raises many challenges – models and textual documents can get out of sync, it is difficult to navigate to the right requirement, especially if there are multiple versions of it – whether it is to review the latest revision, or to write a requirement.</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To address these problems Simulink Verification and Validation provides an infrastructure that allows you to link a particular document paragraph to any block, state, or transition in the model. Typically this capability is used to assign high level requirements to subsystems, or low level requirements to specific implementation details, or even component tests in Simulink. </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The supported format for textual documents are… (list)</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The requirements linking capability has several features that can help you review traceability between the model and the text and if RTW-EC is used for code generation, linked textual information can be propagated to the generated code in form of code comments.</a:t>
            </a:r>
          </a:p>
        </p:txBody>
      </p:sp>
    </p:spTree>
    <p:extLst>
      <p:ext uri="{BB962C8B-B14F-4D97-AF65-F5344CB8AC3E}">
        <p14:creationId xmlns:p14="http://schemas.microsoft.com/office/powerpoint/2010/main" val="3616155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have been to any of our other seminars, you would</a:t>
            </a:r>
            <a:r>
              <a:rPr lang="en-US" baseline="0" dirty="0" smtClean="0"/>
              <a:t> have seen MathWorks discuss how </a:t>
            </a:r>
            <a:r>
              <a:rPr lang="en-US" dirty="0" smtClean="0"/>
              <a:t>Model-Based</a:t>
            </a:r>
            <a:r>
              <a:rPr lang="en-US" baseline="0" dirty="0" smtClean="0"/>
              <a:t> Design can be applied the development of such a controller.  Also, a typical Model-Based Design workflow consists of developing the controller leveraging a model of the plant.  In this case, our task is to develop the motor controller leveraging design with simulation and generating the controller implementation which could be c-code or HDL.</a:t>
            </a:r>
          </a:p>
          <a:p>
            <a:endParaRPr lang="en-US" baseline="0" dirty="0" smtClean="0"/>
          </a:p>
          <a:p>
            <a:r>
              <a:rPr lang="en-US" baseline="0" dirty="0" smtClean="0"/>
              <a:t>As previously mentioned, a complex design such as this will require a team of different disciplines.  In this case there will be an engineer whose job is to design the motor.  Another engineer whose job is to design the controller by working with the motor engineer to understand the characteristics of the motor. An engineer whose job is to implement the controller via C or HDL and work closely with the controls engineer to ensure any implementation constraints don’t negatively impact the original design.  Each of these three engineers must be able to efficiently work together often times in parallel.</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37</a:t>
            </a:fld>
            <a:endParaRPr lang="en-US" dirty="0"/>
          </a:p>
        </p:txBody>
      </p:sp>
    </p:spTree>
    <p:extLst>
      <p:ext uri="{BB962C8B-B14F-4D97-AF65-F5344CB8AC3E}">
        <p14:creationId xmlns:p14="http://schemas.microsoft.com/office/powerpoint/2010/main" val="717041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three engineers have the same end goal which</a:t>
            </a:r>
            <a:r>
              <a:rPr lang="en-US" baseline="0" dirty="0" smtClean="0"/>
              <a:t> is to deliver a spindle motor drive system, but they each focus on a different aspect of the design.</a:t>
            </a:r>
          </a:p>
          <a:p>
            <a:endParaRPr lang="en-US" baseline="0" dirty="0" smtClean="0"/>
          </a:p>
          <a:p>
            <a:r>
              <a:rPr lang="en-US" baseline="0" dirty="0" smtClean="0"/>
              <a:t>We have a motor engineer (green) who is tasked with the development of the physical motor.  A motor engineer typically thinks about the physical characteristics of the motor and typically does motor design simulation using an FEA  based tool.</a:t>
            </a:r>
          </a:p>
          <a:p>
            <a:endParaRPr lang="en-US" baseline="0" dirty="0" smtClean="0"/>
          </a:p>
          <a:p>
            <a:r>
              <a:rPr lang="en-US" baseline="0" dirty="0" smtClean="0"/>
              <a:t>The controls engineer is tasked with the development of the controls of the motor.  The controls engineer will be thinking about algorithms which can be used to drive the motor and the system performance.  It is common to develop these controls algorithms in Simulink and analyze system performance through simulation.</a:t>
            </a:r>
          </a:p>
          <a:p>
            <a:endParaRPr lang="en-US" baseline="0" dirty="0" smtClean="0"/>
          </a:p>
          <a:p>
            <a:r>
              <a:rPr lang="en-US" baseline="0" dirty="0" smtClean="0"/>
              <a:t>The software engineer will focus on implementing the controls algorithms on the physical hardware through C-code or potentially HDL.  They will be very familiar with the C language and will have concerns of the complexity of the algorithm and the required processor resources to implement these algorithms.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38</a:t>
            </a:fld>
            <a:endParaRPr lang="en-US" dirty="0"/>
          </a:p>
        </p:txBody>
      </p:sp>
    </p:spTree>
    <p:extLst>
      <p:ext uri="{BB962C8B-B14F-4D97-AF65-F5344CB8AC3E}">
        <p14:creationId xmlns:p14="http://schemas.microsoft.com/office/powerpoint/2010/main" val="2757261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39</a:t>
            </a:fld>
            <a:endParaRPr lang="en-US" dirty="0"/>
          </a:p>
        </p:txBody>
      </p:sp>
    </p:spTree>
    <p:extLst>
      <p:ext uri="{BB962C8B-B14F-4D97-AF65-F5344CB8AC3E}">
        <p14:creationId xmlns:p14="http://schemas.microsoft.com/office/powerpoint/2010/main" val="140270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41</a:t>
            </a:fld>
            <a:endParaRPr lang="en-US" dirty="0"/>
          </a:p>
        </p:txBody>
      </p:sp>
    </p:spTree>
    <p:extLst>
      <p:ext uri="{BB962C8B-B14F-4D97-AF65-F5344CB8AC3E}">
        <p14:creationId xmlns:p14="http://schemas.microsoft.com/office/powerpoint/2010/main" val="362277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F32FB7B1-692A-4EF8-98C4-1964EA597B20}" type="slidenum">
              <a:rPr lang="en-US"/>
              <a:pPr/>
              <a:t>4</a:t>
            </a:fld>
            <a:endParaRPr lang="en-US"/>
          </a:p>
        </p:txBody>
      </p:sp>
      <p:sp>
        <p:nvSpPr>
          <p:cNvPr id="23555" name="Rectangle 2"/>
          <p:cNvSpPr>
            <a:spLocks noGrp="1" noRot="1" noChangeAspect="1" noChangeArrowheads="1" noTextEdit="1"/>
          </p:cNvSpPr>
          <p:nvPr>
            <p:ph type="sldImg"/>
          </p:nvPr>
        </p:nvSpPr>
        <p:spPr>
          <a:xfrm>
            <a:off x="1144588" y="688975"/>
            <a:ext cx="4568825" cy="3427413"/>
          </a:xfrm>
          <a:ln/>
        </p:spPr>
      </p:sp>
      <p:sp>
        <p:nvSpPr>
          <p:cNvPr id="23556" name="Rectangle 3"/>
          <p:cNvSpPr>
            <a:spLocks noGrp="1" noChangeArrowheads="1"/>
          </p:cNvSpPr>
          <p:nvPr>
            <p:ph type="body" idx="1"/>
          </p:nvPr>
        </p:nvSpPr>
        <p:spPr>
          <a:xfrm>
            <a:off x="763436" y="4196693"/>
            <a:ext cx="5030921" cy="4414091"/>
          </a:xfrm>
          <a:noFill/>
          <a:ln/>
        </p:spPr>
        <p:txBody>
          <a:bodyPr lIns="91961" tIns="45981" rIns="91961" bIns="45981"/>
          <a:lstStyle/>
          <a:p>
            <a:pPr eaLnBrk="1" hangingPunct="1"/>
            <a:r>
              <a:rPr lang="en-US" smtClean="0"/>
              <a:t>Key Message is ALL PLANTS HAVE CONTROL SYSTEMS</a:t>
            </a:r>
          </a:p>
          <a:p>
            <a:pPr eaLnBrk="1" hangingPunct="1"/>
            <a:r>
              <a:rPr lang="en-US" smtClean="0"/>
              <a:t>		     IF YOU ARE MODELING A PLANT, </a:t>
            </a:r>
          </a:p>
          <a:p>
            <a:pPr eaLnBrk="1" hangingPunct="1"/>
            <a:r>
              <a:rPr lang="en-GB" smtClean="0"/>
              <a:t>		     </a:t>
            </a:r>
            <a:r>
              <a:rPr lang="en-US" smtClean="0"/>
              <a:t>YOU NEED TO MODEL CONTROL SYSTEM, TOO</a:t>
            </a:r>
            <a:endParaRPr lang="en-GB" smtClean="0"/>
          </a:p>
          <a:p>
            <a:pPr eaLnBrk="1" hangingPunct="1"/>
            <a:endParaRPr lang="en-GB" smtClean="0"/>
          </a:p>
          <a:p>
            <a:pPr eaLnBrk="1" hangingPunct="1"/>
            <a:endParaRPr lang="en-US" sz="1000" smtClean="0"/>
          </a:p>
        </p:txBody>
      </p:sp>
    </p:spTree>
    <p:extLst>
      <p:ext uri="{BB962C8B-B14F-4D97-AF65-F5344CB8AC3E}">
        <p14:creationId xmlns:p14="http://schemas.microsoft.com/office/powerpoint/2010/main" val="14823771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62555-FDB6-414B-9044-83254544D05A}" type="slidenum">
              <a:rPr lang="en-GB"/>
              <a:pPr/>
              <a:t>43</a:t>
            </a:fld>
            <a:endParaRPr lang="en-GB"/>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normAutofit fontScale="92500" lnSpcReduction="10000"/>
          </a:bodyPr>
          <a:lstStyle/>
          <a:p>
            <a:r>
              <a:rPr lang="en-GB">
                <a:solidFill>
                  <a:schemeClr val="accent1"/>
                </a:solidFill>
              </a:rPr>
              <a:t>UML is becoming popular where the architectural complexity of the system is high but does not help designers deal with high algorithmic complexity.</a:t>
            </a:r>
          </a:p>
          <a:p>
            <a:endParaRPr lang="en-GB"/>
          </a:p>
          <a:p>
            <a:r>
              <a:rPr lang="en-GB"/>
              <a:t>In our market, the UML tools being considered by our customers for such a hybrid solution are (in alphabetical order):</a:t>
            </a:r>
          </a:p>
          <a:p>
            <a:pPr lvl="1">
              <a:buFontTx/>
              <a:buChar char="•"/>
            </a:pPr>
            <a:r>
              <a:rPr lang="en-US"/>
              <a:t>ARTiSAN Studio</a:t>
            </a:r>
          </a:p>
          <a:p>
            <a:pPr lvl="1">
              <a:buFontTx/>
              <a:buChar char="•"/>
            </a:pPr>
            <a:r>
              <a:rPr lang="en-US"/>
              <a:t>IBM Rational System Designer</a:t>
            </a:r>
          </a:p>
          <a:p>
            <a:pPr lvl="1">
              <a:buFontTx/>
              <a:buChar char="•"/>
            </a:pPr>
            <a:r>
              <a:rPr lang="en-US"/>
              <a:t>Kennedy-Carter iUML</a:t>
            </a:r>
          </a:p>
          <a:p>
            <a:pPr lvl="1">
              <a:buFontTx/>
              <a:buChar char="•"/>
            </a:pPr>
            <a:r>
              <a:rPr lang="en-US"/>
              <a:t>IBM Telelogic Rhapsody</a:t>
            </a:r>
          </a:p>
          <a:p>
            <a:endParaRPr lang="en-GB"/>
          </a:p>
          <a:p>
            <a:r>
              <a:rPr lang="en-GB"/>
              <a:t>An approach that is beginning to be explored for the design of larger systems with a complex architecture and high algorithmic complexity is to use a hybrid of UML and Simulink</a:t>
            </a:r>
          </a:p>
          <a:p>
            <a:r>
              <a:rPr lang="en-GB"/>
              <a:t>In a hybrid solution UML is often introduced in order to:</a:t>
            </a:r>
          </a:p>
          <a:p>
            <a:pPr lvl="1">
              <a:buFontTx/>
              <a:buChar char="•"/>
            </a:pPr>
            <a:r>
              <a:rPr lang="en-GB"/>
              <a:t>Describe the deployment of software components on a distributed deployment platform</a:t>
            </a:r>
          </a:p>
          <a:p>
            <a:pPr lvl="1">
              <a:buFontTx/>
              <a:buChar char="•"/>
            </a:pPr>
            <a:r>
              <a:rPr lang="en-GB"/>
              <a:t>Define reusable components, often using object-oriented techniques</a:t>
            </a:r>
          </a:p>
          <a:p>
            <a:pPr lvl="1">
              <a:buFontTx/>
              <a:buChar char="•"/>
            </a:pPr>
            <a:r>
              <a:rPr lang="en-GB"/>
              <a:t>Define the services offered by a software platform, such as middleware</a:t>
            </a:r>
          </a:p>
          <a:p>
            <a:pPr lvl="1">
              <a:buFontTx/>
              <a:buChar char="•"/>
            </a:pPr>
            <a:r>
              <a:rPr lang="en-GB"/>
              <a:t>Assemble components from different application domains, for example, graphical user interfaces and control algorithms</a:t>
            </a:r>
          </a:p>
          <a:p>
            <a:endParaRPr lang="en-GB"/>
          </a:p>
          <a:p>
            <a:r>
              <a:rPr lang="en-GB"/>
              <a:t>Hybrid development poses logistical challenges, not least in the need for expertise in and integration between two different technologies and tool chains. So it may be that where the case for hybrid development can be made but not strongly, a compromise approach using just the Simulink toolset may be the most effective option. It is worth reviewing the features of Simulink that support component-based modeling to determine whether they are sufficient to meet your software development needs.</a:t>
            </a:r>
          </a:p>
        </p:txBody>
      </p:sp>
    </p:spTree>
    <p:extLst>
      <p:ext uri="{BB962C8B-B14F-4D97-AF65-F5344CB8AC3E}">
        <p14:creationId xmlns:p14="http://schemas.microsoft.com/office/powerpoint/2010/main" val="1353445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A11816-F1FB-4704-838A-6AC787F96608}" type="slidenum">
              <a:rPr lang="en-GB"/>
              <a:pPr/>
              <a:t>44</a:t>
            </a:fld>
            <a:endParaRPr lang="en-GB"/>
          </a:p>
        </p:txBody>
      </p:sp>
      <p:sp>
        <p:nvSpPr>
          <p:cNvPr id="282626" name="Rectangle 2"/>
          <p:cNvSpPr>
            <a:spLocks noGrp="1" noRot="1" noChangeAspect="1" noChangeArrowheads="1" noTextEdit="1"/>
          </p:cNvSpPr>
          <p:nvPr>
            <p:ph type="sldImg"/>
          </p:nvPr>
        </p:nvSpPr>
        <p:spPr>
          <a:xfrm>
            <a:off x="1220788" y="525463"/>
            <a:ext cx="4418012" cy="3314700"/>
          </a:xfrm>
          <a:ln/>
        </p:spPr>
      </p:sp>
      <p:sp>
        <p:nvSpPr>
          <p:cNvPr id="282627" name="Rectangle 3"/>
          <p:cNvSpPr>
            <a:spLocks noGrp="1" noChangeArrowheads="1"/>
          </p:cNvSpPr>
          <p:nvPr>
            <p:ph type="body" idx="1"/>
          </p:nvPr>
        </p:nvSpPr>
        <p:spPr>
          <a:xfrm>
            <a:off x="327314" y="4020046"/>
            <a:ext cx="6275070" cy="4614217"/>
          </a:xfrm>
        </p:spPr>
        <p:txBody>
          <a:bodyPr/>
          <a:lstStyle/>
          <a:p>
            <a:pPr>
              <a:lnSpc>
                <a:spcPct val="90000"/>
              </a:lnSpc>
            </a:pPr>
            <a:r>
              <a:rPr lang="en-US"/>
              <a:t>Where algorithmic complexity is low (or perhaps the algorithms are pre-existing in code form) Simulink may not be required.</a:t>
            </a:r>
          </a:p>
          <a:p>
            <a:pPr>
              <a:lnSpc>
                <a:spcPct val="90000"/>
              </a:lnSpc>
            </a:pPr>
            <a:endParaRPr lang="en-US"/>
          </a:p>
          <a:p>
            <a:pPr>
              <a:lnSpc>
                <a:spcPct val="90000"/>
              </a:lnSpc>
            </a:pPr>
            <a:r>
              <a:rPr lang="en-US"/>
              <a:t>Nonetheless, if there are architectural challenges, a UML tool may be useful.</a:t>
            </a:r>
          </a:p>
          <a:p>
            <a:pPr>
              <a:lnSpc>
                <a:spcPct val="90000"/>
              </a:lnSpc>
            </a:pPr>
            <a:endParaRPr lang="en-US"/>
          </a:p>
          <a:p>
            <a:pPr>
              <a:lnSpc>
                <a:spcPct val="90000"/>
              </a:lnSpc>
            </a:pPr>
            <a:r>
              <a:rPr lang="en-US"/>
              <a:t>In this approach, drivers and (existing) algorithmic code are maintained in the Integrated Development Environment (IDE)</a:t>
            </a:r>
          </a:p>
          <a:p>
            <a:pPr>
              <a:lnSpc>
                <a:spcPct val="90000"/>
              </a:lnSpc>
            </a:pPr>
            <a:endParaRPr lang="en-US"/>
          </a:p>
          <a:p>
            <a:pPr>
              <a:lnSpc>
                <a:spcPct val="90000"/>
              </a:lnSpc>
            </a:pPr>
            <a:r>
              <a:rPr lang="en-US"/>
              <a:t>The software architecture and interfaces, and must of the non-algorithmic code are designed and maintained in the UML tool. </a:t>
            </a:r>
          </a:p>
          <a:p>
            <a:pPr>
              <a:lnSpc>
                <a:spcPct val="90000"/>
              </a:lnSpc>
            </a:pPr>
            <a:endParaRPr lang="en-US"/>
          </a:p>
          <a:p>
            <a:pPr>
              <a:lnSpc>
                <a:spcPct val="90000"/>
              </a:lnSpc>
            </a:pPr>
            <a:r>
              <a:rPr lang="en-US"/>
              <a:t>In order to provide a complete picture of the software architecture, the interface to legacy code can (depending on tool and programming language) be parsed into the UML tool. Code can be generated from the UML tool for those parts of the system for which it is responsible – often this code is mostly just a framework into which code is added in the IDE but sometimes functional behavior is added in the UML design and code generated from that, The most common example of this is the use of UML state charts to describe event-based behavior.</a:t>
            </a:r>
          </a:p>
        </p:txBody>
      </p:sp>
    </p:spTree>
    <p:extLst>
      <p:ext uri="{BB962C8B-B14F-4D97-AF65-F5344CB8AC3E}">
        <p14:creationId xmlns:p14="http://schemas.microsoft.com/office/powerpoint/2010/main" val="2419871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C041B3-0869-463C-8801-7D2254FB0B79}" type="slidenum">
              <a:rPr lang="en-GB"/>
              <a:pPr/>
              <a:t>45</a:t>
            </a:fld>
            <a:endParaRPr lang="en-GB"/>
          </a:p>
        </p:txBody>
      </p:sp>
      <p:sp>
        <p:nvSpPr>
          <p:cNvPr id="280578" name="Rectangle 2"/>
          <p:cNvSpPr>
            <a:spLocks noGrp="1" noRot="1" noChangeAspect="1" noChangeArrowheads="1" noTextEdit="1"/>
          </p:cNvSpPr>
          <p:nvPr>
            <p:ph type="sldImg"/>
          </p:nvPr>
        </p:nvSpPr>
        <p:spPr>
          <a:xfrm>
            <a:off x="1220788" y="525463"/>
            <a:ext cx="4418012" cy="3314700"/>
          </a:xfrm>
          <a:ln/>
        </p:spPr>
      </p:sp>
      <p:sp>
        <p:nvSpPr>
          <p:cNvPr id="280579" name="Rectangle 3"/>
          <p:cNvSpPr>
            <a:spLocks noGrp="1" noChangeArrowheads="1"/>
          </p:cNvSpPr>
          <p:nvPr>
            <p:ph type="body" idx="1"/>
          </p:nvPr>
        </p:nvSpPr>
        <p:spPr>
          <a:xfrm>
            <a:off x="327314" y="4020046"/>
            <a:ext cx="6275070" cy="4614217"/>
          </a:xfrm>
        </p:spPr>
        <p:txBody>
          <a:bodyPr/>
          <a:lstStyle/>
          <a:p>
            <a:pPr>
              <a:lnSpc>
                <a:spcPct val="90000"/>
              </a:lnSpc>
            </a:pPr>
            <a:r>
              <a:rPr lang="en-US"/>
              <a:t>Where the architectural requirements of a software system are not high, then a Simulink-based software architecture may suffice. </a:t>
            </a:r>
          </a:p>
          <a:p>
            <a:pPr>
              <a:lnSpc>
                <a:spcPct val="90000"/>
              </a:lnSpc>
            </a:pPr>
            <a:r>
              <a:rPr lang="en-US"/>
              <a:t>Where Simulink is used it generally maintains the lion’s share of the algorithmic code but there is often legacy algorithmic code that can be integrated into the Simulink design using the legacy code tool, or directly as one or more S-Functions.</a:t>
            </a:r>
          </a:p>
          <a:p>
            <a:pPr>
              <a:lnSpc>
                <a:spcPct val="90000"/>
              </a:lnSpc>
            </a:pPr>
            <a:r>
              <a:rPr lang="en-US"/>
              <a:t>In these types of system the non-algorithmic code and interface logic is often fairly straightforward and so can be coded directly in the IDE.</a:t>
            </a:r>
          </a:p>
        </p:txBody>
      </p:sp>
    </p:spTree>
    <p:extLst>
      <p:ext uri="{BB962C8B-B14F-4D97-AF65-F5344CB8AC3E}">
        <p14:creationId xmlns:p14="http://schemas.microsoft.com/office/powerpoint/2010/main" val="424221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328B7A-64EF-467C-BBCF-375B6EFB5ACA}" type="slidenum">
              <a:rPr lang="en-GB"/>
              <a:pPr/>
              <a:t>46</a:t>
            </a:fld>
            <a:endParaRPr lang="en-GB"/>
          </a:p>
        </p:txBody>
      </p:sp>
      <p:sp>
        <p:nvSpPr>
          <p:cNvPr id="274434" name="Rectangle 2"/>
          <p:cNvSpPr>
            <a:spLocks noGrp="1" noRot="1" noChangeAspect="1" noChangeArrowheads="1" noTextEdit="1"/>
          </p:cNvSpPr>
          <p:nvPr>
            <p:ph type="sldImg"/>
          </p:nvPr>
        </p:nvSpPr>
        <p:spPr>
          <a:xfrm>
            <a:off x="1220788" y="525463"/>
            <a:ext cx="4418012" cy="3314700"/>
          </a:xfrm>
          <a:ln/>
        </p:spPr>
      </p:sp>
      <p:sp>
        <p:nvSpPr>
          <p:cNvPr id="274435" name="Rectangle 3"/>
          <p:cNvSpPr>
            <a:spLocks noGrp="1" noChangeArrowheads="1"/>
          </p:cNvSpPr>
          <p:nvPr>
            <p:ph type="body" idx="1"/>
          </p:nvPr>
        </p:nvSpPr>
        <p:spPr>
          <a:xfrm>
            <a:off x="327314" y="4020046"/>
            <a:ext cx="6275070" cy="4614217"/>
          </a:xfrm>
        </p:spPr>
        <p:txBody>
          <a:bodyPr/>
          <a:lstStyle/>
          <a:p>
            <a:pPr>
              <a:lnSpc>
                <a:spcPct val="90000"/>
              </a:lnSpc>
            </a:pPr>
            <a:r>
              <a:rPr lang="en-US"/>
              <a:t>Hybrid development involving combined use of UML tools and Simulink may be required if both algorithmic and architectural complexity are high. In this case, typically the algorithmic code is generated from Simulink and the non-algorithmic and interface code is generated from the UML tool.</a:t>
            </a:r>
          </a:p>
          <a:p>
            <a:pPr>
              <a:lnSpc>
                <a:spcPct val="90000"/>
              </a:lnSpc>
            </a:pPr>
            <a:endParaRPr lang="en-US"/>
          </a:p>
          <a:p>
            <a:pPr>
              <a:lnSpc>
                <a:spcPct val="90000"/>
              </a:lnSpc>
            </a:pPr>
            <a:r>
              <a:rPr lang="en-US"/>
              <a:t>Existing legacy algorithmic code may need to be reused in the design of a Simulink algorithm. In this case, that code can be wrapped in an S-Function.</a:t>
            </a:r>
          </a:p>
          <a:p>
            <a:pPr>
              <a:lnSpc>
                <a:spcPct val="90000"/>
              </a:lnSpc>
            </a:pPr>
            <a:endParaRPr lang="en-US"/>
          </a:p>
          <a:p>
            <a:pPr>
              <a:lnSpc>
                <a:spcPct val="90000"/>
              </a:lnSpc>
            </a:pPr>
            <a:r>
              <a:rPr lang="en-US"/>
              <a:t>It can help to treat algorithmic code as a component in the overall software architecture captured in the UML tool. In that case the parsing capabilities offered by some UML tools can be used to capturing the interface to algorithmic components. This workflow is explored in more detail later.</a:t>
            </a:r>
          </a:p>
        </p:txBody>
      </p:sp>
    </p:spTree>
    <p:extLst>
      <p:ext uri="{BB962C8B-B14F-4D97-AF65-F5344CB8AC3E}">
        <p14:creationId xmlns:p14="http://schemas.microsoft.com/office/powerpoint/2010/main" val="604575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D809C5-3D09-43C7-93E6-C928513EC397}" type="slidenum">
              <a:rPr lang="en-GB"/>
              <a:pPr/>
              <a:t>47</a:t>
            </a:fld>
            <a:endParaRPr lang="en-GB"/>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normAutofit fontScale="92500" lnSpcReduction="10000"/>
          </a:bodyPr>
          <a:lstStyle/>
          <a:p>
            <a:r>
              <a:rPr lang="en-GB"/>
              <a:t>This slide and the slide following focus on the design flows required to support hybrid UML/Simulink development. The first describes a manual approach to integration, the second an automated approach. (Note that although C++ is suggested as the interchange medium, C can also be used.)</a:t>
            </a:r>
          </a:p>
          <a:p>
            <a:endParaRPr lang="en-GB"/>
          </a:p>
          <a:p>
            <a:r>
              <a:rPr lang="en-GB"/>
              <a:t>The design flow starts with Simulink; code is generated from a Simulink model using RTW/EC.</a:t>
            </a:r>
          </a:p>
          <a:p>
            <a:endParaRPr lang="en-GB"/>
          </a:p>
          <a:p>
            <a:r>
              <a:rPr lang="en-GB"/>
              <a:t>An engineer analyses this code and constructs a class that precisely describes the header file generated from RTW/EC. Once this is done, this class becomes part of the architecture of the software system and may be referenced by other classes within the software.</a:t>
            </a:r>
          </a:p>
          <a:p>
            <a:endParaRPr lang="en-GB"/>
          </a:p>
          <a:p>
            <a:r>
              <a:rPr lang="en-GB"/>
              <a:t>Code is then generated from the UML model. This code represents both non-algorithmic classes and other glue code used to facilitate communication between software components. As long as algorithmic components (those described in Simulink) are accurately represented in the UML model, the code generated from the UML model will call the RTW/EC generated code correctly and any required pre-processor directives (like #includes) will be correctly established. This in turn should minimise integration problems during compile and build in the IDE.</a:t>
            </a:r>
          </a:p>
          <a:p>
            <a:endParaRPr lang="en-GB"/>
          </a:p>
          <a:p>
            <a:r>
              <a:rPr lang="en-GB"/>
              <a:t>In any approach where two tools are being used together there is bound to be overhead imposed by the more complex design flow. To minimise this overhead it is recommended to keep the number of inter-tool transactions as small as possible. Creating larger components in Simulink, perhaps by composing several models together, and performing as much verification as possible in Simulink, thus reducing unnecessary design iterations, can help significantly.</a:t>
            </a:r>
          </a:p>
        </p:txBody>
      </p:sp>
    </p:spTree>
    <p:extLst>
      <p:ext uri="{BB962C8B-B14F-4D97-AF65-F5344CB8AC3E}">
        <p14:creationId xmlns:p14="http://schemas.microsoft.com/office/powerpoint/2010/main" val="1168933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48</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1205045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50</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2853542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51</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311738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52</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1736794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53</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339292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F3B7C58-D5A0-44EF-9B33-7E25BC3EC0D4}" type="slidenum">
              <a:rPr lang="en-US"/>
              <a:pPr/>
              <a:t>5</a:t>
            </a:fld>
            <a:endParaRPr lang="en-US"/>
          </a:p>
        </p:txBody>
      </p:sp>
      <p:sp>
        <p:nvSpPr>
          <p:cNvPr id="24579" name="Rectangle 2"/>
          <p:cNvSpPr>
            <a:spLocks noGrp="1" noRot="1" noChangeAspect="1" noChangeArrowheads="1" noTextEdit="1"/>
          </p:cNvSpPr>
          <p:nvPr>
            <p:ph type="sldImg"/>
          </p:nvPr>
        </p:nvSpPr>
        <p:spPr>
          <a:xfrm>
            <a:off x="1146175" y="688975"/>
            <a:ext cx="4570413" cy="3427413"/>
          </a:xfrm>
          <a:ln/>
        </p:spPr>
      </p:sp>
      <p:sp>
        <p:nvSpPr>
          <p:cNvPr id="24580" name="Rectangle 3"/>
          <p:cNvSpPr>
            <a:spLocks noGrp="1" noChangeArrowheads="1"/>
          </p:cNvSpPr>
          <p:nvPr>
            <p:ph type="body" idx="1"/>
          </p:nvPr>
        </p:nvSpPr>
        <p:spPr>
          <a:xfrm>
            <a:off x="763436" y="4196693"/>
            <a:ext cx="5030921" cy="4414091"/>
          </a:xfrm>
          <a:noFill/>
          <a:ln/>
        </p:spPr>
        <p:txBody>
          <a:bodyPr lIns="91961" tIns="45981" rIns="91961" bIns="45981"/>
          <a:lstStyle/>
          <a:p>
            <a:pPr eaLnBrk="1" hangingPunct="1">
              <a:lnSpc>
                <a:spcPct val="90000"/>
              </a:lnSpc>
            </a:pPr>
            <a:r>
              <a:rPr lang="en-GB" sz="1000" b="1" smtClean="0"/>
              <a:t>Key Message </a:t>
            </a:r>
          </a:p>
          <a:p>
            <a:pPr eaLnBrk="1" hangingPunct="1">
              <a:lnSpc>
                <a:spcPct val="90000"/>
              </a:lnSpc>
            </a:pPr>
            <a:r>
              <a:rPr lang="en-GB" smtClean="0"/>
              <a:t>	Develop_Controller_And_Plant_In_One_Environment</a:t>
            </a:r>
            <a:endParaRPr lang="en-GB" sz="1000" smtClean="0"/>
          </a:p>
          <a:p>
            <a:pPr eaLnBrk="1" hangingPunct="1">
              <a:lnSpc>
                <a:spcPct val="90000"/>
              </a:lnSpc>
            </a:pPr>
            <a:r>
              <a:rPr lang="en-GB" smtClean="0"/>
              <a:t>	http://www-internal.mathworks.com/wiki/index.php/Physical_Modeling_Tools_Key_Messages#Develop_Controller_And_Plant_In_One_Environment</a:t>
            </a:r>
          </a:p>
        </p:txBody>
      </p:sp>
    </p:spTree>
    <p:extLst>
      <p:ext uri="{BB962C8B-B14F-4D97-AF65-F5344CB8AC3E}">
        <p14:creationId xmlns:p14="http://schemas.microsoft.com/office/powerpoint/2010/main" val="28139451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54</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1758270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55</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783380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56</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1357803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57</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1749355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58</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277956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59</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1576250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60</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809593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61</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2335895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62</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1018707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A2D6E-9714-4B54-B607-34373052D502}" type="slidenum">
              <a:rPr lang="en-GB"/>
              <a:pPr/>
              <a:t>63</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GB"/>
              <a:t>Many UML tools do have useful C++ parsing technologies that can be used to read in the code generated from Simulink. </a:t>
            </a:r>
          </a:p>
          <a:p>
            <a:endParaRPr lang="en-GB"/>
          </a:p>
          <a:p>
            <a:r>
              <a:rPr lang="en-GB"/>
              <a:t>These parsers enable an automated approach where the header files generated from RTW/EC can be automatically imported as classes in the UML model, and when the header files change these classes can be automatically updated. This reduces the incidence of errors due to mistakes in rendering UML classes from header files by hand. </a:t>
            </a:r>
          </a:p>
          <a:p>
            <a:endParaRPr lang="en-GB"/>
          </a:p>
          <a:p>
            <a:r>
              <a:rPr lang="en-GB"/>
              <a:t>Although this doesn’t tend to work as well for C we do have several customers using an automated C based approach.</a:t>
            </a:r>
          </a:p>
          <a:p>
            <a:endParaRPr lang="en-GB"/>
          </a:p>
        </p:txBody>
      </p:sp>
    </p:spTree>
    <p:extLst>
      <p:ext uri="{BB962C8B-B14F-4D97-AF65-F5344CB8AC3E}">
        <p14:creationId xmlns:p14="http://schemas.microsoft.com/office/powerpoint/2010/main" val="1975634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D5A2C399-C50D-4AA1-9900-DC99FA4E801A}" type="slidenum">
              <a:rPr lang="en-US"/>
              <a:pPr/>
              <a:t>7</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r>
              <a:rPr lang="de-DE" b="1" smtClean="0"/>
              <a:t>Key Message</a:t>
            </a:r>
          </a:p>
          <a:p>
            <a:pPr eaLnBrk="1" hangingPunct="1"/>
            <a:r>
              <a:rPr lang="de-DE" smtClean="0"/>
              <a:t>http://www-internal.mathworks.com/wiki/index.php/Physical_Modeling_Tools_Key_Messages#Saves_Deriving_and_Programming_Equations</a:t>
            </a:r>
          </a:p>
        </p:txBody>
      </p:sp>
    </p:spTree>
    <p:extLst>
      <p:ext uri="{BB962C8B-B14F-4D97-AF65-F5344CB8AC3E}">
        <p14:creationId xmlns:p14="http://schemas.microsoft.com/office/powerpoint/2010/main" val="5185199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044825" y="684213"/>
            <a:ext cx="3305175" cy="2478087"/>
          </a:xfrm>
          <a:ln/>
        </p:spPr>
      </p:sp>
      <p:sp>
        <p:nvSpPr>
          <p:cNvPr id="113667" name="Rectangle 3"/>
          <p:cNvSpPr>
            <a:spLocks noGrp="1" noChangeArrowheads="1"/>
          </p:cNvSpPr>
          <p:nvPr>
            <p:ph type="body" idx="1"/>
          </p:nvPr>
        </p:nvSpPr>
        <p:spPr>
          <a:xfrm>
            <a:off x="458384" y="3388789"/>
            <a:ext cx="5962215" cy="5070697"/>
          </a:xfrm>
          <a:noFill/>
          <a:ln/>
        </p:spPr>
        <p:txBody>
          <a:bodyPr/>
          <a:lstStyle/>
          <a:p>
            <a:r>
              <a:rPr lang="en-US" altLang="ko-KR" smtClean="0">
                <a:latin typeface="Times"/>
                <a:ea typeface="굴림" pitchFamily="50" charset="-127"/>
              </a:rPr>
              <a:t>[Timing: 15 minutes for Intro]</a:t>
            </a:r>
          </a:p>
        </p:txBody>
      </p:sp>
    </p:spTree>
    <p:extLst>
      <p:ext uri="{BB962C8B-B14F-4D97-AF65-F5344CB8AC3E}">
        <p14:creationId xmlns:p14="http://schemas.microsoft.com/office/powerpoint/2010/main" val="2763769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E1C2AD9-9F2F-4AB8-A398-7F3B964ECB09}" type="slidenum">
              <a:rPr lang="en-US"/>
              <a:pPr/>
              <a:t>8</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de-DE" b="1" smtClean="0"/>
              <a:t>Key Message</a:t>
            </a:r>
          </a:p>
          <a:p>
            <a:pPr eaLnBrk="1" hangingPunct="1"/>
            <a:r>
              <a:rPr lang="de-DE" smtClean="0"/>
              <a:t>http://www-internal.mathworks.com/wiki/index.php/Physical_Modeling_Tools_Key_Messages#Saves_Deriving_and_Programming_Equations</a:t>
            </a:r>
          </a:p>
          <a:p>
            <a:pPr eaLnBrk="1" hangingPunct="1"/>
            <a:endParaRPr lang="de-DE" smtClean="0"/>
          </a:p>
        </p:txBody>
      </p:sp>
    </p:spTree>
    <p:extLst>
      <p:ext uri="{BB962C8B-B14F-4D97-AF65-F5344CB8AC3E}">
        <p14:creationId xmlns:p14="http://schemas.microsoft.com/office/powerpoint/2010/main" val="330737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1045A89C-724C-4DC4-B63D-A8520D6F7674}" type="slidenum">
              <a:rPr lang="en-US"/>
              <a:pPr/>
              <a:t>9</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de-DE" b="1" smtClean="0"/>
              <a:t>Key Message</a:t>
            </a:r>
          </a:p>
          <a:p>
            <a:pPr eaLnBrk="1" hangingPunct="1"/>
            <a:r>
              <a:rPr lang="de-DE" smtClean="0"/>
              <a:t>http://www-internal.mathworks.com/wiki/index.php/Physical_Modeling_Tools_Key_Messages#Saves_Deriving_and_Programming_Equations</a:t>
            </a:r>
          </a:p>
          <a:p>
            <a:pPr eaLnBrk="1" hangingPunct="1"/>
            <a:endParaRPr lang="de-DE" smtClean="0"/>
          </a:p>
        </p:txBody>
      </p:sp>
    </p:spTree>
    <p:extLst>
      <p:ext uri="{BB962C8B-B14F-4D97-AF65-F5344CB8AC3E}">
        <p14:creationId xmlns:p14="http://schemas.microsoft.com/office/powerpoint/2010/main" val="1404829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F872DDC-7732-4D79-B217-BE3DA012AF87}" type="slidenum">
              <a:rPr lang="en-US"/>
              <a:pPr/>
              <a:t>10</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de-DE" b="1" smtClean="0"/>
              <a:t>Key Message</a:t>
            </a:r>
          </a:p>
          <a:p>
            <a:pPr eaLnBrk="1" hangingPunct="1"/>
            <a:r>
              <a:rPr lang="de-DE" smtClean="0"/>
              <a:t>http://www-internal.mathworks.com/wiki/index.php/Physical_Modeling_Tools_Key_Messages#Saves_Deriving_and_Programming_Equations</a:t>
            </a:r>
          </a:p>
          <a:p>
            <a:pPr eaLnBrk="1" hangingPunct="1"/>
            <a:endParaRPr lang="de-DE" smtClean="0"/>
          </a:p>
        </p:txBody>
      </p:sp>
    </p:spTree>
    <p:extLst>
      <p:ext uri="{BB962C8B-B14F-4D97-AF65-F5344CB8AC3E}">
        <p14:creationId xmlns:p14="http://schemas.microsoft.com/office/powerpoint/2010/main" val="421584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4170930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4058" y="191"/>
            <a:ext cx="9148057"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eaLnBrk="0" hangingPunct="0">
              <a:defRPr sz="3200">
                <a:solidFill>
                  <a:schemeClr val="tx2"/>
                </a:solidFill>
              </a:defRPr>
            </a:lvl1pPr>
          </a:lstStyle>
          <a:p>
            <a:r>
              <a:rPr lang="en-US" altLang="ko-KR"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eaLnBrk="0" hangingPunct="0">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pPr eaLnBrk="0" hangingPunct="0"/>
            <a:r>
              <a:rPr lang="en-US" sz="1000" dirty="0" smtClean="0">
                <a:solidFill>
                  <a:schemeClr val="bg1"/>
                </a:solidFill>
                <a:latin typeface="Arial" pitchFamily="34" charset="0"/>
                <a:cs typeface="Arial" pitchFamily="34" charset="0"/>
              </a:rPr>
              <a:t>© 2015 The MathWorks, Inc.</a:t>
            </a:r>
            <a:endParaRPr lang="en-US" sz="1000" dirty="0">
              <a:solidFill>
                <a:schemeClr val="bg1"/>
              </a:solidFill>
              <a:latin typeface="Arial" pitchFamily="34" charset="0"/>
              <a:cs typeface="Arial" pitchFamily="34" charset="0"/>
            </a:endParaRPr>
          </a:p>
        </p:txBody>
      </p:sp>
      <p:pic>
        <p:nvPicPr>
          <p:cNvPr id="25" name="Picture 24" descr="09_MW_logo_CMYK_REV.png"/>
          <p:cNvPicPr>
            <a:picLocks noChangeAspect="1"/>
          </p:cNvPicPr>
          <p:nvPr userDrawn="1"/>
        </p:nvPicPr>
        <p:blipFill>
          <a:blip r:embed="rId3" cstate="print"/>
          <a:stretch>
            <a:fillRect/>
          </a:stretch>
        </p:blipFill>
        <p:spPr>
          <a:xfrm>
            <a:off x="7467600" y="136498"/>
            <a:ext cx="1465342" cy="290585"/>
          </a:xfrm>
          <a:prstGeom prst="rect">
            <a:avLst/>
          </a:prstGeom>
        </p:spPr>
      </p:pic>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altLang="ko-KR"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altLang="ko-KR" smtClean="0"/>
              <a:t>Click to edit Master text styles</a:t>
            </a:r>
          </a:p>
          <a:p>
            <a:pPr lvl="1"/>
            <a:r>
              <a:rPr lang="en-US" altLang="ko-KR" smtClean="0"/>
              <a:t>Second level</a:t>
            </a:r>
          </a:p>
          <a:p>
            <a:pPr lvl="2"/>
            <a:r>
              <a:rPr lang="en-US" altLang="ko-KR"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altLang="ko-KR"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altLang="ko-KR"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105275"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product_demo_name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altLang="ko-KR"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eaLnBrk="0" hangingPunct="0">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eaLnBrk="0" hangingPunct="0">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eaLnBrk="0" hangingPunct="0">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eaLnBrk="0" hangingPunct="0">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eaLnBrk="0" hangingPunct="0">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0" fontAlgn="auto" latinLnBrk="0" hangingPunct="0">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5613" y="719138"/>
            <a:ext cx="83820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90525" y="1763713"/>
            <a:ext cx="8362950" cy="4419600"/>
          </a:xfrm>
        </p:spPr>
        <p:txBody>
          <a:bodyPr/>
          <a:lstStyle/>
          <a:p>
            <a:pPr lvl="0"/>
            <a:endParaRPr lang="en-US" noProof="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altLang="ko-KR"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1"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eaLnBrk="0" latinLnBrk="0" hangingPunct="0"/>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eaLnBrk="0" latinLnBrk="0" hangingPunct="0"/>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timing>
    <p:tnLst>
      <p:par>
        <p:cTn id="1" dur="indefinite" restart="never" nodeType="tmRoot"/>
      </p:par>
    </p:tnLst>
  </p:timing>
  <p:hf hdr="0" ftr="0" dt="0"/>
  <p:txStyles>
    <p:titleStyle>
      <a:lvl1pPr algn="l" defTabSz="914400" rtl="0" eaLnBrk="0" latinLnBrk="0" hangingPunct="0">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0" latinLnBrk="0" hangingPunct="0">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0" latinLnBrk="0" hangingPunct="0">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0" latinLnBrk="0" hangingPunct="0">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10.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wmf"/><Relationship Id="rId5" Type="http://schemas.openxmlformats.org/officeDocument/2006/relationships/oleObject" Target="../embeddings/oleObject3.bin"/><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3.wmf"/></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oleObject" Target="../embeddings/oleObject10.bin"/><Relationship Id="rId18" Type="http://schemas.openxmlformats.org/officeDocument/2006/relationships/image" Target="../media/image59.wmf"/><Relationship Id="rId3" Type="http://schemas.openxmlformats.org/officeDocument/2006/relationships/notesSlide" Target="../notesSlides/notesSlide22.xml"/><Relationship Id="rId7" Type="http://schemas.openxmlformats.org/officeDocument/2006/relationships/image" Target="../media/image54.wmf"/><Relationship Id="rId12" Type="http://schemas.openxmlformats.org/officeDocument/2006/relationships/oleObject" Target="../embeddings/oleObject9.bin"/><Relationship Id="rId17"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image" Target="../media/image58.wmf"/><Relationship Id="rId20" Type="http://schemas.openxmlformats.org/officeDocument/2006/relationships/image" Target="../media/image60.wmf"/><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56.wmf"/><Relationship Id="rId5" Type="http://schemas.openxmlformats.org/officeDocument/2006/relationships/image" Target="../media/image53.wmf"/><Relationship Id="rId15" Type="http://schemas.openxmlformats.org/officeDocument/2006/relationships/oleObject" Target="../embeddings/oleObject11.bin"/><Relationship Id="rId10" Type="http://schemas.openxmlformats.org/officeDocument/2006/relationships/oleObject" Target="../embeddings/oleObject8.bin"/><Relationship Id="rId19" Type="http://schemas.openxmlformats.org/officeDocument/2006/relationships/oleObject" Target="../embeddings/oleObject13.bin"/><Relationship Id="rId4" Type="http://schemas.openxmlformats.org/officeDocument/2006/relationships/oleObject" Target="../embeddings/oleObject5.bin"/><Relationship Id="rId9" Type="http://schemas.openxmlformats.org/officeDocument/2006/relationships/image" Target="../media/image55.wmf"/><Relationship Id="rId14" Type="http://schemas.openxmlformats.org/officeDocument/2006/relationships/image" Target="../media/image57.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www.mathworks.com/videos/hybrid-software-development-with-simulink-and-uml-tools-68870.html?type=shadow"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36.xml"/><Relationship Id="rId13" Type="http://schemas.openxmlformats.org/officeDocument/2006/relationships/image" Target="../media/image86.png"/><Relationship Id="rId3" Type="http://schemas.openxmlformats.org/officeDocument/2006/relationships/video" Target="file:///C:\WINNT\Profiles\amoore\My%20Documents\Marketing\UML%20Positioning\scene%201e_Screen_Stream.avi" TargetMode="External"/><Relationship Id="rId7" Type="http://schemas.openxmlformats.org/officeDocument/2006/relationships/slideLayout" Target="../slideLayouts/slideLayout3.xml"/><Relationship Id="rId12" Type="http://schemas.openxmlformats.org/officeDocument/2006/relationships/image" Target="../media/image85.png"/><Relationship Id="rId2" Type="http://schemas.openxmlformats.org/officeDocument/2006/relationships/video" Target="file:///C:\WINNT\Profiles\amoore\My%20Documents\Marketing\UML%20Positioning\scene%201d_Screen_Stream.avi" TargetMode="External"/><Relationship Id="rId1" Type="http://schemas.openxmlformats.org/officeDocument/2006/relationships/video" Target="file:///C:\WINNT\Profiles\amoore\My%20Documents\Marketing\UML%20Positioning\scene%201c_Screen_Stream.avi" TargetMode="External"/><Relationship Id="rId6" Type="http://schemas.openxmlformats.org/officeDocument/2006/relationships/video" Target="file:///C:\WINNT\Profiles\amoore\My%20Documents\Marketing\UML%20Positioning\scene%201b_Screen_Stream.avi" TargetMode="External"/><Relationship Id="rId11" Type="http://schemas.openxmlformats.org/officeDocument/2006/relationships/image" Target="../media/image84.png"/><Relationship Id="rId5" Type="http://schemas.openxmlformats.org/officeDocument/2006/relationships/video" Target="file:///C:\WINNT\Profiles\amoore\My%20Documents\Marketing\UML%20Positioning\scene%201a_Screen_Stream.avi" TargetMode="External"/><Relationship Id="rId10" Type="http://schemas.openxmlformats.org/officeDocument/2006/relationships/image" Target="../media/image83.png"/><Relationship Id="rId4" Type="http://schemas.openxmlformats.org/officeDocument/2006/relationships/video" Target="file:///C:\WINNT\Profiles\amoore\My%20Documents\Marketing\UML%20Positioning\scene%201f_Screen_Stream.avi" TargetMode="External"/><Relationship Id="rId9" Type="http://schemas.openxmlformats.org/officeDocument/2006/relationships/image" Target="../media/image82.png"/><Relationship Id="rId14" Type="http://schemas.openxmlformats.org/officeDocument/2006/relationships/image" Target="../media/image8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88.png"/><Relationship Id="rId4"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9.png"/><Relationship Id="rId4"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0.png"/><Relationship Id="rId4"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91.png"/><Relationship Id="rId4"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2.png"/><Relationship Id="rId4"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93.png"/><Relationship Id="rId4" Type="http://schemas.openxmlformats.org/officeDocument/2006/relationships/notesSlide" Target="../notesSlides/notesSlide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94.png"/><Relationship Id="rId4" Type="http://schemas.openxmlformats.org/officeDocument/2006/relationships/notesSlide" Target="../notesSlides/notesSlide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gif"/><Relationship Id="rId1" Type="http://schemas.openxmlformats.org/officeDocument/2006/relationships/slideLayout" Target="../slideLayouts/slideLayout2.xml"/><Relationship Id="rId4" Type="http://schemas.openxmlformats.org/officeDocument/2006/relationships/hyperlink" Target="http://www.mathworks.com/videos/hybrid-software-development-with-simulink-and-uml-tools-68870.html?type=shadow"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5.xml"/><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smtClean="0"/>
              <a:t>Applying Model Based Design </a:t>
            </a:r>
            <a:r>
              <a:rPr lang="en-US" altLang="ko-KR" dirty="0"/>
              <a:t>for </a:t>
            </a:r>
            <a:r>
              <a:rPr lang="en-US" altLang="ko-KR" dirty="0" smtClean="0"/>
              <a:t>Quad-Rotor Control System</a:t>
            </a:r>
            <a:br>
              <a:rPr lang="en-US" altLang="ko-KR" dirty="0" smtClean="0"/>
            </a:br>
            <a:endParaRPr lang="en-US" dirty="0"/>
          </a:p>
        </p:txBody>
      </p:sp>
      <p:sp>
        <p:nvSpPr>
          <p:cNvPr id="3" name="Subtitle 2"/>
          <p:cNvSpPr>
            <a:spLocks noGrp="1"/>
          </p:cNvSpPr>
          <p:nvPr>
            <p:ph type="subTitle" idx="1"/>
          </p:nvPr>
        </p:nvSpPr>
        <p:spPr/>
        <p:txBody>
          <a:bodyPr/>
          <a:lstStyle/>
          <a:p>
            <a:r>
              <a:rPr lang="en-US" altLang="ko-KR" dirty="0" smtClean="0"/>
              <a:t>Presenter: Sang-Ho Yoon</a:t>
            </a:r>
          </a:p>
          <a:p>
            <a:r>
              <a:rPr lang="en-US" altLang="ko-KR" dirty="0" smtClean="0"/>
              <a:t>Senior Application Engineer</a:t>
            </a:r>
            <a:endParaRPr lang="en-US" altLang="ko-K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Line 2"/>
          <p:cNvSpPr>
            <a:spLocks noChangeShapeType="1"/>
          </p:cNvSpPr>
          <p:nvPr/>
        </p:nvSpPr>
        <p:spPr bwMode="auto">
          <a:xfrm rot="-2181415">
            <a:off x="2815976" y="3088742"/>
            <a:ext cx="655638" cy="660400"/>
          </a:xfrm>
          <a:prstGeom prst="line">
            <a:avLst/>
          </a:prstGeom>
          <a:noFill/>
          <a:ln w="12700">
            <a:solidFill>
              <a:schemeClr val="tx1"/>
            </a:solidFill>
            <a:prstDash val="dash"/>
            <a:round/>
            <a:headEnd/>
            <a:tailEnd/>
          </a:ln>
        </p:spPr>
        <p:txBody>
          <a:bodyPr/>
          <a:lstStyle/>
          <a:p>
            <a:endParaRPr lang="de-DE"/>
          </a:p>
        </p:txBody>
      </p:sp>
      <p:sp>
        <p:nvSpPr>
          <p:cNvPr id="15363" name="Rectangle 3"/>
          <p:cNvSpPr>
            <a:spLocks noGrp="1" noChangeArrowheads="1"/>
          </p:cNvSpPr>
          <p:nvPr>
            <p:ph type="title"/>
          </p:nvPr>
        </p:nvSpPr>
        <p:spPr>
          <a:noFill/>
        </p:spPr>
        <p:txBody>
          <a:bodyPr/>
          <a:lstStyle/>
          <a:p>
            <a:r>
              <a:rPr lang="en-US" altLang="ko-KR" dirty="0"/>
              <a:t>Mechanical Systems in Equations</a:t>
            </a:r>
            <a:endParaRPr lang="en-US" noProof="0" dirty="0" smtClean="0"/>
          </a:p>
        </p:txBody>
      </p:sp>
      <p:sp>
        <p:nvSpPr>
          <p:cNvPr id="15364" name="Line 4"/>
          <p:cNvSpPr>
            <a:spLocks noChangeShapeType="1"/>
          </p:cNvSpPr>
          <p:nvPr/>
        </p:nvSpPr>
        <p:spPr bwMode="auto">
          <a:xfrm rot="-2181415">
            <a:off x="1868239" y="2949042"/>
            <a:ext cx="655637" cy="660400"/>
          </a:xfrm>
          <a:prstGeom prst="line">
            <a:avLst/>
          </a:prstGeom>
          <a:noFill/>
          <a:ln w="28575">
            <a:solidFill>
              <a:srgbClr val="969696"/>
            </a:solidFill>
            <a:round/>
            <a:headEnd/>
            <a:tailEnd/>
          </a:ln>
        </p:spPr>
        <p:txBody>
          <a:bodyPr/>
          <a:lstStyle/>
          <a:p>
            <a:endParaRPr lang="de-DE"/>
          </a:p>
        </p:txBody>
      </p:sp>
      <p:sp>
        <p:nvSpPr>
          <p:cNvPr id="15365" name="Line 5"/>
          <p:cNvSpPr>
            <a:spLocks noChangeShapeType="1"/>
          </p:cNvSpPr>
          <p:nvPr/>
        </p:nvSpPr>
        <p:spPr bwMode="auto">
          <a:xfrm>
            <a:off x="1771401" y="3215742"/>
            <a:ext cx="1127125" cy="1135062"/>
          </a:xfrm>
          <a:prstGeom prst="line">
            <a:avLst/>
          </a:prstGeom>
          <a:noFill/>
          <a:ln w="12700">
            <a:solidFill>
              <a:schemeClr val="tx1"/>
            </a:solidFill>
            <a:prstDash val="dash"/>
            <a:round/>
            <a:headEnd/>
            <a:tailEnd/>
          </a:ln>
        </p:spPr>
        <p:txBody>
          <a:bodyPr/>
          <a:lstStyle/>
          <a:p>
            <a:endParaRPr lang="de-DE"/>
          </a:p>
        </p:txBody>
      </p:sp>
      <p:grpSp>
        <p:nvGrpSpPr>
          <p:cNvPr id="2" name="Group 7"/>
          <p:cNvGrpSpPr>
            <a:grpSpLocks/>
          </p:cNvGrpSpPr>
          <p:nvPr/>
        </p:nvGrpSpPr>
        <p:grpSpPr bwMode="auto">
          <a:xfrm>
            <a:off x="2212655" y="3351915"/>
            <a:ext cx="441326" cy="531813"/>
            <a:chOff x="3529" y="3000"/>
            <a:chExt cx="278" cy="335"/>
          </a:xfrm>
        </p:grpSpPr>
        <p:sp>
          <p:nvSpPr>
            <p:cNvPr id="15462" name="Text Box 8"/>
            <p:cNvSpPr txBox="1">
              <a:spLocks noChangeArrowheads="1"/>
            </p:cNvSpPr>
            <p:nvPr/>
          </p:nvSpPr>
          <p:spPr bwMode="auto">
            <a:xfrm>
              <a:off x="3529" y="3000"/>
              <a:ext cx="248" cy="288"/>
            </a:xfrm>
            <a:prstGeom prst="rect">
              <a:avLst/>
            </a:prstGeom>
            <a:noFill/>
            <a:ln w="9525">
              <a:noFill/>
              <a:miter lim="800000"/>
              <a:headEnd/>
              <a:tailEnd/>
            </a:ln>
          </p:spPr>
          <p:txBody>
            <a:bodyPr>
              <a:spAutoFit/>
            </a:bodyPr>
            <a:lstStyle/>
            <a:p>
              <a:pPr>
                <a:spcBef>
                  <a:spcPct val="50000"/>
                </a:spcBef>
              </a:pPr>
              <a:r>
                <a:rPr lang="el-GR" sz="2400" dirty="0">
                  <a:cs typeface="Arial" charset="0"/>
                </a:rPr>
                <a:t>θ</a:t>
              </a:r>
            </a:p>
          </p:txBody>
        </p:sp>
        <p:sp>
          <p:nvSpPr>
            <p:cNvPr id="15463" name="Text Box 9"/>
            <p:cNvSpPr txBox="1">
              <a:spLocks noChangeArrowheads="1"/>
            </p:cNvSpPr>
            <p:nvPr/>
          </p:nvSpPr>
          <p:spPr bwMode="auto">
            <a:xfrm>
              <a:off x="3611" y="3104"/>
              <a:ext cx="196" cy="231"/>
            </a:xfrm>
            <a:prstGeom prst="rect">
              <a:avLst/>
            </a:prstGeom>
            <a:noFill/>
            <a:ln w="9525">
              <a:noFill/>
              <a:miter lim="800000"/>
              <a:headEnd/>
              <a:tailEnd/>
            </a:ln>
          </p:spPr>
          <p:txBody>
            <a:bodyPr wrap="none">
              <a:spAutoFit/>
            </a:bodyPr>
            <a:lstStyle/>
            <a:p>
              <a:r>
                <a:rPr lang="de-DE" dirty="0"/>
                <a:t>2</a:t>
              </a:r>
            </a:p>
          </p:txBody>
        </p:sp>
      </p:grpSp>
      <p:sp>
        <p:nvSpPr>
          <p:cNvPr id="15369" name="Text Box 15"/>
          <p:cNvSpPr txBox="1">
            <a:spLocks noChangeArrowheads="1"/>
          </p:cNvSpPr>
          <p:nvPr/>
        </p:nvSpPr>
        <p:spPr bwMode="auto">
          <a:xfrm>
            <a:off x="2590551" y="3858679"/>
            <a:ext cx="611188" cy="366713"/>
          </a:xfrm>
          <a:prstGeom prst="rect">
            <a:avLst/>
          </a:prstGeom>
          <a:noFill/>
          <a:ln w="9525">
            <a:noFill/>
            <a:miter lim="800000"/>
            <a:headEnd/>
            <a:tailEnd/>
          </a:ln>
        </p:spPr>
        <p:txBody>
          <a:bodyPr wrap="none">
            <a:spAutoFit/>
          </a:bodyPr>
          <a:lstStyle/>
          <a:p>
            <a:r>
              <a:rPr lang="de-DE" dirty="0">
                <a:solidFill>
                  <a:srgbClr val="FF0000"/>
                </a:solidFill>
              </a:rPr>
              <a:t>m</a:t>
            </a:r>
            <a:r>
              <a:rPr lang="de-DE" baseline="-25000" dirty="0">
                <a:solidFill>
                  <a:srgbClr val="FF0000"/>
                </a:solidFill>
              </a:rPr>
              <a:t>2</a:t>
            </a:r>
            <a:r>
              <a:rPr lang="de-DE" dirty="0">
                <a:solidFill>
                  <a:srgbClr val="FF0000"/>
                </a:solidFill>
              </a:rPr>
              <a:t>g</a:t>
            </a:r>
          </a:p>
        </p:txBody>
      </p:sp>
      <p:sp>
        <p:nvSpPr>
          <p:cNvPr id="15370" name="Line 16"/>
          <p:cNvSpPr>
            <a:spLocks noChangeShapeType="1"/>
          </p:cNvSpPr>
          <p:nvPr/>
        </p:nvSpPr>
        <p:spPr bwMode="auto">
          <a:xfrm>
            <a:off x="450601" y="2553754"/>
            <a:ext cx="1216025" cy="0"/>
          </a:xfrm>
          <a:prstGeom prst="line">
            <a:avLst/>
          </a:prstGeom>
          <a:noFill/>
          <a:ln w="57150">
            <a:solidFill>
              <a:schemeClr val="tx1"/>
            </a:solidFill>
            <a:round/>
            <a:headEnd/>
            <a:tailEnd/>
          </a:ln>
        </p:spPr>
        <p:txBody>
          <a:bodyPr/>
          <a:lstStyle/>
          <a:p>
            <a:endParaRPr lang="de-DE"/>
          </a:p>
        </p:txBody>
      </p:sp>
      <p:sp>
        <p:nvSpPr>
          <p:cNvPr id="15371" name="Line 17"/>
          <p:cNvSpPr>
            <a:spLocks noChangeShapeType="1"/>
          </p:cNvSpPr>
          <p:nvPr/>
        </p:nvSpPr>
        <p:spPr bwMode="auto">
          <a:xfrm flipV="1">
            <a:off x="564901" y="2250542"/>
            <a:ext cx="319088" cy="284162"/>
          </a:xfrm>
          <a:prstGeom prst="line">
            <a:avLst/>
          </a:prstGeom>
          <a:noFill/>
          <a:ln w="28575">
            <a:solidFill>
              <a:schemeClr val="tx1"/>
            </a:solidFill>
            <a:round/>
            <a:headEnd/>
            <a:tailEnd/>
          </a:ln>
        </p:spPr>
        <p:txBody>
          <a:bodyPr/>
          <a:lstStyle/>
          <a:p>
            <a:endParaRPr lang="de-DE"/>
          </a:p>
        </p:txBody>
      </p:sp>
      <p:sp>
        <p:nvSpPr>
          <p:cNvPr id="15372" name="Line 18"/>
          <p:cNvSpPr>
            <a:spLocks noChangeShapeType="1"/>
          </p:cNvSpPr>
          <p:nvPr/>
        </p:nvSpPr>
        <p:spPr bwMode="auto">
          <a:xfrm flipV="1">
            <a:off x="704601" y="2247367"/>
            <a:ext cx="319088" cy="284162"/>
          </a:xfrm>
          <a:prstGeom prst="line">
            <a:avLst/>
          </a:prstGeom>
          <a:noFill/>
          <a:ln w="28575">
            <a:solidFill>
              <a:schemeClr val="tx1"/>
            </a:solidFill>
            <a:round/>
            <a:headEnd/>
            <a:tailEnd/>
          </a:ln>
        </p:spPr>
        <p:txBody>
          <a:bodyPr/>
          <a:lstStyle/>
          <a:p>
            <a:endParaRPr lang="de-DE"/>
          </a:p>
        </p:txBody>
      </p:sp>
      <p:sp>
        <p:nvSpPr>
          <p:cNvPr id="15373" name="Line 19"/>
          <p:cNvSpPr>
            <a:spLocks noChangeShapeType="1"/>
          </p:cNvSpPr>
          <p:nvPr/>
        </p:nvSpPr>
        <p:spPr bwMode="auto">
          <a:xfrm flipV="1">
            <a:off x="837951" y="2247367"/>
            <a:ext cx="319088" cy="284162"/>
          </a:xfrm>
          <a:prstGeom prst="line">
            <a:avLst/>
          </a:prstGeom>
          <a:noFill/>
          <a:ln w="28575">
            <a:solidFill>
              <a:schemeClr val="tx1"/>
            </a:solidFill>
            <a:round/>
            <a:headEnd/>
            <a:tailEnd/>
          </a:ln>
        </p:spPr>
        <p:txBody>
          <a:bodyPr/>
          <a:lstStyle/>
          <a:p>
            <a:endParaRPr lang="de-DE"/>
          </a:p>
        </p:txBody>
      </p:sp>
      <p:sp>
        <p:nvSpPr>
          <p:cNvPr id="15374" name="Line 20"/>
          <p:cNvSpPr>
            <a:spLocks noChangeShapeType="1"/>
          </p:cNvSpPr>
          <p:nvPr/>
        </p:nvSpPr>
        <p:spPr bwMode="auto">
          <a:xfrm flipV="1">
            <a:off x="977651" y="2244192"/>
            <a:ext cx="319088" cy="284162"/>
          </a:xfrm>
          <a:prstGeom prst="line">
            <a:avLst/>
          </a:prstGeom>
          <a:noFill/>
          <a:ln w="28575">
            <a:solidFill>
              <a:schemeClr val="tx1"/>
            </a:solidFill>
            <a:round/>
            <a:headEnd/>
            <a:tailEnd/>
          </a:ln>
        </p:spPr>
        <p:txBody>
          <a:bodyPr/>
          <a:lstStyle/>
          <a:p>
            <a:endParaRPr lang="de-DE"/>
          </a:p>
        </p:txBody>
      </p:sp>
      <p:sp>
        <p:nvSpPr>
          <p:cNvPr id="15375" name="Line 21"/>
          <p:cNvSpPr>
            <a:spLocks noChangeShapeType="1"/>
          </p:cNvSpPr>
          <p:nvPr/>
        </p:nvSpPr>
        <p:spPr bwMode="auto">
          <a:xfrm flipV="1">
            <a:off x="1104651" y="2247367"/>
            <a:ext cx="319088" cy="284162"/>
          </a:xfrm>
          <a:prstGeom prst="line">
            <a:avLst/>
          </a:prstGeom>
          <a:noFill/>
          <a:ln w="28575">
            <a:solidFill>
              <a:schemeClr val="tx1"/>
            </a:solidFill>
            <a:round/>
            <a:headEnd/>
            <a:tailEnd/>
          </a:ln>
        </p:spPr>
        <p:txBody>
          <a:bodyPr/>
          <a:lstStyle/>
          <a:p>
            <a:endParaRPr lang="de-DE"/>
          </a:p>
        </p:txBody>
      </p:sp>
      <p:sp>
        <p:nvSpPr>
          <p:cNvPr id="15376" name="Line 22"/>
          <p:cNvSpPr>
            <a:spLocks noChangeShapeType="1"/>
          </p:cNvSpPr>
          <p:nvPr/>
        </p:nvSpPr>
        <p:spPr bwMode="auto">
          <a:xfrm flipV="1">
            <a:off x="1244351" y="2244192"/>
            <a:ext cx="319088" cy="284162"/>
          </a:xfrm>
          <a:prstGeom prst="line">
            <a:avLst/>
          </a:prstGeom>
          <a:noFill/>
          <a:ln w="28575">
            <a:solidFill>
              <a:schemeClr val="tx1"/>
            </a:solidFill>
            <a:round/>
            <a:headEnd/>
            <a:tailEnd/>
          </a:ln>
        </p:spPr>
        <p:txBody>
          <a:bodyPr/>
          <a:lstStyle/>
          <a:p>
            <a:endParaRPr lang="de-DE"/>
          </a:p>
        </p:txBody>
      </p:sp>
      <p:sp>
        <p:nvSpPr>
          <p:cNvPr id="15377" name="Line 23"/>
          <p:cNvSpPr>
            <a:spLocks noChangeShapeType="1"/>
          </p:cNvSpPr>
          <p:nvPr/>
        </p:nvSpPr>
        <p:spPr bwMode="auto">
          <a:xfrm flipV="1">
            <a:off x="1377701" y="2244192"/>
            <a:ext cx="319088" cy="284162"/>
          </a:xfrm>
          <a:prstGeom prst="line">
            <a:avLst/>
          </a:prstGeom>
          <a:noFill/>
          <a:ln w="28575">
            <a:solidFill>
              <a:schemeClr val="tx1"/>
            </a:solidFill>
            <a:round/>
            <a:headEnd/>
            <a:tailEnd/>
          </a:ln>
        </p:spPr>
        <p:txBody>
          <a:bodyPr/>
          <a:lstStyle/>
          <a:p>
            <a:endParaRPr lang="de-DE"/>
          </a:p>
        </p:txBody>
      </p:sp>
      <p:sp>
        <p:nvSpPr>
          <p:cNvPr id="15378" name="Line 24"/>
          <p:cNvSpPr>
            <a:spLocks noChangeShapeType="1"/>
          </p:cNvSpPr>
          <p:nvPr/>
        </p:nvSpPr>
        <p:spPr bwMode="auto">
          <a:xfrm flipV="1">
            <a:off x="1517401" y="2241017"/>
            <a:ext cx="319088" cy="284162"/>
          </a:xfrm>
          <a:prstGeom prst="line">
            <a:avLst/>
          </a:prstGeom>
          <a:noFill/>
          <a:ln w="28575">
            <a:solidFill>
              <a:schemeClr val="tx1"/>
            </a:solidFill>
            <a:round/>
            <a:headEnd/>
            <a:tailEnd/>
          </a:ln>
        </p:spPr>
        <p:txBody>
          <a:bodyPr/>
          <a:lstStyle/>
          <a:p>
            <a:endParaRPr lang="de-DE"/>
          </a:p>
        </p:txBody>
      </p:sp>
      <p:sp>
        <p:nvSpPr>
          <p:cNvPr id="15379" name="Line 25"/>
          <p:cNvSpPr>
            <a:spLocks noChangeShapeType="1"/>
          </p:cNvSpPr>
          <p:nvPr/>
        </p:nvSpPr>
        <p:spPr bwMode="auto">
          <a:xfrm>
            <a:off x="1088776" y="2552167"/>
            <a:ext cx="623888" cy="628650"/>
          </a:xfrm>
          <a:prstGeom prst="line">
            <a:avLst/>
          </a:prstGeom>
          <a:noFill/>
          <a:ln w="28575">
            <a:solidFill>
              <a:srgbClr val="969696"/>
            </a:solidFill>
            <a:round/>
            <a:headEnd/>
            <a:tailEnd/>
          </a:ln>
        </p:spPr>
        <p:txBody>
          <a:bodyPr/>
          <a:lstStyle/>
          <a:p>
            <a:endParaRPr lang="de-DE"/>
          </a:p>
        </p:txBody>
      </p:sp>
      <p:sp>
        <p:nvSpPr>
          <p:cNvPr id="15380" name="Line 26"/>
          <p:cNvSpPr>
            <a:spLocks noChangeShapeType="1"/>
          </p:cNvSpPr>
          <p:nvPr/>
        </p:nvSpPr>
        <p:spPr bwMode="auto">
          <a:xfrm>
            <a:off x="1098301" y="2579154"/>
            <a:ext cx="0" cy="1554163"/>
          </a:xfrm>
          <a:prstGeom prst="line">
            <a:avLst/>
          </a:prstGeom>
          <a:noFill/>
          <a:ln w="9525">
            <a:solidFill>
              <a:schemeClr val="tx1"/>
            </a:solidFill>
            <a:prstDash val="dash"/>
            <a:round/>
            <a:headEnd/>
            <a:tailEnd/>
          </a:ln>
        </p:spPr>
        <p:txBody>
          <a:bodyPr/>
          <a:lstStyle/>
          <a:p>
            <a:endParaRPr lang="de-DE"/>
          </a:p>
        </p:txBody>
      </p:sp>
      <p:sp>
        <p:nvSpPr>
          <p:cNvPr id="15381" name="Arc 27"/>
          <p:cNvSpPr>
            <a:spLocks/>
          </p:cNvSpPr>
          <p:nvPr/>
        </p:nvSpPr>
        <p:spPr bwMode="auto">
          <a:xfrm flipV="1">
            <a:off x="1098301" y="3014129"/>
            <a:ext cx="415925" cy="257175"/>
          </a:xfrm>
          <a:custGeom>
            <a:avLst/>
            <a:gdLst>
              <a:gd name="T0" fmla="*/ 0 w 21600"/>
              <a:gd name="T1" fmla="*/ 0 h 21600"/>
              <a:gd name="T2" fmla="*/ 415925 w 21600"/>
              <a:gd name="T3" fmla="*/ 257175 h 21600"/>
              <a:gd name="T4" fmla="*/ 0 w 21600"/>
              <a:gd name="T5" fmla="*/ 25717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type="triangle" w="med" len="med"/>
            <a:tailEnd type="triangle" w="med" len="med"/>
          </a:ln>
        </p:spPr>
        <p:txBody>
          <a:bodyPr wrap="none" anchor="ctr"/>
          <a:lstStyle/>
          <a:p>
            <a:endParaRPr lang="de-DE"/>
          </a:p>
        </p:txBody>
      </p:sp>
      <p:grpSp>
        <p:nvGrpSpPr>
          <p:cNvPr id="4" name="Group 28"/>
          <p:cNvGrpSpPr>
            <a:grpSpLocks/>
          </p:cNvGrpSpPr>
          <p:nvPr/>
        </p:nvGrpSpPr>
        <p:grpSpPr bwMode="auto">
          <a:xfrm>
            <a:off x="1233239" y="3157004"/>
            <a:ext cx="455612" cy="566738"/>
            <a:chOff x="2215" y="2992"/>
            <a:chExt cx="287" cy="357"/>
          </a:xfrm>
        </p:grpSpPr>
        <p:sp>
          <p:nvSpPr>
            <p:cNvPr id="15456" name="Text Box 29"/>
            <p:cNvSpPr txBox="1">
              <a:spLocks noChangeArrowheads="1"/>
            </p:cNvSpPr>
            <p:nvPr/>
          </p:nvSpPr>
          <p:spPr bwMode="auto">
            <a:xfrm>
              <a:off x="2215" y="2992"/>
              <a:ext cx="248" cy="288"/>
            </a:xfrm>
            <a:prstGeom prst="rect">
              <a:avLst/>
            </a:prstGeom>
            <a:noFill/>
            <a:ln w="9525">
              <a:noFill/>
              <a:miter lim="800000"/>
              <a:headEnd/>
              <a:tailEnd/>
            </a:ln>
          </p:spPr>
          <p:txBody>
            <a:bodyPr>
              <a:spAutoFit/>
            </a:bodyPr>
            <a:lstStyle/>
            <a:p>
              <a:pPr>
                <a:spcBef>
                  <a:spcPct val="50000"/>
                </a:spcBef>
              </a:pPr>
              <a:r>
                <a:rPr lang="el-GR" sz="2400">
                  <a:cs typeface="Arial" charset="0"/>
                </a:rPr>
                <a:t>θ</a:t>
              </a:r>
            </a:p>
          </p:txBody>
        </p:sp>
        <p:sp>
          <p:nvSpPr>
            <p:cNvPr id="15457" name="Text Box 30"/>
            <p:cNvSpPr txBox="1">
              <a:spLocks noChangeArrowheads="1"/>
            </p:cNvSpPr>
            <p:nvPr/>
          </p:nvSpPr>
          <p:spPr bwMode="auto">
            <a:xfrm>
              <a:off x="2306" y="3118"/>
              <a:ext cx="196" cy="231"/>
            </a:xfrm>
            <a:prstGeom prst="rect">
              <a:avLst/>
            </a:prstGeom>
            <a:noFill/>
            <a:ln w="9525">
              <a:noFill/>
              <a:miter lim="800000"/>
              <a:headEnd/>
              <a:tailEnd/>
            </a:ln>
          </p:spPr>
          <p:txBody>
            <a:bodyPr wrap="none">
              <a:spAutoFit/>
            </a:bodyPr>
            <a:lstStyle/>
            <a:p>
              <a:r>
                <a:rPr lang="de-DE"/>
                <a:t>1</a:t>
              </a:r>
            </a:p>
          </p:txBody>
        </p:sp>
      </p:grpSp>
      <p:grpSp>
        <p:nvGrpSpPr>
          <p:cNvPr id="5" name="Group 31"/>
          <p:cNvGrpSpPr>
            <a:grpSpLocks/>
          </p:cNvGrpSpPr>
          <p:nvPr/>
        </p:nvGrpSpPr>
        <p:grpSpPr bwMode="auto">
          <a:xfrm>
            <a:off x="1576139" y="3063342"/>
            <a:ext cx="311150" cy="892175"/>
            <a:chOff x="1157" y="2177"/>
            <a:chExt cx="196" cy="562"/>
          </a:xfrm>
        </p:grpSpPr>
        <p:sp>
          <p:nvSpPr>
            <p:cNvPr id="15451" name="Line 32"/>
            <p:cNvSpPr>
              <a:spLocks noChangeShapeType="1"/>
            </p:cNvSpPr>
            <p:nvPr/>
          </p:nvSpPr>
          <p:spPr bwMode="auto">
            <a:xfrm>
              <a:off x="1254" y="2292"/>
              <a:ext cx="0" cy="447"/>
            </a:xfrm>
            <a:prstGeom prst="line">
              <a:avLst/>
            </a:prstGeom>
            <a:noFill/>
            <a:ln w="63500" cmpd="dbl">
              <a:solidFill>
                <a:srgbClr val="FF0000"/>
              </a:solidFill>
              <a:round/>
              <a:headEnd/>
              <a:tailEnd type="triangle" w="med" len="med"/>
            </a:ln>
          </p:spPr>
          <p:txBody>
            <a:bodyPr/>
            <a:lstStyle/>
            <a:p>
              <a:endParaRPr lang="de-DE"/>
            </a:p>
          </p:txBody>
        </p:sp>
        <p:sp>
          <p:nvSpPr>
            <p:cNvPr id="15453" name="Oval 34"/>
            <p:cNvSpPr>
              <a:spLocks noChangeArrowheads="1"/>
            </p:cNvSpPr>
            <p:nvPr/>
          </p:nvSpPr>
          <p:spPr bwMode="auto">
            <a:xfrm>
              <a:off x="1157" y="2177"/>
              <a:ext cx="196" cy="196"/>
            </a:xfrm>
            <a:prstGeom prst="ellipse">
              <a:avLst/>
            </a:prstGeom>
            <a:solidFill>
              <a:srgbClr val="FF0000"/>
            </a:solidFill>
            <a:ln w="381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de-DE"/>
            </a:p>
          </p:txBody>
        </p:sp>
      </p:grpSp>
      <p:sp>
        <p:nvSpPr>
          <p:cNvPr id="15384" name="Line 37"/>
          <p:cNvSpPr>
            <a:spLocks noChangeShapeType="1"/>
          </p:cNvSpPr>
          <p:nvPr/>
        </p:nvSpPr>
        <p:spPr bwMode="auto">
          <a:xfrm>
            <a:off x="1076076" y="2536292"/>
            <a:ext cx="1074738" cy="0"/>
          </a:xfrm>
          <a:prstGeom prst="line">
            <a:avLst/>
          </a:prstGeom>
          <a:noFill/>
          <a:ln w="28575">
            <a:solidFill>
              <a:srgbClr val="FF0000"/>
            </a:solidFill>
            <a:round/>
            <a:headEnd/>
            <a:tailEnd type="triangle" w="med" len="med"/>
          </a:ln>
        </p:spPr>
        <p:txBody>
          <a:bodyPr/>
          <a:lstStyle/>
          <a:p>
            <a:endParaRPr lang="de-DE"/>
          </a:p>
        </p:txBody>
      </p:sp>
      <p:sp>
        <p:nvSpPr>
          <p:cNvPr id="15385" name="Line 38"/>
          <p:cNvSpPr>
            <a:spLocks noChangeShapeType="1"/>
          </p:cNvSpPr>
          <p:nvPr/>
        </p:nvSpPr>
        <p:spPr bwMode="auto">
          <a:xfrm flipV="1">
            <a:off x="1084014" y="1448854"/>
            <a:ext cx="0" cy="1087438"/>
          </a:xfrm>
          <a:prstGeom prst="line">
            <a:avLst/>
          </a:prstGeom>
          <a:noFill/>
          <a:ln w="28575">
            <a:solidFill>
              <a:srgbClr val="00FF00"/>
            </a:solidFill>
            <a:round/>
            <a:headEnd/>
            <a:tailEnd type="triangle" w="med" len="med"/>
          </a:ln>
        </p:spPr>
        <p:txBody>
          <a:bodyPr/>
          <a:lstStyle/>
          <a:p>
            <a:endParaRPr lang="de-DE"/>
          </a:p>
        </p:txBody>
      </p:sp>
      <p:sp>
        <p:nvSpPr>
          <p:cNvPr id="15386" name="Text Box 39"/>
          <p:cNvSpPr txBox="1">
            <a:spLocks noChangeArrowheads="1"/>
          </p:cNvSpPr>
          <p:nvPr/>
        </p:nvSpPr>
        <p:spPr bwMode="auto">
          <a:xfrm>
            <a:off x="1992064" y="2180692"/>
            <a:ext cx="311150" cy="366712"/>
          </a:xfrm>
          <a:prstGeom prst="rect">
            <a:avLst/>
          </a:prstGeom>
          <a:noFill/>
          <a:ln w="9525">
            <a:noFill/>
            <a:miter lim="800000"/>
            <a:headEnd/>
            <a:tailEnd/>
          </a:ln>
        </p:spPr>
        <p:txBody>
          <a:bodyPr wrap="none">
            <a:spAutoFit/>
          </a:bodyPr>
          <a:lstStyle/>
          <a:p>
            <a:r>
              <a:rPr lang="de-DE" b="1">
                <a:solidFill>
                  <a:srgbClr val="FF0000"/>
                </a:solidFill>
              </a:rPr>
              <a:t>x</a:t>
            </a:r>
          </a:p>
        </p:txBody>
      </p:sp>
      <p:sp>
        <p:nvSpPr>
          <p:cNvPr id="15387" name="Text Box 40"/>
          <p:cNvSpPr txBox="1">
            <a:spLocks noChangeArrowheads="1"/>
          </p:cNvSpPr>
          <p:nvPr/>
        </p:nvSpPr>
        <p:spPr bwMode="auto">
          <a:xfrm>
            <a:off x="798264" y="1266292"/>
            <a:ext cx="311150" cy="366712"/>
          </a:xfrm>
          <a:prstGeom prst="rect">
            <a:avLst/>
          </a:prstGeom>
          <a:noFill/>
          <a:ln w="9525">
            <a:noFill/>
            <a:miter lim="800000"/>
            <a:headEnd/>
            <a:tailEnd/>
          </a:ln>
        </p:spPr>
        <p:txBody>
          <a:bodyPr wrap="none">
            <a:spAutoFit/>
          </a:bodyPr>
          <a:lstStyle/>
          <a:p>
            <a:r>
              <a:rPr lang="de-DE" b="1">
                <a:solidFill>
                  <a:srgbClr val="00FF00"/>
                </a:solidFill>
              </a:rPr>
              <a:t>y</a:t>
            </a:r>
          </a:p>
        </p:txBody>
      </p:sp>
      <p:sp>
        <p:nvSpPr>
          <p:cNvPr id="15388" name="Line 41"/>
          <p:cNvSpPr>
            <a:spLocks noChangeShapeType="1"/>
          </p:cNvSpPr>
          <p:nvPr/>
        </p:nvSpPr>
        <p:spPr bwMode="auto">
          <a:xfrm flipH="1">
            <a:off x="320426" y="2556929"/>
            <a:ext cx="774700" cy="355600"/>
          </a:xfrm>
          <a:prstGeom prst="line">
            <a:avLst/>
          </a:prstGeom>
          <a:noFill/>
          <a:ln w="28575">
            <a:solidFill>
              <a:srgbClr val="0000FF"/>
            </a:solidFill>
            <a:round/>
            <a:headEnd/>
            <a:tailEnd type="triangle" w="med" len="med"/>
          </a:ln>
        </p:spPr>
        <p:txBody>
          <a:bodyPr/>
          <a:lstStyle/>
          <a:p>
            <a:endParaRPr lang="de-DE"/>
          </a:p>
        </p:txBody>
      </p:sp>
      <p:sp>
        <p:nvSpPr>
          <p:cNvPr id="15389" name="Text Box 42"/>
          <p:cNvSpPr txBox="1">
            <a:spLocks noChangeArrowheads="1"/>
          </p:cNvSpPr>
          <p:nvPr/>
        </p:nvSpPr>
        <p:spPr bwMode="auto">
          <a:xfrm>
            <a:off x="106114" y="2536292"/>
            <a:ext cx="311150" cy="396875"/>
          </a:xfrm>
          <a:prstGeom prst="rect">
            <a:avLst/>
          </a:prstGeom>
          <a:noFill/>
          <a:ln w="9525">
            <a:noFill/>
            <a:miter lim="800000"/>
            <a:headEnd/>
            <a:tailEnd/>
          </a:ln>
        </p:spPr>
        <p:txBody>
          <a:bodyPr>
            <a:spAutoFit/>
          </a:bodyPr>
          <a:lstStyle/>
          <a:p>
            <a:pPr>
              <a:spcBef>
                <a:spcPct val="50000"/>
              </a:spcBef>
            </a:pPr>
            <a:r>
              <a:rPr lang="de-DE" sz="2000">
                <a:solidFill>
                  <a:srgbClr val="0000FF"/>
                </a:solidFill>
              </a:rPr>
              <a:t>z</a:t>
            </a:r>
          </a:p>
        </p:txBody>
      </p:sp>
      <p:sp>
        <p:nvSpPr>
          <p:cNvPr id="15390" name="Text Box 43"/>
          <p:cNvSpPr txBox="1">
            <a:spLocks noChangeArrowheads="1"/>
          </p:cNvSpPr>
          <p:nvPr/>
        </p:nvSpPr>
        <p:spPr bwMode="auto">
          <a:xfrm>
            <a:off x="1692026" y="3752317"/>
            <a:ext cx="611188" cy="366712"/>
          </a:xfrm>
          <a:prstGeom prst="rect">
            <a:avLst/>
          </a:prstGeom>
          <a:noFill/>
          <a:ln w="9525">
            <a:noFill/>
            <a:miter lim="800000"/>
            <a:headEnd/>
            <a:tailEnd/>
          </a:ln>
        </p:spPr>
        <p:txBody>
          <a:bodyPr wrap="none">
            <a:spAutoFit/>
          </a:bodyPr>
          <a:lstStyle/>
          <a:p>
            <a:r>
              <a:rPr lang="de-DE" dirty="0">
                <a:solidFill>
                  <a:srgbClr val="FF0000"/>
                </a:solidFill>
              </a:rPr>
              <a:t>m</a:t>
            </a:r>
            <a:r>
              <a:rPr lang="de-DE" baseline="-25000" dirty="0">
                <a:solidFill>
                  <a:srgbClr val="FF0000"/>
                </a:solidFill>
              </a:rPr>
              <a:t>1</a:t>
            </a:r>
            <a:r>
              <a:rPr lang="de-DE" dirty="0">
                <a:solidFill>
                  <a:srgbClr val="FF0000"/>
                </a:solidFill>
              </a:rPr>
              <a:t>g</a:t>
            </a:r>
          </a:p>
        </p:txBody>
      </p:sp>
      <p:sp>
        <p:nvSpPr>
          <p:cNvPr id="15391" name="Line 44"/>
          <p:cNvSpPr>
            <a:spLocks noChangeShapeType="1"/>
          </p:cNvSpPr>
          <p:nvPr/>
        </p:nvSpPr>
        <p:spPr bwMode="auto">
          <a:xfrm rot="-4018792">
            <a:off x="2764382" y="2841886"/>
            <a:ext cx="655637" cy="660400"/>
          </a:xfrm>
          <a:prstGeom prst="line">
            <a:avLst/>
          </a:prstGeom>
          <a:noFill/>
          <a:ln w="28575">
            <a:solidFill>
              <a:srgbClr val="969696"/>
            </a:solidFill>
            <a:round/>
            <a:headEnd/>
            <a:tailEnd/>
          </a:ln>
        </p:spPr>
        <p:txBody>
          <a:bodyPr/>
          <a:lstStyle/>
          <a:p>
            <a:endParaRPr lang="de-DE"/>
          </a:p>
        </p:txBody>
      </p:sp>
      <p:grpSp>
        <p:nvGrpSpPr>
          <p:cNvPr id="7" name="Group 45"/>
          <p:cNvGrpSpPr>
            <a:grpSpLocks/>
          </p:cNvGrpSpPr>
          <p:nvPr/>
        </p:nvGrpSpPr>
        <p:grpSpPr bwMode="auto">
          <a:xfrm>
            <a:off x="3122364" y="2991904"/>
            <a:ext cx="455612" cy="566738"/>
            <a:chOff x="3300" y="2825"/>
            <a:chExt cx="287" cy="357"/>
          </a:xfrm>
        </p:grpSpPr>
        <p:sp>
          <p:nvSpPr>
            <p:cNvPr id="15449" name="Text Box 46"/>
            <p:cNvSpPr txBox="1">
              <a:spLocks noChangeArrowheads="1"/>
            </p:cNvSpPr>
            <p:nvPr/>
          </p:nvSpPr>
          <p:spPr bwMode="auto">
            <a:xfrm>
              <a:off x="3300" y="2825"/>
              <a:ext cx="248" cy="288"/>
            </a:xfrm>
            <a:prstGeom prst="rect">
              <a:avLst/>
            </a:prstGeom>
            <a:noFill/>
            <a:ln w="9525">
              <a:noFill/>
              <a:miter lim="800000"/>
              <a:headEnd/>
              <a:tailEnd/>
            </a:ln>
          </p:spPr>
          <p:txBody>
            <a:bodyPr>
              <a:spAutoFit/>
            </a:bodyPr>
            <a:lstStyle/>
            <a:p>
              <a:pPr>
                <a:spcBef>
                  <a:spcPct val="50000"/>
                </a:spcBef>
              </a:pPr>
              <a:r>
                <a:rPr lang="el-GR" sz="2400">
                  <a:cs typeface="Arial" charset="0"/>
                </a:rPr>
                <a:t>θ</a:t>
              </a:r>
            </a:p>
          </p:txBody>
        </p:sp>
        <p:sp>
          <p:nvSpPr>
            <p:cNvPr id="15450" name="Text Box 47"/>
            <p:cNvSpPr txBox="1">
              <a:spLocks noChangeArrowheads="1"/>
            </p:cNvSpPr>
            <p:nvPr/>
          </p:nvSpPr>
          <p:spPr bwMode="auto">
            <a:xfrm>
              <a:off x="3391" y="2951"/>
              <a:ext cx="196" cy="231"/>
            </a:xfrm>
            <a:prstGeom prst="rect">
              <a:avLst/>
            </a:prstGeom>
            <a:noFill/>
            <a:ln w="9525">
              <a:noFill/>
              <a:miter lim="800000"/>
              <a:headEnd/>
              <a:tailEnd/>
            </a:ln>
          </p:spPr>
          <p:txBody>
            <a:bodyPr wrap="none">
              <a:spAutoFit/>
            </a:bodyPr>
            <a:lstStyle/>
            <a:p>
              <a:r>
                <a:rPr lang="de-DE"/>
                <a:t>3</a:t>
              </a:r>
            </a:p>
          </p:txBody>
        </p:sp>
      </p:grpSp>
      <p:sp>
        <p:nvSpPr>
          <p:cNvPr id="15394" name="Arc 54"/>
          <p:cNvSpPr>
            <a:spLocks/>
          </p:cNvSpPr>
          <p:nvPr/>
        </p:nvSpPr>
        <p:spPr bwMode="auto">
          <a:xfrm rot="17333166" flipV="1">
            <a:off x="2905670" y="3126048"/>
            <a:ext cx="296863" cy="257175"/>
          </a:xfrm>
          <a:custGeom>
            <a:avLst/>
            <a:gdLst>
              <a:gd name="T0" fmla="*/ 0 w 15416"/>
              <a:gd name="T1" fmla="*/ 0 h 21600"/>
              <a:gd name="T2" fmla="*/ 296863 w 15416"/>
              <a:gd name="T3" fmla="*/ 77033 h 21600"/>
              <a:gd name="T4" fmla="*/ 0 w 15416"/>
              <a:gd name="T5" fmla="*/ 257175 h 21600"/>
              <a:gd name="T6" fmla="*/ 0 60000 65536"/>
              <a:gd name="T7" fmla="*/ 0 60000 65536"/>
              <a:gd name="T8" fmla="*/ 0 60000 65536"/>
              <a:gd name="T9" fmla="*/ 0 w 15416"/>
              <a:gd name="T10" fmla="*/ 0 h 21600"/>
              <a:gd name="T11" fmla="*/ 15416 w 15416"/>
              <a:gd name="T12" fmla="*/ 21600 h 21600"/>
            </a:gdLst>
            <a:ahLst/>
            <a:cxnLst>
              <a:cxn ang="T6">
                <a:pos x="T0" y="T1"/>
              </a:cxn>
              <a:cxn ang="T7">
                <a:pos x="T2" y="T3"/>
              </a:cxn>
              <a:cxn ang="T8">
                <a:pos x="T4" y="T5"/>
              </a:cxn>
            </a:cxnLst>
            <a:rect l="T9" t="T10" r="T11" b="T12"/>
            <a:pathLst>
              <a:path w="15416" h="21600" fill="none" extrusionOk="0">
                <a:moveTo>
                  <a:pt x="-1" y="0"/>
                </a:moveTo>
                <a:cubicBezTo>
                  <a:pt x="5798" y="0"/>
                  <a:pt x="11354" y="2331"/>
                  <a:pt x="15415" y="6470"/>
                </a:cubicBezTo>
              </a:path>
              <a:path w="15416" h="21600" stroke="0" extrusionOk="0">
                <a:moveTo>
                  <a:pt x="-1" y="0"/>
                </a:moveTo>
                <a:cubicBezTo>
                  <a:pt x="5798" y="0"/>
                  <a:pt x="11354" y="2331"/>
                  <a:pt x="15415" y="6470"/>
                </a:cubicBezTo>
                <a:lnTo>
                  <a:pt x="0" y="21600"/>
                </a:lnTo>
                <a:close/>
              </a:path>
            </a:pathLst>
          </a:custGeom>
          <a:noFill/>
          <a:ln w="19050">
            <a:solidFill>
              <a:schemeClr val="tx1"/>
            </a:solidFill>
            <a:round/>
            <a:headEnd type="triangle" w="med" len="med"/>
            <a:tailEnd type="triangle" w="med" len="med"/>
          </a:ln>
        </p:spPr>
        <p:txBody>
          <a:bodyPr wrap="none" anchor="ctr"/>
          <a:lstStyle/>
          <a:p>
            <a:endParaRPr lang="de-DE"/>
          </a:p>
        </p:txBody>
      </p:sp>
      <p:sp>
        <p:nvSpPr>
          <p:cNvPr id="15395" name="Text Box 55"/>
          <p:cNvSpPr txBox="1">
            <a:spLocks noChangeArrowheads="1"/>
          </p:cNvSpPr>
          <p:nvPr/>
        </p:nvSpPr>
        <p:spPr bwMode="auto">
          <a:xfrm>
            <a:off x="3592264" y="3441167"/>
            <a:ext cx="611187" cy="366712"/>
          </a:xfrm>
          <a:prstGeom prst="rect">
            <a:avLst/>
          </a:prstGeom>
          <a:noFill/>
          <a:ln w="9525">
            <a:noFill/>
            <a:miter lim="800000"/>
            <a:headEnd/>
            <a:tailEnd/>
          </a:ln>
        </p:spPr>
        <p:txBody>
          <a:bodyPr wrap="none">
            <a:spAutoFit/>
          </a:bodyPr>
          <a:lstStyle/>
          <a:p>
            <a:r>
              <a:rPr lang="de-DE" dirty="0">
                <a:solidFill>
                  <a:srgbClr val="FF0000"/>
                </a:solidFill>
              </a:rPr>
              <a:t>m</a:t>
            </a:r>
            <a:r>
              <a:rPr lang="de-DE" baseline="-25000" dirty="0">
                <a:solidFill>
                  <a:srgbClr val="FF0000"/>
                </a:solidFill>
              </a:rPr>
              <a:t>3</a:t>
            </a:r>
            <a:r>
              <a:rPr lang="de-DE" dirty="0">
                <a:solidFill>
                  <a:srgbClr val="FF0000"/>
                </a:solidFill>
              </a:rPr>
              <a:t>g</a:t>
            </a:r>
          </a:p>
        </p:txBody>
      </p:sp>
      <p:sp>
        <p:nvSpPr>
          <p:cNvPr id="15396" name="Line 56"/>
          <p:cNvSpPr>
            <a:spLocks noChangeShapeType="1"/>
          </p:cNvSpPr>
          <p:nvPr/>
        </p:nvSpPr>
        <p:spPr bwMode="auto">
          <a:xfrm rot="-4016220">
            <a:off x="3696245" y="2446598"/>
            <a:ext cx="655638" cy="660400"/>
          </a:xfrm>
          <a:prstGeom prst="line">
            <a:avLst/>
          </a:prstGeom>
          <a:noFill/>
          <a:ln w="12700">
            <a:solidFill>
              <a:schemeClr val="tx1"/>
            </a:solidFill>
            <a:prstDash val="dash"/>
            <a:round/>
            <a:headEnd/>
            <a:tailEnd/>
          </a:ln>
        </p:spPr>
        <p:txBody>
          <a:bodyPr/>
          <a:lstStyle/>
          <a:p>
            <a:endParaRPr lang="de-DE"/>
          </a:p>
        </p:txBody>
      </p:sp>
      <p:sp>
        <p:nvSpPr>
          <p:cNvPr id="15397" name="Line 57"/>
          <p:cNvSpPr>
            <a:spLocks noChangeShapeType="1"/>
          </p:cNvSpPr>
          <p:nvPr/>
        </p:nvSpPr>
        <p:spPr bwMode="auto">
          <a:xfrm rot="-5856714">
            <a:off x="3532732" y="2256098"/>
            <a:ext cx="655638" cy="660400"/>
          </a:xfrm>
          <a:prstGeom prst="line">
            <a:avLst/>
          </a:prstGeom>
          <a:noFill/>
          <a:ln w="28575">
            <a:solidFill>
              <a:srgbClr val="969696"/>
            </a:solidFill>
            <a:round/>
            <a:headEnd/>
            <a:tailEnd/>
          </a:ln>
        </p:spPr>
        <p:txBody>
          <a:bodyPr/>
          <a:lstStyle/>
          <a:p>
            <a:endParaRPr lang="de-DE"/>
          </a:p>
        </p:txBody>
      </p:sp>
      <p:sp>
        <p:nvSpPr>
          <p:cNvPr id="15400" name="Arc 67"/>
          <p:cNvSpPr>
            <a:spLocks/>
          </p:cNvSpPr>
          <p:nvPr/>
        </p:nvSpPr>
        <p:spPr bwMode="auto">
          <a:xfrm rot="14765265" flipV="1">
            <a:off x="3808255" y="2513273"/>
            <a:ext cx="296863" cy="257175"/>
          </a:xfrm>
          <a:custGeom>
            <a:avLst/>
            <a:gdLst>
              <a:gd name="T0" fmla="*/ 0 w 15416"/>
              <a:gd name="T1" fmla="*/ 0 h 21600"/>
              <a:gd name="T2" fmla="*/ 296863 w 15416"/>
              <a:gd name="T3" fmla="*/ 77033 h 21600"/>
              <a:gd name="T4" fmla="*/ 0 w 15416"/>
              <a:gd name="T5" fmla="*/ 257175 h 21600"/>
              <a:gd name="T6" fmla="*/ 0 60000 65536"/>
              <a:gd name="T7" fmla="*/ 0 60000 65536"/>
              <a:gd name="T8" fmla="*/ 0 60000 65536"/>
              <a:gd name="T9" fmla="*/ 0 w 15416"/>
              <a:gd name="T10" fmla="*/ 0 h 21600"/>
              <a:gd name="T11" fmla="*/ 15416 w 15416"/>
              <a:gd name="T12" fmla="*/ 21600 h 21600"/>
            </a:gdLst>
            <a:ahLst/>
            <a:cxnLst>
              <a:cxn ang="T6">
                <a:pos x="T0" y="T1"/>
              </a:cxn>
              <a:cxn ang="T7">
                <a:pos x="T2" y="T3"/>
              </a:cxn>
              <a:cxn ang="T8">
                <a:pos x="T4" y="T5"/>
              </a:cxn>
            </a:cxnLst>
            <a:rect l="T9" t="T10" r="T11" b="T12"/>
            <a:pathLst>
              <a:path w="15416" h="21600" fill="none" extrusionOk="0">
                <a:moveTo>
                  <a:pt x="-1" y="0"/>
                </a:moveTo>
                <a:cubicBezTo>
                  <a:pt x="5798" y="0"/>
                  <a:pt x="11354" y="2331"/>
                  <a:pt x="15415" y="6470"/>
                </a:cubicBezTo>
              </a:path>
              <a:path w="15416" h="21600" stroke="0" extrusionOk="0">
                <a:moveTo>
                  <a:pt x="-1" y="0"/>
                </a:moveTo>
                <a:cubicBezTo>
                  <a:pt x="5798" y="0"/>
                  <a:pt x="11354" y="2331"/>
                  <a:pt x="15415" y="6470"/>
                </a:cubicBezTo>
                <a:lnTo>
                  <a:pt x="0" y="21600"/>
                </a:lnTo>
                <a:close/>
              </a:path>
            </a:pathLst>
          </a:custGeom>
          <a:noFill/>
          <a:ln w="19050">
            <a:solidFill>
              <a:schemeClr val="tx1"/>
            </a:solidFill>
            <a:round/>
            <a:headEnd type="triangle" w="med" len="med"/>
            <a:tailEnd type="triangle" w="med" len="med"/>
          </a:ln>
        </p:spPr>
        <p:txBody>
          <a:bodyPr wrap="none" anchor="ctr"/>
          <a:lstStyle/>
          <a:p>
            <a:endParaRPr lang="de-DE"/>
          </a:p>
        </p:txBody>
      </p:sp>
      <p:sp>
        <p:nvSpPr>
          <p:cNvPr id="15401" name="Text Box 68"/>
          <p:cNvSpPr txBox="1">
            <a:spLocks noChangeArrowheads="1"/>
          </p:cNvSpPr>
          <p:nvPr/>
        </p:nvSpPr>
        <p:spPr bwMode="auto">
          <a:xfrm>
            <a:off x="4279651" y="2666467"/>
            <a:ext cx="611188" cy="366712"/>
          </a:xfrm>
          <a:prstGeom prst="rect">
            <a:avLst/>
          </a:prstGeom>
          <a:noFill/>
          <a:ln w="9525">
            <a:noFill/>
            <a:miter lim="800000"/>
            <a:headEnd/>
            <a:tailEnd/>
          </a:ln>
        </p:spPr>
        <p:txBody>
          <a:bodyPr wrap="none">
            <a:spAutoFit/>
          </a:bodyPr>
          <a:lstStyle/>
          <a:p>
            <a:r>
              <a:rPr lang="de-DE" dirty="0">
                <a:solidFill>
                  <a:srgbClr val="FF0000"/>
                </a:solidFill>
              </a:rPr>
              <a:t>m</a:t>
            </a:r>
            <a:r>
              <a:rPr lang="de-DE" baseline="-25000" dirty="0">
                <a:solidFill>
                  <a:srgbClr val="FF0000"/>
                </a:solidFill>
              </a:rPr>
              <a:t>4</a:t>
            </a:r>
            <a:r>
              <a:rPr lang="de-DE" dirty="0">
                <a:solidFill>
                  <a:srgbClr val="FF0000"/>
                </a:solidFill>
              </a:rPr>
              <a:t>g</a:t>
            </a:r>
          </a:p>
        </p:txBody>
      </p:sp>
      <p:sp>
        <p:nvSpPr>
          <p:cNvPr id="15402" name="Line 69"/>
          <p:cNvSpPr>
            <a:spLocks noChangeShapeType="1"/>
          </p:cNvSpPr>
          <p:nvPr/>
        </p:nvSpPr>
        <p:spPr bwMode="auto">
          <a:xfrm rot="-4016220">
            <a:off x="4340770" y="1606811"/>
            <a:ext cx="655637" cy="660400"/>
          </a:xfrm>
          <a:prstGeom prst="line">
            <a:avLst/>
          </a:prstGeom>
          <a:noFill/>
          <a:ln w="12700">
            <a:solidFill>
              <a:schemeClr val="tx1"/>
            </a:solidFill>
            <a:prstDash val="dash"/>
            <a:round/>
            <a:headEnd/>
            <a:tailEnd/>
          </a:ln>
        </p:spPr>
        <p:txBody>
          <a:bodyPr/>
          <a:lstStyle/>
          <a:p>
            <a:endParaRPr lang="de-DE"/>
          </a:p>
        </p:txBody>
      </p:sp>
      <p:sp>
        <p:nvSpPr>
          <p:cNvPr id="15403" name="Line 70"/>
          <p:cNvSpPr>
            <a:spLocks noChangeShapeType="1"/>
          </p:cNvSpPr>
          <p:nvPr/>
        </p:nvSpPr>
        <p:spPr bwMode="auto">
          <a:xfrm rot="-5856714">
            <a:off x="4210595" y="1394086"/>
            <a:ext cx="655637" cy="660400"/>
          </a:xfrm>
          <a:prstGeom prst="line">
            <a:avLst/>
          </a:prstGeom>
          <a:noFill/>
          <a:ln w="28575">
            <a:solidFill>
              <a:srgbClr val="969696"/>
            </a:solidFill>
            <a:round/>
            <a:headEnd/>
            <a:tailEnd/>
          </a:ln>
        </p:spPr>
        <p:txBody>
          <a:bodyPr/>
          <a:lstStyle/>
          <a:p>
            <a:endParaRPr lang="de-DE"/>
          </a:p>
        </p:txBody>
      </p:sp>
      <p:grpSp>
        <p:nvGrpSpPr>
          <p:cNvPr id="13" name="Group 71"/>
          <p:cNvGrpSpPr>
            <a:grpSpLocks/>
          </p:cNvGrpSpPr>
          <p:nvPr/>
        </p:nvGrpSpPr>
        <p:grpSpPr bwMode="auto">
          <a:xfrm>
            <a:off x="4728914" y="1147229"/>
            <a:ext cx="311150" cy="892175"/>
            <a:chOff x="1157" y="2177"/>
            <a:chExt cx="196" cy="562"/>
          </a:xfrm>
        </p:grpSpPr>
        <p:sp>
          <p:nvSpPr>
            <p:cNvPr id="15432" name="Line 72"/>
            <p:cNvSpPr>
              <a:spLocks noChangeShapeType="1"/>
            </p:cNvSpPr>
            <p:nvPr/>
          </p:nvSpPr>
          <p:spPr bwMode="auto">
            <a:xfrm>
              <a:off x="1254" y="2292"/>
              <a:ext cx="0" cy="447"/>
            </a:xfrm>
            <a:prstGeom prst="line">
              <a:avLst/>
            </a:prstGeom>
            <a:noFill/>
            <a:ln w="63500" cmpd="dbl">
              <a:solidFill>
                <a:srgbClr val="FF0000"/>
              </a:solidFill>
              <a:round/>
              <a:headEnd/>
              <a:tailEnd type="triangle" w="med" len="med"/>
            </a:ln>
          </p:spPr>
          <p:txBody>
            <a:bodyPr/>
            <a:lstStyle/>
            <a:p>
              <a:endParaRPr lang="de-DE"/>
            </a:p>
          </p:txBody>
        </p:sp>
        <p:sp>
          <p:nvSpPr>
            <p:cNvPr id="15434" name="Oval 74"/>
            <p:cNvSpPr>
              <a:spLocks noChangeArrowheads="1"/>
            </p:cNvSpPr>
            <p:nvPr/>
          </p:nvSpPr>
          <p:spPr bwMode="auto">
            <a:xfrm>
              <a:off x="1157" y="2177"/>
              <a:ext cx="196" cy="196"/>
            </a:xfrm>
            <a:prstGeom prst="ellipse">
              <a:avLst/>
            </a:prstGeom>
            <a:solidFill>
              <a:srgbClr val="FF0000"/>
            </a:solidFill>
            <a:ln w="381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de-DE"/>
            </a:p>
          </p:txBody>
        </p:sp>
      </p:grpSp>
      <p:sp>
        <p:nvSpPr>
          <p:cNvPr id="15405" name="Text Box 77"/>
          <p:cNvSpPr txBox="1">
            <a:spLocks noChangeArrowheads="1"/>
          </p:cNvSpPr>
          <p:nvPr/>
        </p:nvSpPr>
        <p:spPr bwMode="auto">
          <a:xfrm>
            <a:off x="4924176" y="1826679"/>
            <a:ext cx="611188" cy="366713"/>
          </a:xfrm>
          <a:prstGeom prst="rect">
            <a:avLst/>
          </a:prstGeom>
          <a:noFill/>
          <a:ln w="9525">
            <a:noFill/>
            <a:miter lim="800000"/>
            <a:headEnd/>
            <a:tailEnd/>
          </a:ln>
        </p:spPr>
        <p:txBody>
          <a:bodyPr wrap="none">
            <a:spAutoFit/>
          </a:bodyPr>
          <a:lstStyle/>
          <a:p>
            <a:r>
              <a:rPr lang="de-DE" dirty="0">
                <a:solidFill>
                  <a:srgbClr val="FF0000"/>
                </a:solidFill>
              </a:rPr>
              <a:t>m</a:t>
            </a:r>
            <a:r>
              <a:rPr lang="de-DE" baseline="-25000" dirty="0">
                <a:solidFill>
                  <a:srgbClr val="FF0000"/>
                </a:solidFill>
              </a:rPr>
              <a:t>5</a:t>
            </a:r>
            <a:r>
              <a:rPr lang="de-DE" dirty="0">
                <a:solidFill>
                  <a:srgbClr val="FF0000"/>
                </a:solidFill>
              </a:rPr>
              <a:t>g</a:t>
            </a:r>
          </a:p>
        </p:txBody>
      </p:sp>
      <p:grpSp>
        <p:nvGrpSpPr>
          <p:cNvPr id="15" name="Group 78"/>
          <p:cNvGrpSpPr>
            <a:grpSpLocks/>
          </p:cNvGrpSpPr>
          <p:nvPr/>
        </p:nvGrpSpPr>
        <p:grpSpPr bwMode="auto">
          <a:xfrm>
            <a:off x="4896146" y="1370273"/>
            <a:ext cx="455613" cy="566738"/>
            <a:chOff x="3300" y="2825"/>
            <a:chExt cx="287" cy="357"/>
          </a:xfrm>
        </p:grpSpPr>
        <p:sp>
          <p:nvSpPr>
            <p:cNvPr id="15430" name="Text Box 79"/>
            <p:cNvSpPr txBox="1">
              <a:spLocks noChangeArrowheads="1"/>
            </p:cNvSpPr>
            <p:nvPr/>
          </p:nvSpPr>
          <p:spPr bwMode="auto">
            <a:xfrm>
              <a:off x="3300" y="2825"/>
              <a:ext cx="248" cy="288"/>
            </a:xfrm>
            <a:prstGeom prst="rect">
              <a:avLst/>
            </a:prstGeom>
            <a:noFill/>
            <a:ln w="9525">
              <a:noFill/>
              <a:miter lim="800000"/>
              <a:headEnd/>
              <a:tailEnd/>
            </a:ln>
          </p:spPr>
          <p:txBody>
            <a:bodyPr>
              <a:spAutoFit/>
            </a:bodyPr>
            <a:lstStyle/>
            <a:p>
              <a:pPr>
                <a:spcBef>
                  <a:spcPct val="50000"/>
                </a:spcBef>
              </a:pPr>
              <a:r>
                <a:rPr lang="el-GR" sz="2400">
                  <a:cs typeface="Arial" charset="0"/>
                </a:rPr>
                <a:t>θ</a:t>
              </a:r>
            </a:p>
          </p:txBody>
        </p:sp>
        <p:sp>
          <p:nvSpPr>
            <p:cNvPr id="15431" name="Text Box 80"/>
            <p:cNvSpPr txBox="1">
              <a:spLocks noChangeArrowheads="1"/>
            </p:cNvSpPr>
            <p:nvPr/>
          </p:nvSpPr>
          <p:spPr bwMode="auto">
            <a:xfrm>
              <a:off x="3391" y="2951"/>
              <a:ext cx="196" cy="231"/>
            </a:xfrm>
            <a:prstGeom prst="rect">
              <a:avLst/>
            </a:prstGeom>
            <a:noFill/>
            <a:ln w="9525">
              <a:noFill/>
              <a:miter lim="800000"/>
              <a:headEnd/>
              <a:tailEnd/>
            </a:ln>
          </p:spPr>
          <p:txBody>
            <a:bodyPr wrap="none">
              <a:spAutoFit/>
            </a:bodyPr>
            <a:lstStyle/>
            <a:p>
              <a:r>
                <a:rPr lang="de-DE"/>
                <a:t>5</a:t>
              </a:r>
            </a:p>
          </p:txBody>
        </p:sp>
      </p:grpSp>
      <p:sp>
        <p:nvSpPr>
          <p:cNvPr id="15407" name="Line 81"/>
          <p:cNvSpPr>
            <a:spLocks noChangeShapeType="1"/>
          </p:cNvSpPr>
          <p:nvPr/>
        </p:nvSpPr>
        <p:spPr bwMode="auto">
          <a:xfrm>
            <a:off x="2579439" y="4771492"/>
            <a:ext cx="568325" cy="0"/>
          </a:xfrm>
          <a:prstGeom prst="line">
            <a:avLst/>
          </a:prstGeom>
          <a:noFill/>
          <a:ln w="76200" cmpd="tri">
            <a:solidFill>
              <a:srgbClr val="FFCC00"/>
            </a:solidFill>
            <a:round/>
            <a:headEnd/>
            <a:tailEnd/>
          </a:ln>
        </p:spPr>
        <p:txBody>
          <a:bodyPr/>
          <a:lstStyle/>
          <a:p>
            <a:endParaRPr lang="de-DE"/>
          </a:p>
        </p:txBody>
      </p:sp>
      <p:sp>
        <p:nvSpPr>
          <p:cNvPr id="15408" name="Line 82"/>
          <p:cNvSpPr>
            <a:spLocks noChangeShapeType="1"/>
          </p:cNvSpPr>
          <p:nvPr/>
        </p:nvSpPr>
        <p:spPr bwMode="auto">
          <a:xfrm>
            <a:off x="3138239" y="4309529"/>
            <a:ext cx="547687" cy="0"/>
          </a:xfrm>
          <a:prstGeom prst="line">
            <a:avLst/>
          </a:prstGeom>
          <a:noFill/>
          <a:ln w="76200" cmpd="tri">
            <a:solidFill>
              <a:srgbClr val="FFCC00"/>
            </a:solidFill>
            <a:round/>
            <a:headEnd/>
            <a:tailEnd type="triangle" w="med" len="med"/>
          </a:ln>
        </p:spPr>
        <p:txBody>
          <a:bodyPr/>
          <a:lstStyle/>
          <a:p>
            <a:endParaRPr lang="de-DE"/>
          </a:p>
        </p:txBody>
      </p:sp>
      <p:sp>
        <p:nvSpPr>
          <p:cNvPr id="15409" name="Line 83"/>
          <p:cNvSpPr>
            <a:spLocks noChangeShapeType="1"/>
          </p:cNvSpPr>
          <p:nvPr/>
        </p:nvSpPr>
        <p:spPr bwMode="auto">
          <a:xfrm flipV="1">
            <a:off x="3162051" y="4298417"/>
            <a:ext cx="0" cy="1247775"/>
          </a:xfrm>
          <a:prstGeom prst="line">
            <a:avLst/>
          </a:prstGeom>
          <a:noFill/>
          <a:ln w="76200" cmpd="tri">
            <a:solidFill>
              <a:srgbClr val="FFCC00"/>
            </a:solidFill>
            <a:round/>
            <a:headEnd/>
            <a:tailEnd/>
          </a:ln>
        </p:spPr>
        <p:txBody>
          <a:bodyPr/>
          <a:lstStyle/>
          <a:p>
            <a:endParaRPr lang="de-DE"/>
          </a:p>
        </p:txBody>
      </p:sp>
      <p:sp>
        <p:nvSpPr>
          <p:cNvPr id="15410" name="Line 84"/>
          <p:cNvSpPr>
            <a:spLocks noChangeShapeType="1"/>
          </p:cNvSpPr>
          <p:nvPr/>
        </p:nvSpPr>
        <p:spPr bwMode="auto">
          <a:xfrm flipV="1">
            <a:off x="3138239" y="5530317"/>
            <a:ext cx="582612" cy="6350"/>
          </a:xfrm>
          <a:prstGeom prst="line">
            <a:avLst/>
          </a:prstGeom>
          <a:noFill/>
          <a:ln w="76200" cmpd="tri">
            <a:solidFill>
              <a:srgbClr val="FFCC00"/>
            </a:solidFill>
            <a:round/>
            <a:headEnd/>
            <a:tailEnd type="triangle" w="med" len="med"/>
          </a:ln>
        </p:spPr>
        <p:txBody>
          <a:bodyPr/>
          <a:lstStyle/>
          <a:p>
            <a:endParaRPr lang="de-DE"/>
          </a:p>
        </p:txBody>
      </p:sp>
      <p:grpSp>
        <p:nvGrpSpPr>
          <p:cNvPr id="16" name="Group 85"/>
          <p:cNvGrpSpPr>
            <a:grpSpLocks/>
          </p:cNvGrpSpPr>
          <p:nvPr/>
        </p:nvGrpSpPr>
        <p:grpSpPr bwMode="auto">
          <a:xfrm>
            <a:off x="3697039" y="5149317"/>
            <a:ext cx="792162" cy="827087"/>
            <a:chOff x="2449" y="2955"/>
            <a:chExt cx="499" cy="521"/>
          </a:xfrm>
        </p:grpSpPr>
        <p:sp>
          <p:nvSpPr>
            <p:cNvPr id="15420" name="Freeform 86"/>
            <p:cNvSpPr>
              <a:spLocks/>
            </p:cNvSpPr>
            <p:nvPr/>
          </p:nvSpPr>
          <p:spPr bwMode="auto">
            <a:xfrm>
              <a:off x="2663" y="2955"/>
              <a:ext cx="278" cy="175"/>
            </a:xfrm>
            <a:custGeom>
              <a:avLst/>
              <a:gdLst>
                <a:gd name="T0" fmla="*/ 0 w 278"/>
                <a:gd name="T1" fmla="*/ 142 h 175"/>
                <a:gd name="T2" fmla="*/ 7 w 278"/>
                <a:gd name="T3" fmla="*/ 20 h 175"/>
                <a:gd name="T4" fmla="*/ 14 w 278"/>
                <a:gd name="T5" fmla="*/ 0 h 175"/>
                <a:gd name="T6" fmla="*/ 41 w 278"/>
                <a:gd name="T7" fmla="*/ 61 h 175"/>
                <a:gd name="T8" fmla="*/ 48 w 278"/>
                <a:gd name="T9" fmla="*/ 128 h 175"/>
                <a:gd name="T10" fmla="*/ 61 w 278"/>
                <a:gd name="T11" fmla="*/ 108 h 175"/>
                <a:gd name="T12" fmla="*/ 75 w 278"/>
                <a:gd name="T13" fmla="*/ 67 h 175"/>
                <a:gd name="T14" fmla="*/ 115 w 278"/>
                <a:gd name="T15" fmla="*/ 142 h 175"/>
                <a:gd name="T16" fmla="*/ 156 w 278"/>
                <a:gd name="T17" fmla="*/ 94 h 175"/>
                <a:gd name="T18" fmla="*/ 197 w 278"/>
                <a:gd name="T19" fmla="*/ 115 h 175"/>
                <a:gd name="T20" fmla="*/ 278 w 278"/>
                <a:gd name="T21" fmla="*/ 149 h 1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8"/>
                <a:gd name="T34" fmla="*/ 0 h 175"/>
                <a:gd name="T35" fmla="*/ 278 w 278"/>
                <a:gd name="T36" fmla="*/ 175 h 1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8" h="175">
                  <a:moveTo>
                    <a:pt x="0" y="142"/>
                  </a:moveTo>
                  <a:cubicBezTo>
                    <a:pt x="2" y="101"/>
                    <a:pt x="3" y="61"/>
                    <a:pt x="7" y="20"/>
                  </a:cubicBezTo>
                  <a:cubicBezTo>
                    <a:pt x="8" y="13"/>
                    <a:pt x="7" y="0"/>
                    <a:pt x="14" y="0"/>
                  </a:cubicBezTo>
                  <a:cubicBezTo>
                    <a:pt x="36" y="0"/>
                    <a:pt x="41" y="61"/>
                    <a:pt x="41" y="61"/>
                  </a:cubicBezTo>
                  <a:cubicBezTo>
                    <a:pt x="43" y="83"/>
                    <a:pt x="39" y="107"/>
                    <a:pt x="48" y="128"/>
                  </a:cubicBezTo>
                  <a:cubicBezTo>
                    <a:pt x="51" y="135"/>
                    <a:pt x="58" y="115"/>
                    <a:pt x="61" y="108"/>
                  </a:cubicBezTo>
                  <a:cubicBezTo>
                    <a:pt x="67" y="95"/>
                    <a:pt x="75" y="67"/>
                    <a:pt x="75" y="67"/>
                  </a:cubicBezTo>
                  <a:cubicBezTo>
                    <a:pt x="102" y="86"/>
                    <a:pt x="106" y="112"/>
                    <a:pt x="115" y="142"/>
                  </a:cubicBezTo>
                  <a:cubicBezTo>
                    <a:pt x="131" y="119"/>
                    <a:pt x="129" y="104"/>
                    <a:pt x="156" y="94"/>
                  </a:cubicBezTo>
                  <a:cubicBezTo>
                    <a:pt x="168" y="175"/>
                    <a:pt x="149" y="131"/>
                    <a:pt x="197" y="115"/>
                  </a:cubicBezTo>
                  <a:cubicBezTo>
                    <a:pt x="215" y="143"/>
                    <a:pt x="245" y="149"/>
                    <a:pt x="278" y="149"/>
                  </a:cubicBezTo>
                </a:path>
              </a:pathLst>
            </a:custGeom>
            <a:noFill/>
            <a:ln w="38100">
              <a:solidFill>
                <a:schemeClr val="tx1"/>
              </a:solidFill>
              <a:round/>
              <a:headEnd/>
              <a:tailEnd/>
            </a:ln>
          </p:spPr>
          <p:txBody>
            <a:bodyPr/>
            <a:lstStyle/>
            <a:p>
              <a:endParaRPr lang="de-DE"/>
            </a:p>
          </p:txBody>
        </p:sp>
        <p:sp>
          <p:nvSpPr>
            <p:cNvPr id="15421" name="AutoShape 87"/>
            <p:cNvSpPr>
              <a:spLocks noChangeArrowheads="1"/>
            </p:cNvSpPr>
            <p:nvPr/>
          </p:nvSpPr>
          <p:spPr bwMode="auto">
            <a:xfrm rot="5400000">
              <a:off x="2449" y="3042"/>
              <a:ext cx="332" cy="216"/>
            </a:xfrm>
            <a:prstGeom prst="triangle">
              <a:avLst>
                <a:gd name="adj" fmla="val 50000"/>
              </a:avLst>
            </a:prstGeom>
            <a:solidFill>
              <a:srgbClr val="008000"/>
            </a:solidFill>
            <a:ln w="9525">
              <a:solidFill>
                <a:schemeClr val="tx1"/>
              </a:solidFill>
              <a:miter lim="800000"/>
              <a:headEnd/>
              <a:tailEnd/>
            </a:ln>
          </p:spPr>
          <p:txBody>
            <a:bodyPr rot="10800000" vert="eaVert" wrap="none" anchor="ctr"/>
            <a:lstStyle/>
            <a:p>
              <a:pPr algn="r"/>
              <a:endParaRPr lang="de-DE"/>
            </a:p>
          </p:txBody>
        </p:sp>
        <p:sp>
          <p:nvSpPr>
            <p:cNvPr id="15422" name="Rectangle 88"/>
            <p:cNvSpPr>
              <a:spLocks noChangeArrowheads="1"/>
            </p:cNvSpPr>
            <p:nvPr/>
          </p:nvSpPr>
          <p:spPr bwMode="auto">
            <a:xfrm>
              <a:off x="2616" y="3154"/>
              <a:ext cx="332" cy="190"/>
            </a:xfrm>
            <a:prstGeom prst="rect">
              <a:avLst/>
            </a:prstGeom>
            <a:solidFill>
              <a:srgbClr val="0000FF"/>
            </a:solidFill>
            <a:ln w="9525">
              <a:solidFill>
                <a:schemeClr val="tx1"/>
              </a:solidFill>
              <a:miter lim="800000"/>
              <a:headEnd/>
              <a:tailEnd/>
            </a:ln>
          </p:spPr>
          <p:txBody>
            <a:bodyPr wrap="none" anchor="ctr"/>
            <a:lstStyle/>
            <a:p>
              <a:endParaRPr lang="de-DE"/>
            </a:p>
          </p:txBody>
        </p:sp>
        <p:sp>
          <p:nvSpPr>
            <p:cNvPr id="15423" name="Oval 89"/>
            <p:cNvSpPr>
              <a:spLocks noChangeArrowheads="1"/>
            </p:cNvSpPr>
            <p:nvPr/>
          </p:nvSpPr>
          <p:spPr bwMode="auto">
            <a:xfrm>
              <a:off x="2536" y="3185"/>
              <a:ext cx="291" cy="291"/>
            </a:xfrm>
            <a:prstGeom prst="ellipse">
              <a:avLst/>
            </a:prstGeom>
            <a:solidFill>
              <a:srgbClr val="FF0000"/>
            </a:solidFill>
            <a:ln w="9525">
              <a:solidFill>
                <a:schemeClr val="tx1"/>
              </a:solidFill>
              <a:round/>
              <a:headEnd/>
              <a:tailEnd/>
            </a:ln>
          </p:spPr>
          <p:txBody>
            <a:bodyPr wrap="none" anchor="ctr"/>
            <a:lstStyle/>
            <a:p>
              <a:pPr algn="ctr"/>
              <a:endParaRPr lang="de-DE">
                <a:solidFill>
                  <a:srgbClr val="FF0000"/>
                </a:solidFill>
              </a:endParaRPr>
            </a:p>
          </p:txBody>
        </p:sp>
        <p:sp>
          <p:nvSpPr>
            <p:cNvPr id="15424" name="Line 90"/>
            <p:cNvSpPr>
              <a:spLocks noChangeShapeType="1"/>
            </p:cNvSpPr>
            <p:nvPr/>
          </p:nvSpPr>
          <p:spPr bwMode="auto">
            <a:xfrm>
              <a:off x="2684" y="3219"/>
              <a:ext cx="0" cy="108"/>
            </a:xfrm>
            <a:prstGeom prst="line">
              <a:avLst/>
            </a:prstGeom>
            <a:noFill/>
            <a:ln w="38100">
              <a:solidFill>
                <a:schemeClr val="tx1"/>
              </a:solidFill>
              <a:round/>
              <a:headEnd/>
              <a:tailEnd/>
            </a:ln>
          </p:spPr>
          <p:txBody>
            <a:bodyPr/>
            <a:lstStyle/>
            <a:p>
              <a:endParaRPr lang="de-DE"/>
            </a:p>
          </p:txBody>
        </p:sp>
        <p:sp>
          <p:nvSpPr>
            <p:cNvPr id="15425" name="Line 91"/>
            <p:cNvSpPr>
              <a:spLocks noChangeShapeType="1"/>
            </p:cNvSpPr>
            <p:nvPr/>
          </p:nvSpPr>
          <p:spPr bwMode="auto">
            <a:xfrm rot="-5400000">
              <a:off x="2729" y="3278"/>
              <a:ext cx="0" cy="108"/>
            </a:xfrm>
            <a:prstGeom prst="line">
              <a:avLst/>
            </a:prstGeom>
            <a:noFill/>
            <a:ln w="38100">
              <a:solidFill>
                <a:schemeClr val="tx1"/>
              </a:solidFill>
              <a:round/>
              <a:headEnd/>
              <a:tailEnd/>
            </a:ln>
          </p:spPr>
          <p:txBody>
            <a:bodyPr/>
            <a:lstStyle/>
            <a:p>
              <a:endParaRPr lang="de-DE"/>
            </a:p>
          </p:txBody>
        </p:sp>
        <p:sp>
          <p:nvSpPr>
            <p:cNvPr id="15426" name="Line 92"/>
            <p:cNvSpPr>
              <a:spLocks noChangeShapeType="1"/>
            </p:cNvSpPr>
            <p:nvPr/>
          </p:nvSpPr>
          <p:spPr bwMode="auto">
            <a:xfrm>
              <a:off x="2453" y="3022"/>
              <a:ext cx="420" cy="0"/>
            </a:xfrm>
            <a:prstGeom prst="line">
              <a:avLst/>
            </a:prstGeom>
            <a:noFill/>
            <a:ln w="38100">
              <a:solidFill>
                <a:srgbClr val="DDDDDD"/>
              </a:solidFill>
              <a:round/>
              <a:headEnd/>
              <a:tailEnd/>
            </a:ln>
          </p:spPr>
          <p:txBody>
            <a:bodyPr/>
            <a:lstStyle/>
            <a:p>
              <a:endParaRPr lang="de-DE"/>
            </a:p>
          </p:txBody>
        </p:sp>
        <p:sp>
          <p:nvSpPr>
            <p:cNvPr id="15427" name="Line 93"/>
            <p:cNvSpPr>
              <a:spLocks noChangeShapeType="1"/>
            </p:cNvSpPr>
            <p:nvPr/>
          </p:nvSpPr>
          <p:spPr bwMode="auto">
            <a:xfrm>
              <a:off x="2880" y="3022"/>
              <a:ext cx="0" cy="414"/>
            </a:xfrm>
            <a:prstGeom prst="line">
              <a:avLst/>
            </a:prstGeom>
            <a:noFill/>
            <a:ln w="38100">
              <a:solidFill>
                <a:schemeClr val="tx1"/>
              </a:solidFill>
              <a:round/>
              <a:headEnd/>
              <a:tailEnd type="triangle" w="med" len="med"/>
            </a:ln>
          </p:spPr>
          <p:txBody>
            <a:bodyPr/>
            <a:lstStyle/>
            <a:p>
              <a:endParaRPr lang="de-DE"/>
            </a:p>
          </p:txBody>
        </p:sp>
        <p:sp>
          <p:nvSpPr>
            <p:cNvPr id="15428" name="Line 94"/>
            <p:cNvSpPr>
              <a:spLocks noChangeShapeType="1"/>
            </p:cNvSpPr>
            <p:nvPr/>
          </p:nvSpPr>
          <p:spPr bwMode="auto">
            <a:xfrm>
              <a:off x="2869" y="3019"/>
              <a:ext cx="0" cy="339"/>
            </a:xfrm>
            <a:prstGeom prst="line">
              <a:avLst/>
            </a:prstGeom>
            <a:noFill/>
            <a:ln w="38100">
              <a:solidFill>
                <a:srgbClr val="565656"/>
              </a:solidFill>
              <a:round/>
              <a:headEnd/>
              <a:tailEnd/>
            </a:ln>
          </p:spPr>
          <p:txBody>
            <a:bodyPr/>
            <a:lstStyle/>
            <a:p>
              <a:endParaRPr lang="de-DE"/>
            </a:p>
          </p:txBody>
        </p:sp>
        <p:sp>
          <p:nvSpPr>
            <p:cNvPr id="15429" name="Line 95"/>
            <p:cNvSpPr>
              <a:spLocks noChangeShapeType="1"/>
            </p:cNvSpPr>
            <p:nvPr/>
          </p:nvSpPr>
          <p:spPr bwMode="auto">
            <a:xfrm>
              <a:off x="2449" y="3032"/>
              <a:ext cx="420" cy="0"/>
            </a:xfrm>
            <a:prstGeom prst="line">
              <a:avLst/>
            </a:prstGeom>
            <a:noFill/>
            <a:ln w="38100">
              <a:solidFill>
                <a:schemeClr val="bg2"/>
              </a:solidFill>
              <a:round/>
              <a:headEnd/>
              <a:tailEnd/>
            </a:ln>
          </p:spPr>
          <p:txBody>
            <a:bodyPr/>
            <a:lstStyle/>
            <a:p>
              <a:endParaRPr lang="de-DE"/>
            </a:p>
          </p:txBody>
        </p:sp>
      </p:grpSp>
      <p:sp>
        <p:nvSpPr>
          <p:cNvPr id="15412" name="Line 96"/>
          <p:cNvSpPr>
            <a:spLocks noChangeShapeType="1"/>
          </p:cNvSpPr>
          <p:nvPr/>
        </p:nvSpPr>
        <p:spPr bwMode="auto">
          <a:xfrm>
            <a:off x="4570164" y="5511267"/>
            <a:ext cx="614362" cy="0"/>
          </a:xfrm>
          <a:prstGeom prst="line">
            <a:avLst/>
          </a:prstGeom>
          <a:noFill/>
          <a:ln w="76200" cmpd="tri">
            <a:solidFill>
              <a:srgbClr val="FFCC00"/>
            </a:solidFill>
            <a:round/>
            <a:headEnd/>
            <a:tailEnd/>
          </a:ln>
        </p:spPr>
        <p:txBody>
          <a:bodyPr/>
          <a:lstStyle/>
          <a:p>
            <a:endParaRPr lang="de-DE"/>
          </a:p>
        </p:txBody>
      </p:sp>
      <p:sp>
        <p:nvSpPr>
          <p:cNvPr id="15413" name="Line 97"/>
          <p:cNvSpPr>
            <a:spLocks noChangeShapeType="1"/>
          </p:cNvSpPr>
          <p:nvPr/>
        </p:nvSpPr>
        <p:spPr bwMode="auto">
          <a:xfrm flipV="1">
            <a:off x="5154364" y="4752442"/>
            <a:ext cx="0" cy="755650"/>
          </a:xfrm>
          <a:prstGeom prst="line">
            <a:avLst/>
          </a:prstGeom>
          <a:noFill/>
          <a:ln w="76200" cmpd="tri">
            <a:solidFill>
              <a:srgbClr val="FFCC00"/>
            </a:solidFill>
            <a:round/>
            <a:headEnd/>
            <a:tailEnd/>
          </a:ln>
        </p:spPr>
        <p:txBody>
          <a:bodyPr/>
          <a:lstStyle/>
          <a:p>
            <a:endParaRPr lang="de-DE"/>
          </a:p>
        </p:txBody>
      </p:sp>
      <p:sp>
        <p:nvSpPr>
          <p:cNvPr id="15414" name="Line 98"/>
          <p:cNvSpPr>
            <a:spLocks noChangeShapeType="1"/>
          </p:cNvSpPr>
          <p:nvPr/>
        </p:nvSpPr>
        <p:spPr bwMode="auto">
          <a:xfrm>
            <a:off x="5151189" y="4761967"/>
            <a:ext cx="344487" cy="0"/>
          </a:xfrm>
          <a:prstGeom prst="line">
            <a:avLst/>
          </a:prstGeom>
          <a:noFill/>
          <a:ln w="76200" cmpd="tri">
            <a:solidFill>
              <a:srgbClr val="FFCC00"/>
            </a:solidFill>
            <a:round/>
            <a:headEnd/>
            <a:tailEnd type="triangle" w="med" len="med"/>
          </a:ln>
        </p:spPr>
        <p:txBody>
          <a:bodyPr/>
          <a:lstStyle/>
          <a:p>
            <a:endParaRPr lang="de-DE"/>
          </a:p>
        </p:txBody>
      </p:sp>
      <p:sp>
        <p:nvSpPr>
          <p:cNvPr id="15415" name="Line 99"/>
          <p:cNvSpPr>
            <a:spLocks noChangeShapeType="1"/>
          </p:cNvSpPr>
          <p:nvPr/>
        </p:nvSpPr>
        <p:spPr bwMode="auto">
          <a:xfrm flipV="1">
            <a:off x="2566739" y="4225392"/>
            <a:ext cx="0" cy="569912"/>
          </a:xfrm>
          <a:prstGeom prst="line">
            <a:avLst/>
          </a:prstGeom>
          <a:noFill/>
          <a:ln w="76200" cmpd="tri">
            <a:solidFill>
              <a:srgbClr val="FFCC00"/>
            </a:solidFill>
            <a:round/>
            <a:headEnd/>
            <a:tailEnd/>
          </a:ln>
        </p:spPr>
        <p:txBody>
          <a:bodyPr/>
          <a:lstStyle/>
          <a:p>
            <a:endParaRPr lang="de-DE"/>
          </a:p>
        </p:txBody>
      </p:sp>
      <p:pic>
        <p:nvPicPr>
          <p:cNvPr id="15416" name="Picture 100"/>
          <p:cNvPicPr>
            <a:picLocks noChangeAspect="1" noChangeArrowheads="1"/>
          </p:cNvPicPr>
          <p:nvPr/>
        </p:nvPicPr>
        <p:blipFill>
          <a:blip r:embed="rId3" cstate="print"/>
          <a:srcRect/>
          <a:stretch>
            <a:fillRect/>
          </a:stretch>
        </p:blipFill>
        <p:spPr bwMode="auto">
          <a:xfrm>
            <a:off x="5530601" y="3004604"/>
            <a:ext cx="3217863" cy="2940050"/>
          </a:xfrm>
          <a:prstGeom prst="rect">
            <a:avLst/>
          </a:prstGeom>
          <a:noFill/>
          <a:ln w="9525">
            <a:noFill/>
            <a:miter lim="800000"/>
            <a:headEnd/>
            <a:tailEnd/>
          </a:ln>
        </p:spPr>
      </p:pic>
      <p:grpSp>
        <p:nvGrpSpPr>
          <p:cNvPr id="17" name="Group 101"/>
          <p:cNvGrpSpPr>
            <a:grpSpLocks/>
          </p:cNvGrpSpPr>
          <p:nvPr/>
        </p:nvGrpSpPr>
        <p:grpSpPr bwMode="auto">
          <a:xfrm>
            <a:off x="3804989" y="4055529"/>
            <a:ext cx="400050" cy="576263"/>
            <a:chOff x="2561" y="2802"/>
            <a:chExt cx="252" cy="363"/>
          </a:xfrm>
        </p:grpSpPr>
        <p:sp>
          <p:nvSpPr>
            <p:cNvPr id="15418" name="Line 102"/>
            <p:cNvSpPr>
              <a:spLocks noChangeShapeType="1"/>
            </p:cNvSpPr>
            <p:nvPr/>
          </p:nvSpPr>
          <p:spPr bwMode="auto">
            <a:xfrm>
              <a:off x="2561" y="2818"/>
              <a:ext cx="246" cy="347"/>
            </a:xfrm>
            <a:prstGeom prst="line">
              <a:avLst/>
            </a:prstGeom>
            <a:noFill/>
            <a:ln w="76200">
              <a:solidFill>
                <a:srgbClr val="A51801"/>
              </a:solidFill>
              <a:round/>
              <a:headEnd/>
              <a:tailEnd/>
            </a:ln>
          </p:spPr>
          <p:txBody>
            <a:bodyPr/>
            <a:lstStyle/>
            <a:p>
              <a:endParaRPr lang="de-DE"/>
            </a:p>
          </p:txBody>
        </p:sp>
        <p:sp>
          <p:nvSpPr>
            <p:cNvPr id="15419" name="Line 103"/>
            <p:cNvSpPr>
              <a:spLocks noChangeShapeType="1"/>
            </p:cNvSpPr>
            <p:nvPr/>
          </p:nvSpPr>
          <p:spPr bwMode="auto">
            <a:xfrm flipV="1">
              <a:off x="2561" y="2802"/>
              <a:ext cx="252" cy="363"/>
            </a:xfrm>
            <a:prstGeom prst="line">
              <a:avLst/>
            </a:prstGeom>
            <a:noFill/>
            <a:ln w="76200">
              <a:solidFill>
                <a:srgbClr val="A51801"/>
              </a:solidFill>
              <a:round/>
              <a:headEnd/>
              <a:tailEnd/>
            </a:ln>
          </p:spPr>
          <p:txBody>
            <a:bodyPr/>
            <a:lstStyle/>
            <a:p>
              <a:endParaRPr lang="de-DE"/>
            </a:p>
          </p:txBody>
        </p:sp>
      </p:grpSp>
      <p:grpSp>
        <p:nvGrpSpPr>
          <p:cNvPr id="3" name="Group 10"/>
          <p:cNvGrpSpPr>
            <a:grpSpLocks/>
          </p:cNvGrpSpPr>
          <p:nvPr/>
        </p:nvGrpSpPr>
        <p:grpSpPr bwMode="auto">
          <a:xfrm>
            <a:off x="2503239" y="3187167"/>
            <a:ext cx="311150" cy="855662"/>
            <a:chOff x="2459" y="2661"/>
            <a:chExt cx="196" cy="539"/>
          </a:xfrm>
        </p:grpSpPr>
        <p:sp>
          <p:nvSpPr>
            <p:cNvPr id="15458" name="Line 11"/>
            <p:cNvSpPr>
              <a:spLocks noChangeShapeType="1"/>
            </p:cNvSpPr>
            <p:nvPr/>
          </p:nvSpPr>
          <p:spPr bwMode="auto">
            <a:xfrm>
              <a:off x="2560" y="2753"/>
              <a:ext cx="0" cy="447"/>
            </a:xfrm>
            <a:prstGeom prst="line">
              <a:avLst/>
            </a:prstGeom>
            <a:noFill/>
            <a:ln w="63500" cmpd="dbl">
              <a:solidFill>
                <a:srgbClr val="FF0000"/>
              </a:solidFill>
              <a:round/>
              <a:headEnd/>
              <a:tailEnd type="triangle" w="med" len="med"/>
            </a:ln>
          </p:spPr>
          <p:txBody>
            <a:bodyPr/>
            <a:lstStyle/>
            <a:p>
              <a:endParaRPr lang="de-DE"/>
            </a:p>
          </p:txBody>
        </p:sp>
        <p:sp>
          <p:nvSpPr>
            <p:cNvPr id="15459" name="Oval 12"/>
            <p:cNvSpPr>
              <a:spLocks noChangeArrowheads="1"/>
            </p:cNvSpPr>
            <p:nvPr/>
          </p:nvSpPr>
          <p:spPr bwMode="auto">
            <a:xfrm>
              <a:off x="2459" y="2661"/>
              <a:ext cx="196" cy="196"/>
            </a:xfrm>
            <a:prstGeom prst="ellipse">
              <a:avLst/>
            </a:prstGeom>
            <a:solidFill>
              <a:srgbClr val="FF0000"/>
            </a:solidFill>
            <a:ln w="381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de-DE"/>
            </a:p>
          </p:txBody>
        </p:sp>
      </p:grpSp>
      <p:sp>
        <p:nvSpPr>
          <p:cNvPr id="15366" name="Arc 6"/>
          <p:cNvSpPr>
            <a:spLocks/>
          </p:cNvSpPr>
          <p:nvPr/>
        </p:nvSpPr>
        <p:spPr bwMode="auto">
          <a:xfrm rot="19173226" flipV="1">
            <a:off x="2080801" y="3373453"/>
            <a:ext cx="305169" cy="145494"/>
          </a:xfrm>
          <a:custGeom>
            <a:avLst/>
            <a:gdLst>
              <a:gd name="T0" fmla="*/ 0 w 21600"/>
              <a:gd name="T1" fmla="*/ 0 h 21600"/>
              <a:gd name="T2" fmla="*/ 415925 w 21600"/>
              <a:gd name="T3" fmla="*/ 257175 h 21600"/>
              <a:gd name="T4" fmla="*/ 0 w 21600"/>
              <a:gd name="T5" fmla="*/ 25717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type="triangle" w="med" len="med"/>
            <a:tailEnd type="triangle" w="med" len="med"/>
          </a:ln>
        </p:spPr>
        <p:txBody>
          <a:bodyPr wrap="none" anchor="ctr"/>
          <a:lstStyle/>
          <a:p>
            <a:endParaRPr lang="de-DE"/>
          </a:p>
        </p:txBody>
      </p:sp>
      <p:grpSp>
        <p:nvGrpSpPr>
          <p:cNvPr id="8" name="Group 48"/>
          <p:cNvGrpSpPr>
            <a:grpSpLocks/>
          </p:cNvGrpSpPr>
          <p:nvPr/>
        </p:nvGrpSpPr>
        <p:grpSpPr bwMode="auto">
          <a:xfrm>
            <a:off x="3404939" y="2806167"/>
            <a:ext cx="311150" cy="892175"/>
            <a:chOff x="1157" y="2177"/>
            <a:chExt cx="196" cy="562"/>
          </a:xfrm>
        </p:grpSpPr>
        <p:sp>
          <p:nvSpPr>
            <p:cNvPr id="15444" name="Line 49"/>
            <p:cNvSpPr>
              <a:spLocks noChangeShapeType="1"/>
            </p:cNvSpPr>
            <p:nvPr/>
          </p:nvSpPr>
          <p:spPr bwMode="auto">
            <a:xfrm>
              <a:off x="1254" y="2292"/>
              <a:ext cx="0" cy="447"/>
            </a:xfrm>
            <a:prstGeom prst="line">
              <a:avLst/>
            </a:prstGeom>
            <a:noFill/>
            <a:ln w="63500" cmpd="dbl">
              <a:solidFill>
                <a:srgbClr val="FF0000"/>
              </a:solidFill>
              <a:round/>
              <a:headEnd/>
              <a:tailEnd type="triangle" w="med" len="med"/>
            </a:ln>
          </p:spPr>
          <p:txBody>
            <a:bodyPr/>
            <a:lstStyle/>
            <a:p>
              <a:endParaRPr lang="de-DE"/>
            </a:p>
          </p:txBody>
        </p:sp>
        <p:sp>
          <p:nvSpPr>
            <p:cNvPr id="15446" name="Oval 51"/>
            <p:cNvSpPr>
              <a:spLocks noChangeArrowheads="1"/>
            </p:cNvSpPr>
            <p:nvPr/>
          </p:nvSpPr>
          <p:spPr bwMode="auto">
            <a:xfrm>
              <a:off x="1157" y="2177"/>
              <a:ext cx="196" cy="196"/>
            </a:xfrm>
            <a:prstGeom prst="ellipse">
              <a:avLst/>
            </a:prstGeom>
            <a:solidFill>
              <a:srgbClr val="FF0000"/>
            </a:solidFill>
            <a:ln w="381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de-DE"/>
            </a:p>
          </p:txBody>
        </p:sp>
      </p:grpSp>
      <p:grpSp>
        <p:nvGrpSpPr>
          <p:cNvPr id="10" name="Group 58"/>
          <p:cNvGrpSpPr>
            <a:grpSpLocks/>
          </p:cNvGrpSpPr>
          <p:nvPr/>
        </p:nvGrpSpPr>
        <p:grpSpPr bwMode="auto">
          <a:xfrm>
            <a:off x="4073276" y="1964792"/>
            <a:ext cx="311150" cy="892175"/>
            <a:chOff x="1157" y="2177"/>
            <a:chExt cx="196" cy="562"/>
          </a:xfrm>
        </p:grpSpPr>
        <p:sp>
          <p:nvSpPr>
            <p:cNvPr id="15439" name="Line 59"/>
            <p:cNvSpPr>
              <a:spLocks noChangeShapeType="1"/>
            </p:cNvSpPr>
            <p:nvPr/>
          </p:nvSpPr>
          <p:spPr bwMode="auto">
            <a:xfrm>
              <a:off x="1254" y="2292"/>
              <a:ext cx="0" cy="447"/>
            </a:xfrm>
            <a:prstGeom prst="line">
              <a:avLst/>
            </a:prstGeom>
            <a:noFill/>
            <a:ln w="63500" cmpd="dbl">
              <a:solidFill>
                <a:srgbClr val="FF0000"/>
              </a:solidFill>
              <a:round/>
              <a:headEnd/>
              <a:tailEnd type="triangle" w="med" len="med"/>
            </a:ln>
          </p:spPr>
          <p:txBody>
            <a:bodyPr/>
            <a:lstStyle/>
            <a:p>
              <a:endParaRPr lang="de-DE"/>
            </a:p>
          </p:txBody>
        </p:sp>
        <p:sp>
          <p:nvSpPr>
            <p:cNvPr id="15441" name="Oval 61"/>
            <p:cNvSpPr>
              <a:spLocks noChangeArrowheads="1"/>
            </p:cNvSpPr>
            <p:nvPr/>
          </p:nvSpPr>
          <p:spPr bwMode="auto">
            <a:xfrm>
              <a:off x="1157" y="2177"/>
              <a:ext cx="196" cy="196"/>
            </a:xfrm>
            <a:prstGeom prst="ellipse">
              <a:avLst/>
            </a:prstGeom>
            <a:solidFill>
              <a:srgbClr val="FF0000"/>
            </a:solidFill>
            <a:ln w="381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de-DE"/>
            </a:p>
          </p:txBody>
        </p:sp>
      </p:grpSp>
      <p:grpSp>
        <p:nvGrpSpPr>
          <p:cNvPr id="12" name="Group 64"/>
          <p:cNvGrpSpPr>
            <a:grpSpLocks/>
          </p:cNvGrpSpPr>
          <p:nvPr/>
        </p:nvGrpSpPr>
        <p:grpSpPr bwMode="auto">
          <a:xfrm>
            <a:off x="4342370" y="2147355"/>
            <a:ext cx="423863" cy="534988"/>
            <a:chOff x="3300" y="2825"/>
            <a:chExt cx="267" cy="337"/>
          </a:xfrm>
        </p:grpSpPr>
        <p:sp>
          <p:nvSpPr>
            <p:cNvPr id="15437" name="Text Box 65"/>
            <p:cNvSpPr txBox="1">
              <a:spLocks noChangeArrowheads="1"/>
            </p:cNvSpPr>
            <p:nvPr/>
          </p:nvSpPr>
          <p:spPr bwMode="auto">
            <a:xfrm>
              <a:off x="3300" y="2825"/>
              <a:ext cx="248" cy="288"/>
            </a:xfrm>
            <a:prstGeom prst="rect">
              <a:avLst/>
            </a:prstGeom>
            <a:noFill/>
            <a:ln w="9525">
              <a:noFill/>
              <a:miter lim="800000"/>
              <a:headEnd/>
              <a:tailEnd/>
            </a:ln>
          </p:spPr>
          <p:txBody>
            <a:bodyPr>
              <a:spAutoFit/>
            </a:bodyPr>
            <a:lstStyle/>
            <a:p>
              <a:pPr>
                <a:spcBef>
                  <a:spcPct val="50000"/>
                </a:spcBef>
              </a:pPr>
              <a:r>
                <a:rPr lang="el-GR" sz="2400">
                  <a:cs typeface="Arial" charset="0"/>
                </a:rPr>
                <a:t>θ</a:t>
              </a:r>
            </a:p>
          </p:txBody>
        </p:sp>
        <p:sp>
          <p:nvSpPr>
            <p:cNvPr id="15438" name="Text Box 66"/>
            <p:cNvSpPr txBox="1">
              <a:spLocks noChangeArrowheads="1"/>
            </p:cNvSpPr>
            <p:nvPr/>
          </p:nvSpPr>
          <p:spPr bwMode="auto">
            <a:xfrm>
              <a:off x="3371" y="2931"/>
              <a:ext cx="196" cy="231"/>
            </a:xfrm>
            <a:prstGeom prst="rect">
              <a:avLst/>
            </a:prstGeom>
            <a:noFill/>
            <a:ln w="9525">
              <a:noFill/>
              <a:miter lim="800000"/>
              <a:headEnd/>
              <a:tailEnd/>
            </a:ln>
          </p:spPr>
          <p:txBody>
            <a:bodyPr wrap="none">
              <a:spAutoFit/>
            </a:bodyPr>
            <a:lstStyle/>
            <a:p>
              <a:r>
                <a:rPr lang="de-DE" dirty="0"/>
                <a:t>4</a:t>
              </a:r>
            </a:p>
          </p:txBody>
        </p:sp>
      </p:grpSp>
      <p:sp>
        <p:nvSpPr>
          <p:cNvPr id="106" name="Arc 67"/>
          <p:cNvSpPr>
            <a:spLocks/>
          </p:cNvSpPr>
          <p:nvPr/>
        </p:nvSpPr>
        <p:spPr bwMode="auto">
          <a:xfrm rot="14765265" flipV="1">
            <a:off x="4436813" y="1700519"/>
            <a:ext cx="296863" cy="257175"/>
          </a:xfrm>
          <a:custGeom>
            <a:avLst/>
            <a:gdLst>
              <a:gd name="T0" fmla="*/ 0 w 15416"/>
              <a:gd name="T1" fmla="*/ 0 h 21600"/>
              <a:gd name="T2" fmla="*/ 296863 w 15416"/>
              <a:gd name="T3" fmla="*/ 77033 h 21600"/>
              <a:gd name="T4" fmla="*/ 0 w 15416"/>
              <a:gd name="T5" fmla="*/ 257175 h 21600"/>
              <a:gd name="T6" fmla="*/ 0 60000 65536"/>
              <a:gd name="T7" fmla="*/ 0 60000 65536"/>
              <a:gd name="T8" fmla="*/ 0 60000 65536"/>
              <a:gd name="T9" fmla="*/ 0 w 15416"/>
              <a:gd name="T10" fmla="*/ 0 h 21600"/>
              <a:gd name="T11" fmla="*/ 15416 w 15416"/>
              <a:gd name="T12" fmla="*/ 21600 h 21600"/>
            </a:gdLst>
            <a:ahLst/>
            <a:cxnLst>
              <a:cxn ang="T6">
                <a:pos x="T0" y="T1"/>
              </a:cxn>
              <a:cxn ang="T7">
                <a:pos x="T2" y="T3"/>
              </a:cxn>
              <a:cxn ang="T8">
                <a:pos x="T4" y="T5"/>
              </a:cxn>
            </a:cxnLst>
            <a:rect l="T9" t="T10" r="T11" b="T12"/>
            <a:pathLst>
              <a:path w="15416" h="21600" fill="none" extrusionOk="0">
                <a:moveTo>
                  <a:pt x="-1" y="0"/>
                </a:moveTo>
                <a:cubicBezTo>
                  <a:pt x="5798" y="0"/>
                  <a:pt x="11354" y="2331"/>
                  <a:pt x="15415" y="6470"/>
                </a:cubicBezTo>
              </a:path>
              <a:path w="15416" h="21600" stroke="0" extrusionOk="0">
                <a:moveTo>
                  <a:pt x="-1" y="0"/>
                </a:moveTo>
                <a:cubicBezTo>
                  <a:pt x="5798" y="0"/>
                  <a:pt x="11354" y="2331"/>
                  <a:pt x="15415" y="6470"/>
                </a:cubicBezTo>
                <a:lnTo>
                  <a:pt x="0" y="21600"/>
                </a:lnTo>
                <a:close/>
              </a:path>
            </a:pathLst>
          </a:custGeom>
          <a:noFill/>
          <a:ln w="19050">
            <a:solidFill>
              <a:schemeClr val="tx1"/>
            </a:solidFill>
            <a:round/>
            <a:headEnd type="triangle" w="med" len="med"/>
            <a:tailEnd type="triangle" w="med" len="med"/>
          </a:ln>
        </p:spPr>
        <p:txBody>
          <a:bodyPr wrap="none" anchor="ctr"/>
          <a:lstStyle/>
          <a:p>
            <a:endParaRPr lang="de-DE"/>
          </a:p>
        </p:txBody>
      </p:sp>
    </p:spTree>
    <p:extLst>
      <p:ext uri="{BB962C8B-B14F-4D97-AF65-F5344CB8AC3E}">
        <p14:creationId xmlns:p14="http://schemas.microsoft.com/office/powerpoint/2010/main" val="264427016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625" y="5086235"/>
            <a:ext cx="1369431" cy="109228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4" name="Rectangle 2"/>
          <p:cNvSpPr>
            <a:spLocks noGrp="1" noChangeArrowheads="1"/>
          </p:cNvSpPr>
          <p:nvPr>
            <p:ph type="title"/>
          </p:nvPr>
        </p:nvSpPr>
        <p:spPr/>
        <p:txBody>
          <a:bodyPr/>
          <a:lstStyle/>
          <a:p>
            <a:r>
              <a:rPr lang="en-US" smtClean="0"/>
              <a:t>Physical Systems in Simulink</a:t>
            </a:r>
            <a:endParaRPr lang="de-DE" baseline="30000" smtClean="0"/>
          </a:p>
        </p:txBody>
      </p:sp>
      <p:sp>
        <p:nvSpPr>
          <p:cNvPr id="18435" name="Rectangle 3"/>
          <p:cNvSpPr>
            <a:spLocks noGrp="1" noChangeArrowheads="1"/>
          </p:cNvSpPr>
          <p:nvPr>
            <p:ph idx="1"/>
          </p:nvPr>
        </p:nvSpPr>
        <p:spPr/>
        <p:txBody>
          <a:bodyPr/>
          <a:lstStyle/>
          <a:p>
            <a:pPr>
              <a:buFont typeface="Wingdings" pitchFamily="2" charset="2"/>
              <a:buNone/>
            </a:pPr>
            <a:r>
              <a:rPr lang="en-US" dirty="0" smtClean="0"/>
              <a:t> </a:t>
            </a:r>
            <a:endParaRPr lang="de-DE" dirty="0" smtClean="0"/>
          </a:p>
        </p:txBody>
      </p:sp>
      <p:sp>
        <p:nvSpPr>
          <p:cNvPr id="198661" name="Rectangle 5"/>
          <p:cNvSpPr>
            <a:spLocks noChangeArrowheads="1"/>
          </p:cNvSpPr>
          <p:nvPr/>
        </p:nvSpPr>
        <p:spPr bwMode="auto">
          <a:xfrm>
            <a:off x="163513" y="6146800"/>
            <a:ext cx="2644775" cy="336550"/>
          </a:xfrm>
          <a:prstGeom prst="rect">
            <a:avLst/>
          </a:prstGeom>
          <a:noFill/>
          <a:ln w="9525" algn="ctr">
            <a:noFill/>
            <a:miter lim="800000"/>
            <a:headEnd/>
            <a:tailEnd/>
          </a:ln>
        </p:spPr>
        <p:txBody>
          <a:bodyPr lIns="0" rIns="0">
            <a:spAutoFit/>
          </a:bodyPr>
          <a:lstStyle/>
          <a:p>
            <a:pPr algn="ctr">
              <a:buClr>
                <a:srgbClr val="215083"/>
              </a:buClr>
              <a:buFont typeface="Wingdings" pitchFamily="2" charset="2"/>
              <a:buNone/>
            </a:pPr>
            <a:r>
              <a:rPr lang="en-US" sz="1600" b="1" dirty="0" smtClean="0"/>
              <a:t>Multibody mechanics </a:t>
            </a:r>
            <a:r>
              <a:rPr lang="en-US" sz="1600" b="1" dirty="0"/>
              <a:t>(3-D)</a:t>
            </a:r>
          </a:p>
        </p:txBody>
      </p:sp>
      <p:sp>
        <p:nvSpPr>
          <p:cNvPr id="198663" name="Rectangle 7"/>
          <p:cNvSpPr>
            <a:spLocks noChangeArrowheads="1"/>
          </p:cNvSpPr>
          <p:nvPr/>
        </p:nvSpPr>
        <p:spPr bwMode="auto">
          <a:xfrm>
            <a:off x="3368378" y="6143625"/>
            <a:ext cx="2643782" cy="338554"/>
          </a:xfrm>
          <a:prstGeom prst="rect">
            <a:avLst/>
          </a:prstGeom>
          <a:noFill/>
          <a:ln w="9525" algn="ctr">
            <a:noFill/>
            <a:miter lim="800000"/>
            <a:headEnd/>
            <a:tailEnd/>
          </a:ln>
        </p:spPr>
        <p:txBody>
          <a:bodyPr wrap="square" lIns="0" rIns="0">
            <a:spAutoFit/>
          </a:bodyPr>
          <a:lstStyle/>
          <a:p>
            <a:pPr algn="ctr">
              <a:buClr>
                <a:srgbClr val="215083"/>
              </a:buClr>
              <a:buFont typeface="Wingdings" pitchFamily="2" charset="2"/>
              <a:buNone/>
            </a:pPr>
            <a:r>
              <a:rPr lang="en-US" sz="1600" b="1" dirty="0" smtClean="0"/>
              <a:t>Mechanical </a:t>
            </a:r>
            <a:r>
              <a:rPr lang="en-US" sz="1600" b="1" dirty="0"/>
              <a:t>systems (1-D)</a:t>
            </a:r>
          </a:p>
        </p:txBody>
      </p:sp>
      <p:sp>
        <p:nvSpPr>
          <p:cNvPr id="198665" name="Rectangle 9"/>
          <p:cNvSpPr>
            <a:spLocks noChangeArrowheads="1"/>
          </p:cNvSpPr>
          <p:nvPr/>
        </p:nvSpPr>
        <p:spPr bwMode="auto">
          <a:xfrm>
            <a:off x="6613525" y="4094163"/>
            <a:ext cx="2360613" cy="336550"/>
          </a:xfrm>
          <a:prstGeom prst="rect">
            <a:avLst/>
          </a:prstGeom>
          <a:noFill/>
          <a:ln w="9525" algn="ctr">
            <a:noFill/>
            <a:miter lim="800000"/>
            <a:headEnd/>
            <a:tailEnd/>
          </a:ln>
        </p:spPr>
        <p:txBody>
          <a:bodyPr lIns="0" rIns="0">
            <a:spAutoFit/>
          </a:bodyPr>
          <a:lstStyle/>
          <a:p>
            <a:pPr algn="ctr">
              <a:buClr>
                <a:srgbClr val="215083"/>
              </a:buClr>
              <a:buFont typeface="Wingdings" pitchFamily="2" charset="2"/>
              <a:buNone/>
            </a:pPr>
            <a:r>
              <a:rPr lang="en-US" sz="1600" b="1"/>
              <a:t>Fluid power </a:t>
            </a:r>
            <a:r>
              <a:rPr lang="de-DE" sz="1600" b="1"/>
              <a:t>and </a:t>
            </a:r>
            <a:r>
              <a:rPr lang="en-US" sz="1600" b="1"/>
              <a:t>control</a:t>
            </a:r>
          </a:p>
        </p:txBody>
      </p:sp>
      <p:sp>
        <p:nvSpPr>
          <p:cNvPr id="198666" name="Rectangle 10"/>
          <p:cNvSpPr>
            <a:spLocks noChangeArrowheads="1"/>
          </p:cNvSpPr>
          <p:nvPr/>
        </p:nvSpPr>
        <p:spPr bwMode="auto">
          <a:xfrm>
            <a:off x="3055938" y="3901605"/>
            <a:ext cx="3355975" cy="336550"/>
          </a:xfrm>
          <a:prstGeom prst="rect">
            <a:avLst/>
          </a:prstGeom>
          <a:noFill/>
          <a:ln w="9525" algn="ctr">
            <a:noFill/>
            <a:miter lim="800000"/>
            <a:headEnd/>
            <a:tailEnd/>
          </a:ln>
        </p:spPr>
        <p:txBody>
          <a:bodyPr>
            <a:spAutoFit/>
          </a:bodyPr>
          <a:lstStyle/>
          <a:p>
            <a:pPr algn="ctr">
              <a:buClr>
                <a:srgbClr val="215083"/>
              </a:buClr>
              <a:buFont typeface="Wingdings" pitchFamily="2" charset="2"/>
              <a:buNone/>
            </a:pPr>
            <a:r>
              <a:rPr lang="en-US" sz="1600" b="1" dirty="0"/>
              <a:t>Multidomain physical systems</a:t>
            </a:r>
          </a:p>
        </p:txBody>
      </p:sp>
      <p:sp>
        <p:nvSpPr>
          <p:cNvPr id="198667" name="Rectangle 11"/>
          <p:cNvSpPr>
            <a:spLocks noChangeArrowheads="1"/>
          </p:cNvSpPr>
          <p:nvPr/>
        </p:nvSpPr>
        <p:spPr bwMode="auto">
          <a:xfrm>
            <a:off x="147638" y="4079875"/>
            <a:ext cx="2674937" cy="336550"/>
          </a:xfrm>
          <a:prstGeom prst="rect">
            <a:avLst/>
          </a:prstGeom>
          <a:noFill/>
          <a:ln w="9525" algn="ctr">
            <a:noFill/>
            <a:miter lim="800000"/>
            <a:headEnd/>
            <a:tailEnd/>
          </a:ln>
        </p:spPr>
        <p:txBody>
          <a:bodyPr>
            <a:spAutoFit/>
          </a:bodyPr>
          <a:lstStyle/>
          <a:p>
            <a:pPr algn="ctr">
              <a:buClr>
                <a:srgbClr val="215083"/>
              </a:buClr>
              <a:buFont typeface="Wingdings" pitchFamily="2" charset="2"/>
              <a:buNone/>
            </a:pPr>
            <a:r>
              <a:rPr lang="en-US" sz="1600" b="1"/>
              <a:t>Electrical power systems</a:t>
            </a:r>
          </a:p>
        </p:txBody>
      </p:sp>
      <p:sp>
        <p:nvSpPr>
          <p:cNvPr id="198679" name="Rectangle 23"/>
          <p:cNvSpPr>
            <a:spLocks noChangeArrowheads="1"/>
          </p:cNvSpPr>
          <p:nvPr/>
        </p:nvSpPr>
        <p:spPr bwMode="auto">
          <a:xfrm>
            <a:off x="6578600" y="6149975"/>
            <a:ext cx="2303463" cy="581025"/>
          </a:xfrm>
          <a:prstGeom prst="rect">
            <a:avLst/>
          </a:prstGeom>
          <a:noFill/>
          <a:ln w="9525" algn="ctr">
            <a:noFill/>
            <a:miter lim="800000"/>
            <a:headEnd/>
            <a:tailEnd/>
          </a:ln>
        </p:spPr>
        <p:txBody>
          <a:bodyPr lIns="0" rIns="0">
            <a:spAutoFit/>
          </a:bodyPr>
          <a:lstStyle/>
          <a:p>
            <a:pPr algn="ctr">
              <a:buClr>
                <a:srgbClr val="215083"/>
              </a:buClr>
              <a:buFont typeface="Wingdings" pitchFamily="2" charset="2"/>
              <a:buNone/>
            </a:pPr>
            <a:r>
              <a:rPr lang="en-US" sz="1600" b="1"/>
              <a:t>Electromechanical and </a:t>
            </a:r>
            <a:br>
              <a:rPr lang="en-US" sz="1600" b="1"/>
            </a:br>
            <a:r>
              <a:rPr lang="en-US" sz="1600" b="1"/>
              <a:t>electronic systems</a:t>
            </a:r>
          </a:p>
        </p:txBody>
      </p:sp>
      <p:grpSp>
        <p:nvGrpSpPr>
          <p:cNvPr id="4" name="Group 166"/>
          <p:cNvGrpSpPr>
            <a:grpSpLocks/>
          </p:cNvGrpSpPr>
          <p:nvPr/>
        </p:nvGrpSpPr>
        <p:grpSpPr bwMode="auto">
          <a:xfrm>
            <a:off x="6980238" y="4581525"/>
            <a:ext cx="1879600" cy="1112838"/>
            <a:chOff x="4397" y="2886"/>
            <a:chExt cx="1184" cy="701"/>
          </a:xfrm>
        </p:grpSpPr>
        <p:sp>
          <p:nvSpPr>
            <p:cNvPr id="18541" name="Freeform 32"/>
            <p:cNvSpPr>
              <a:spLocks/>
            </p:cNvSpPr>
            <p:nvPr/>
          </p:nvSpPr>
          <p:spPr bwMode="auto">
            <a:xfrm>
              <a:off x="4608" y="2978"/>
              <a:ext cx="281" cy="147"/>
            </a:xfrm>
            <a:custGeom>
              <a:avLst/>
              <a:gdLst>
                <a:gd name="T0" fmla="*/ 0 w 456"/>
                <a:gd name="T1" fmla="*/ 240 h 240"/>
                <a:gd name="T2" fmla="*/ 144 w 456"/>
                <a:gd name="T3" fmla="*/ 36 h 240"/>
                <a:gd name="T4" fmla="*/ 456 w 456"/>
                <a:gd name="T5" fmla="*/ 24 h 240"/>
                <a:gd name="T6" fmla="*/ 0 60000 65536"/>
                <a:gd name="T7" fmla="*/ 0 60000 65536"/>
                <a:gd name="T8" fmla="*/ 0 60000 65536"/>
                <a:gd name="T9" fmla="*/ 0 w 456"/>
                <a:gd name="T10" fmla="*/ 0 h 240"/>
                <a:gd name="T11" fmla="*/ 456 w 456"/>
                <a:gd name="T12" fmla="*/ 240 h 240"/>
              </a:gdLst>
              <a:ahLst/>
              <a:cxnLst>
                <a:cxn ang="T6">
                  <a:pos x="T0" y="T1"/>
                </a:cxn>
                <a:cxn ang="T7">
                  <a:pos x="T2" y="T3"/>
                </a:cxn>
                <a:cxn ang="T8">
                  <a:pos x="T4" y="T5"/>
                </a:cxn>
              </a:cxnLst>
              <a:rect l="T9" t="T10" r="T11" b="T12"/>
              <a:pathLst>
                <a:path w="456" h="240">
                  <a:moveTo>
                    <a:pt x="0" y="240"/>
                  </a:moveTo>
                  <a:cubicBezTo>
                    <a:pt x="34" y="156"/>
                    <a:pt x="68" y="72"/>
                    <a:pt x="144" y="36"/>
                  </a:cubicBezTo>
                  <a:cubicBezTo>
                    <a:pt x="220" y="0"/>
                    <a:pt x="338" y="12"/>
                    <a:pt x="456" y="24"/>
                  </a:cubicBezTo>
                </a:path>
              </a:pathLst>
            </a:custGeom>
            <a:noFill/>
            <a:ln w="57150">
              <a:solidFill>
                <a:srgbClr val="FF0000"/>
              </a:solidFill>
              <a:round/>
              <a:headEnd type="oval" w="sm" len="sm"/>
              <a:tailEnd type="oval" w="sm" len="sm"/>
            </a:ln>
          </p:spPr>
          <p:txBody>
            <a:bodyPr/>
            <a:lstStyle/>
            <a:p>
              <a:endParaRPr lang="de-DE"/>
            </a:p>
          </p:txBody>
        </p:sp>
        <p:sp>
          <p:nvSpPr>
            <p:cNvPr id="18542" name="Freeform 33"/>
            <p:cNvSpPr>
              <a:spLocks/>
            </p:cNvSpPr>
            <p:nvPr/>
          </p:nvSpPr>
          <p:spPr bwMode="auto">
            <a:xfrm>
              <a:off x="4601" y="3151"/>
              <a:ext cx="280" cy="147"/>
            </a:xfrm>
            <a:custGeom>
              <a:avLst/>
              <a:gdLst>
                <a:gd name="T0" fmla="*/ 0 w 456"/>
                <a:gd name="T1" fmla="*/ 240 h 240"/>
                <a:gd name="T2" fmla="*/ 144 w 456"/>
                <a:gd name="T3" fmla="*/ 36 h 240"/>
                <a:gd name="T4" fmla="*/ 456 w 456"/>
                <a:gd name="T5" fmla="*/ 24 h 240"/>
                <a:gd name="T6" fmla="*/ 0 60000 65536"/>
                <a:gd name="T7" fmla="*/ 0 60000 65536"/>
                <a:gd name="T8" fmla="*/ 0 60000 65536"/>
                <a:gd name="T9" fmla="*/ 0 w 456"/>
                <a:gd name="T10" fmla="*/ 0 h 240"/>
                <a:gd name="T11" fmla="*/ 456 w 456"/>
                <a:gd name="T12" fmla="*/ 240 h 240"/>
              </a:gdLst>
              <a:ahLst/>
              <a:cxnLst>
                <a:cxn ang="T6">
                  <a:pos x="T0" y="T1"/>
                </a:cxn>
                <a:cxn ang="T7">
                  <a:pos x="T2" y="T3"/>
                </a:cxn>
                <a:cxn ang="T8">
                  <a:pos x="T4" y="T5"/>
                </a:cxn>
              </a:cxnLst>
              <a:rect l="T9" t="T10" r="T11" b="T12"/>
              <a:pathLst>
                <a:path w="456" h="240">
                  <a:moveTo>
                    <a:pt x="0" y="240"/>
                  </a:moveTo>
                  <a:cubicBezTo>
                    <a:pt x="34" y="156"/>
                    <a:pt x="68" y="72"/>
                    <a:pt x="144" y="36"/>
                  </a:cubicBezTo>
                  <a:cubicBezTo>
                    <a:pt x="220" y="0"/>
                    <a:pt x="338" y="12"/>
                    <a:pt x="456" y="24"/>
                  </a:cubicBezTo>
                </a:path>
              </a:pathLst>
            </a:custGeom>
            <a:noFill/>
            <a:ln w="57150">
              <a:solidFill>
                <a:schemeClr val="tx1"/>
              </a:solidFill>
              <a:round/>
              <a:headEnd type="oval" w="sm" len="sm"/>
              <a:tailEnd type="oval" w="sm" len="sm"/>
            </a:ln>
          </p:spPr>
          <p:txBody>
            <a:bodyPr/>
            <a:lstStyle/>
            <a:p>
              <a:endParaRPr lang="de-DE"/>
            </a:p>
          </p:txBody>
        </p:sp>
        <p:grpSp>
          <p:nvGrpSpPr>
            <p:cNvPr id="5" name="Group 34"/>
            <p:cNvGrpSpPr>
              <a:grpSpLocks/>
            </p:cNvGrpSpPr>
            <p:nvPr/>
          </p:nvGrpSpPr>
          <p:grpSpPr bwMode="auto">
            <a:xfrm>
              <a:off x="4397" y="2959"/>
              <a:ext cx="290" cy="628"/>
              <a:chOff x="1731" y="964"/>
              <a:chExt cx="473" cy="1026"/>
            </a:xfrm>
          </p:grpSpPr>
          <p:sp>
            <p:nvSpPr>
              <p:cNvPr id="18561" name="AutoShape 35"/>
              <p:cNvSpPr>
                <a:spLocks noChangeArrowheads="1"/>
              </p:cNvSpPr>
              <p:nvPr/>
            </p:nvSpPr>
            <p:spPr bwMode="auto">
              <a:xfrm rot="16200000" flipH="1">
                <a:off x="1340" y="1357"/>
                <a:ext cx="1026" cy="240"/>
              </a:xfrm>
              <a:prstGeom prst="parallelogram">
                <a:avLst>
                  <a:gd name="adj" fmla="val 100403"/>
                </a:avLst>
              </a:prstGeom>
              <a:solidFill>
                <a:srgbClr val="FFCC99"/>
              </a:solidFill>
              <a:ln w="3175" algn="ctr">
                <a:solidFill>
                  <a:schemeClr val="tx1"/>
                </a:solidFill>
                <a:miter lim="800000"/>
                <a:headEnd/>
                <a:tailEnd/>
              </a:ln>
            </p:spPr>
            <p:txBody>
              <a:bodyPr wrap="none" anchor="ctr"/>
              <a:lstStyle/>
              <a:p>
                <a:endParaRPr lang="de-DE"/>
              </a:p>
            </p:txBody>
          </p:sp>
          <p:grpSp>
            <p:nvGrpSpPr>
              <p:cNvPr id="6" name="Group 36"/>
              <p:cNvGrpSpPr>
                <a:grpSpLocks/>
              </p:cNvGrpSpPr>
              <p:nvPr/>
            </p:nvGrpSpPr>
            <p:grpSpPr bwMode="auto">
              <a:xfrm>
                <a:off x="1731" y="1059"/>
                <a:ext cx="473" cy="797"/>
                <a:chOff x="3609" y="3237"/>
                <a:chExt cx="473" cy="797"/>
              </a:xfrm>
            </p:grpSpPr>
            <p:sp>
              <p:nvSpPr>
                <p:cNvPr id="18567" name="AutoShape 37"/>
                <p:cNvSpPr>
                  <a:spLocks noChangeArrowheads="1"/>
                </p:cNvSpPr>
                <p:nvPr/>
              </p:nvSpPr>
              <p:spPr bwMode="auto">
                <a:xfrm>
                  <a:off x="3610" y="3237"/>
                  <a:ext cx="376" cy="797"/>
                </a:xfrm>
                <a:prstGeom prst="cube">
                  <a:avLst>
                    <a:gd name="adj" fmla="val 64968"/>
                  </a:avLst>
                </a:prstGeom>
                <a:solidFill>
                  <a:srgbClr val="FFCC99"/>
                </a:solidFill>
                <a:ln w="3175">
                  <a:solidFill>
                    <a:schemeClr val="tx1"/>
                  </a:solidFill>
                  <a:miter lim="800000"/>
                  <a:headEnd/>
                  <a:tailEnd/>
                </a:ln>
              </p:spPr>
              <p:txBody>
                <a:bodyPr wrap="none" anchor="ctr"/>
                <a:lstStyle/>
                <a:p>
                  <a:endParaRPr lang="de-DE"/>
                </a:p>
              </p:txBody>
            </p:sp>
            <p:sp>
              <p:nvSpPr>
                <p:cNvPr id="18568" name="AutoShape 38"/>
                <p:cNvSpPr>
                  <a:spLocks noChangeArrowheads="1"/>
                </p:cNvSpPr>
                <p:nvPr/>
              </p:nvSpPr>
              <p:spPr bwMode="auto">
                <a:xfrm>
                  <a:off x="3742" y="3776"/>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69" name="AutoShape 39"/>
                <p:cNvSpPr>
                  <a:spLocks noChangeArrowheads="1"/>
                </p:cNvSpPr>
                <p:nvPr/>
              </p:nvSpPr>
              <p:spPr bwMode="auto">
                <a:xfrm>
                  <a:off x="3742" y="3748"/>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70" name="AutoShape 40"/>
                <p:cNvSpPr>
                  <a:spLocks noChangeArrowheads="1"/>
                </p:cNvSpPr>
                <p:nvPr/>
              </p:nvSpPr>
              <p:spPr bwMode="auto">
                <a:xfrm>
                  <a:off x="3742" y="3719"/>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71" name="AutoShape 41"/>
                <p:cNvSpPr>
                  <a:spLocks noChangeArrowheads="1"/>
                </p:cNvSpPr>
                <p:nvPr/>
              </p:nvSpPr>
              <p:spPr bwMode="auto">
                <a:xfrm>
                  <a:off x="3742" y="3691"/>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72" name="AutoShape 42"/>
                <p:cNvSpPr>
                  <a:spLocks noChangeArrowheads="1"/>
                </p:cNvSpPr>
                <p:nvPr/>
              </p:nvSpPr>
              <p:spPr bwMode="auto">
                <a:xfrm>
                  <a:off x="3742" y="3663"/>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73" name="AutoShape 43"/>
                <p:cNvSpPr>
                  <a:spLocks noChangeArrowheads="1"/>
                </p:cNvSpPr>
                <p:nvPr/>
              </p:nvSpPr>
              <p:spPr bwMode="auto">
                <a:xfrm>
                  <a:off x="3742" y="3634"/>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74" name="AutoShape 44"/>
                <p:cNvSpPr>
                  <a:spLocks noChangeArrowheads="1"/>
                </p:cNvSpPr>
                <p:nvPr/>
              </p:nvSpPr>
              <p:spPr bwMode="auto">
                <a:xfrm>
                  <a:off x="3742" y="3606"/>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75" name="AutoShape 45"/>
                <p:cNvSpPr>
                  <a:spLocks noChangeArrowheads="1"/>
                </p:cNvSpPr>
                <p:nvPr/>
              </p:nvSpPr>
              <p:spPr bwMode="auto">
                <a:xfrm>
                  <a:off x="3742" y="3577"/>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76" name="AutoShape 46"/>
                <p:cNvSpPr>
                  <a:spLocks noChangeArrowheads="1"/>
                </p:cNvSpPr>
                <p:nvPr/>
              </p:nvSpPr>
              <p:spPr bwMode="auto">
                <a:xfrm>
                  <a:off x="3742" y="3549"/>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77" name="AutoShape 47"/>
                <p:cNvSpPr>
                  <a:spLocks noChangeArrowheads="1"/>
                </p:cNvSpPr>
                <p:nvPr/>
              </p:nvSpPr>
              <p:spPr bwMode="auto">
                <a:xfrm>
                  <a:off x="3742" y="3521"/>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78" name="AutoShape 48"/>
                <p:cNvSpPr>
                  <a:spLocks noChangeArrowheads="1"/>
                </p:cNvSpPr>
                <p:nvPr/>
              </p:nvSpPr>
              <p:spPr bwMode="auto">
                <a:xfrm>
                  <a:off x="3742" y="3492"/>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79" name="AutoShape 49"/>
                <p:cNvSpPr>
                  <a:spLocks noChangeArrowheads="1"/>
                </p:cNvSpPr>
                <p:nvPr/>
              </p:nvSpPr>
              <p:spPr bwMode="auto">
                <a:xfrm>
                  <a:off x="3742" y="3464"/>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80" name="AutoShape 50"/>
                <p:cNvSpPr>
                  <a:spLocks noChangeArrowheads="1"/>
                </p:cNvSpPr>
                <p:nvPr/>
              </p:nvSpPr>
              <p:spPr bwMode="auto">
                <a:xfrm>
                  <a:off x="3742" y="3436"/>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81" name="AutoShape 51"/>
                <p:cNvSpPr>
                  <a:spLocks noChangeArrowheads="1"/>
                </p:cNvSpPr>
                <p:nvPr/>
              </p:nvSpPr>
              <p:spPr bwMode="auto">
                <a:xfrm>
                  <a:off x="3742" y="3407"/>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82" name="AutoShape 52"/>
                <p:cNvSpPr>
                  <a:spLocks noChangeArrowheads="1"/>
                </p:cNvSpPr>
                <p:nvPr/>
              </p:nvSpPr>
              <p:spPr bwMode="auto">
                <a:xfrm>
                  <a:off x="3742" y="3379"/>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83" name="AutoShape 53"/>
                <p:cNvSpPr>
                  <a:spLocks noChangeArrowheads="1"/>
                </p:cNvSpPr>
                <p:nvPr/>
              </p:nvSpPr>
              <p:spPr bwMode="auto">
                <a:xfrm>
                  <a:off x="3742" y="3351"/>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84" name="AutoShape 54"/>
                <p:cNvSpPr>
                  <a:spLocks noChangeArrowheads="1"/>
                </p:cNvSpPr>
                <p:nvPr/>
              </p:nvSpPr>
              <p:spPr bwMode="auto">
                <a:xfrm>
                  <a:off x="3742" y="3322"/>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85" name="AutoShape 55"/>
                <p:cNvSpPr>
                  <a:spLocks noChangeArrowheads="1"/>
                </p:cNvSpPr>
                <p:nvPr/>
              </p:nvSpPr>
              <p:spPr bwMode="auto">
                <a:xfrm>
                  <a:off x="3742" y="3294"/>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86" name="AutoShape 56"/>
                <p:cNvSpPr>
                  <a:spLocks noChangeArrowheads="1"/>
                </p:cNvSpPr>
                <p:nvPr/>
              </p:nvSpPr>
              <p:spPr bwMode="auto">
                <a:xfrm>
                  <a:off x="3742" y="3266"/>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87" name="AutoShape 57"/>
                <p:cNvSpPr>
                  <a:spLocks noChangeArrowheads="1"/>
                </p:cNvSpPr>
                <p:nvPr/>
              </p:nvSpPr>
              <p:spPr bwMode="auto">
                <a:xfrm>
                  <a:off x="3742" y="3237"/>
                  <a:ext cx="340" cy="258"/>
                </a:xfrm>
                <a:prstGeom prst="cube">
                  <a:avLst>
                    <a:gd name="adj" fmla="val 95046"/>
                  </a:avLst>
                </a:prstGeom>
                <a:solidFill>
                  <a:srgbClr val="FFCC99"/>
                </a:solidFill>
                <a:ln w="3175">
                  <a:solidFill>
                    <a:schemeClr val="tx1"/>
                  </a:solidFill>
                  <a:miter lim="800000"/>
                  <a:headEnd/>
                  <a:tailEnd/>
                </a:ln>
              </p:spPr>
              <p:txBody>
                <a:bodyPr wrap="none" anchor="ctr"/>
                <a:lstStyle/>
                <a:p>
                  <a:endParaRPr lang="de-DE"/>
                </a:p>
              </p:txBody>
            </p:sp>
            <p:sp>
              <p:nvSpPr>
                <p:cNvPr id="18588" name="AutoShape 58"/>
                <p:cNvSpPr>
                  <a:spLocks noChangeArrowheads="1"/>
                </p:cNvSpPr>
                <p:nvPr/>
              </p:nvSpPr>
              <p:spPr bwMode="auto">
                <a:xfrm>
                  <a:off x="3609" y="3237"/>
                  <a:ext cx="469" cy="245"/>
                </a:xfrm>
                <a:prstGeom prst="parallelogram">
                  <a:avLst>
                    <a:gd name="adj" fmla="val 100216"/>
                  </a:avLst>
                </a:prstGeom>
                <a:solidFill>
                  <a:srgbClr val="FFCC99"/>
                </a:solidFill>
                <a:ln w="3175" algn="ctr">
                  <a:solidFill>
                    <a:schemeClr val="tx1"/>
                  </a:solidFill>
                  <a:miter lim="800000"/>
                  <a:headEnd/>
                  <a:tailEnd/>
                </a:ln>
              </p:spPr>
              <p:txBody>
                <a:bodyPr wrap="none" anchor="ctr"/>
                <a:lstStyle/>
                <a:p>
                  <a:endParaRPr lang="de-DE"/>
                </a:p>
              </p:txBody>
            </p:sp>
          </p:grpSp>
          <p:sp>
            <p:nvSpPr>
              <p:cNvPr id="18563" name="Oval 59"/>
              <p:cNvSpPr>
                <a:spLocks noChangeArrowheads="1"/>
              </p:cNvSpPr>
              <p:nvPr/>
            </p:nvSpPr>
            <p:spPr bwMode="auto">
              <a:xfrm>
                <a:off x="1774" y="1163"/>
                <a:ext cx="30" cy="68"/>
              </a:xfrm>
              <a:prstGeom prst="ellipse">
                <a:avLst/>
              </a:prstGeom>
              <a:solidFill>
                <a:schemeClr val="tx1"/>
              </a:solidFill>
              <a:ln w="3175">
                <a:solidFill>
                  <a:schemeClr val="tx1"/>
                </a:solidFill>
                <a:round/>
                <a:headEnd/>
                <a:tailEnd/>
              </a:ln>
            </p:spPr>
            <p:txBody>
              <a:bodyPr wrap="none" anchor="ctr"/>
              <a:lstStyle/>
              <a:p>
                <a:endParaRPr lang="de-DE"/>
              </a:p>
            </p:txBody>
          </p:sp>
          <p:sp>
            <p:nvSpPr>
              <p:cNvPr id="18564" name="Oval 60"/>
              <p:cNvSpPr>
                <a:spLocks noChangeArrowheads="1"/>
              </p:cNvSpPr>
              <p:nvPr/>
            </p:nvSpPr>
            <p:spPr bwMode="auto">
              <a:xfrm>
                <a:off x="1888" y="1049"/>
                <a:ext cx="30" cy="68"/>
              </a:xfrm>
              <a:prstGeom prst="ellipse">
                <a:avLst/>
              </a:prstGeom>
              <a:solidFill>
                <a:schemeClr val="tx1"/>
              </a:solidFill>
              <a:ln w="3175">
                <a:solidFill>
                  <a:schemeClr val="tx1"/>
                </a:solidFill>
                <a:round/>
                <a:headEnd/>
                <a:tailEnd/>
              </a:ln>
            </p:spPr>
            <p:txBody>
              <a:bodyPr wrap="none" anchor="ctr"/>
              <a:lstStyle/>
              <a:p>
                <a:endParaRPr lang="de-DE"/>
              </a:p>
            </p:txBody>
          </p:sp>
          <p:sp>
            <p:nvSpPr>
              <p:cNvPr id="18565" name="Oval 61"/>
              <p:cNvSpPr>
                <a:spLocks noChangeArrowheads="1"/>
              </p:cNvSpPr>
              <p:nvPr/>
            </p:nvSpPr>
            <p:spPr bwMode="auto">
              <a:xfrm>
                <a:off x="2001" y="1674"/>
                <a:ext cx="30" cy="68"/>
              </a:xfrm>
              <a:prstGeom prst="ellipse">
                <a:avLst/>
              </a:prstGeom>
              <a:solidFill>
                <a:schemeClr val="tx1"/>
              </a:solidFill>
              <a:ln w="3175">
                <a:solidFill>
                  <a:schemeClr val="tx1"/>
                </a:solidFill>
                <a:round/>
                <a:headEnd/>
                <a:tailEnd/>
              </a:ln>
            </p:spPr>
            <p:txBody>
              <a:bodyPr wrap="none" anchor="ctr"/>
              <a:lstStyle/>
              <a:p>
                <a:endParaRPr lang="de-DE"/>
              </a:p>
            </p:txBody>
          </p:sp>
          <p:sp>
            <p:nvSpPr>
              <p:cNvPr id="18566" name="Oval 62"/>
              <p:cNvSpPr>
                <a:spLocks noChangeArrowheads="1"/>
              </p:cNvSpPr>
              <p:nvPr/>
            </p:nvSpPr>
            <p:spPr bwMode="auto">
              <a:xfrm>
                <a:off x="2115" y="1560"/>
                <a:ext cx="30" cy="68"/>
              </a:xfrm>
              <a:prstGeom prst="ellipse">
                <a:avLst/>
              </a:prstGeom>
              <a:solidFill>
                <a:schemeClr val="tx1"/>
              </a:solidFill>
              <a:ln w="3175">
                <a:solidFill>
                  <a:schemeClr val="tx1"/>
                </a:solidFill>
                <a:round/>
                <a:headEnd/>
                <a:tailEnd/>
              </a:ln>
            </p:spPr>
            <p:txBody>
              <a:bodyPr wrap="none" anchor="ctr"/>
              <a:lstStyle/>
              <a:p>
                <a:endParaRPr lang="de-DE"/>
              </a:p>
            </p:txBody>
          </p:sp>
        </p:grpSp>
        <p:grpSp>
          <p:nvGrpSpPr>
            <p:cNvPr id="7" name="Group 63"/>
            <p:cNvGrpSpPr>
              <a:grpSpLocks/>
            </p:cNvGrpSpPr>
            <p:nvPr/>
          </p:nvGrpSpPr>
          <p:grpSpPr bwMode="auto">
            <a:xfrm>
              <a:off x="4793" y="2886"/>
              <a:ext cx="788" cy="510"/>
              <a:chOff x="4105" y="1911"/>
              <a:chExt cx="1025" cy="663"/>
            </a:xfrm>
          </p:grpSpPr>
          <p:sp>
            <p:nvSpPr>
              <p:cNvPr id="18545" name="AutoShape 64"/>
              <p:cNvSpPr>
                <a:spLocks noChangeArrowheads="1"/>
              </p:cNvSpPr>
              <p:nvPr/>
            </p:nvSpPr>
            <p:spPr bwMode="auto">
              <a:xfrm>
                <a:off x="4105" y="2525"/>
                <a:ext cx="537" cy="49"/>
              </a:xfrm>
              <a:prstGeom prst="parallelogram">
                <a:avLst>
                  <a:gd name="adj" fmla="val 273980"/>
                </a:avLst>
              </a:prstGeom>
              <a:solidFill>
                <a:srgbClr val="5F5F5F"/>
              </a:solidFill>
              <a:ln w="9525">
                <a:solidFill>
                  <a:schemeClr val="tx1"/>
                </a:solidFill>
                <a:miter lim="800000"/>
                <a:headEnd/>
                <a:tailEnd/>
              </a:ln>
            </p:spPr>
            <p:txBody>
              <a:bodyPr wrap="none" anchor="ctr"/>
              <a:lstStyle/>
              <a:p>
                <a:endParaRPr lang="de-DE"/>
              </a:p>
            </p:txBody>
          </p:sp>
          <p:sp>
            <p:nvSpPr>
              <p:cNvPr id="18546" name="AutoShape 65"/>
              <p:cNvSpPr>
                <a:spLocks noChangeArrowheads="1"/>
              </p:cNvSpPr>
              <p:nvPr/>
            </p:nvSpPr>
            <p:spPr bwMode="auto">
              <a:xfrm>
                <a:off x="4231" y="2416"/>
                <a:ext cx="449" cy="109"/>
              </a:xfrm>
              <a:prstGeom prst="parallelogram">
                <a:avLst>
                  <a:gd name="adj" fmla="val 41460"/>
                </a:avLst>
              </a:prstGeom>
              <a:solidFill>
                <a:srgbClr val="969696"/>
              </a:solidFill>
              <a:ln w="9525">
                <a:solidFill>
                  <a:schemeClr val="tx1"/>
                </a:solidFill>
                <a:miter lim="800000"/>
                <a:headEnd/>
                <a:tailEnd/>
              </a:ln>
            </p:spPr>
            <p:txBody>
              <a:bodyPr wrap="none" anchor="ctr"/>
              <a:lstStyle/>
              <a:p>
                <a:endParaRPr lang="de-DE"/>
              </a:p>
            </p:txBody>
          </p:sp>
          <p:sp>
            <p:nvSpPr>
              <p:cNvPr id="18547" name="AutoShape 66"/>
              <p:cNvSpPr>
                <a:spLocks noChangeArrowheads="1"/>
              </p:cNvSpPr>
              <p:nvPr/>
            </p:nvSpPr>
            <p:spPr bwMode="auto">
              <a:xfrm>
                <a:off x="4277" y="2366"/>
                <a:ext cx="537" cy="50"/>
              </a:xfrm>
              <a:prstGeom prst="parallelogram">
                <a:avLst>
                  <a:gd name="adj" fmla="val 268500"/>
                </a:avLst>
              </a:prstGeom>
              <a:solidFill>
                <a:srgbClr val="5F5F5F"/>
              </a:solidFill>
              <a:ln w="9525">
                <a:solidFill>
                  <a:schemeClr val="tx1"/>
                </a:solidFill>
                <a:miter lim="800000"/>
                <a:headEnd/>
                <a:tailEnd/>
              </a:ln>
            </p:spPr>
            <p:txBody>
              <a:bodyPr wrap="none" anchor="ctr"/>
              <a:lstStyle/>
              <a:p>
                <a:endParaRPr lang="de-DE"/>
              </a:p>
            </p:txBody>
          </p:sp>
          <p:sp>
            <p:nvSpPr>
              <p:cNvPr id="18548" name="Oval 67"/>
              <p:cNvSpPr>
                <a:spLocks noChangeArrowheads="1"/>
              </p:cNvSpPr>
              <p:nvPr/>
            </p:nvSpPr>
            <p:spPr bwMode="auto">
              <a:xfrm rot="19800000" flipH="1">
                <a:off x="4451" y="2539"/>
                <a:ext cx="86" cy="17"/>
              </a:xfrm>
              <a:prstGeom prst="ellipse">
                <a:avLst/>
              </a:prstGeom>
              <a:solidFill>
                <a:schemeClr val="bg1"/>
              </a:solidFill>
              <a:ln w="9525">
                <a:solidFill>
                  <a:schemeClr val="tx1"/>
                </a:solidFill>
                <a:round/>
                <a:headEnd/>
                <a:tailEnd/>
              </a:ln>
            </p:spPr>
            <p:txBody>
              <a:bodyPr wrap="none" anchor="ctr"/>
              <a:lstStyle/>
              <a:p>
                <a:pPr algn="ctr" eaLnBrk="1" hangingPunct="1"/>
                <a:endParaRPr lang="de-DE" sz="1000"/>
              </a:p>
            </p:txBody>
          </p:sp>
          <p:sp>
            <p:nvSpPr>
              <p:cNvPr id="18549" name="Oval 68"/>
              <p:cNvSpPr>
                <a:spLocks noChangeArrowheads="1"/>
              </p:cNvSpPr>
              <p:nvPr/>
            </p:nvSpPr>
            <p:spPr bwMode="auto">
              <a:xfrm rot="19800000" flipH="1">
                <a:off x="4232" y="2539"/>
                <a:ext cx="86" cy="17"/>
              </a:xfrm>
              <a:prstGeom prst="ellipse">
                <a:avLst/>
              </a:prstGeom>
              <a:solidFill>
                <a:schemeClr val="bg1"/>
              </a:solidFill>
              <a:ln w="9525">
                <a:solidFill>
                  <a:schemeClr val="tx1"/>
                </a:solidFill>
                <a:round/>
                <a:headEnd/>
                <a:tailEnd/>
              </a:ln>
            </p:spPr>
            <p:txBody>
              <a:bodyPr wrap="none" anchor="ctr"/>
              <a:lstStyle/>
              <a:p>
                <a:pPr algn="ctr" eaLnBrk="1" hangingPunct="1"/>
                <a:endParaRPr lang="de-DE" sz="1000"/>
              </a:p>
            </p:txBody>
          </p:sp>
          <p:sp>
            <p:nvSpPr>
              <p:cNvPr id="18550" name="AutoShape 69"/>
              <p:cNvSpPr>
                <a:spLocks noChangeArrowheads="1"/>
              </p:cNvSpPr>
              <p:nvPr/>
            </p:nvSpPr>
            <p:spPr bwMode="auto">
              <a:xfrm rot="5400000">
                <a:off x="4398" y="1794"/>
                <a:ext cx="382" cy="796"/>
              </a:xfrm>
              <a:prstGeom prst="can">
                <a:avLst>
                  <a:gd name="adj" fmla="val 44097"/>
                </a:avLst>
              </a:prstGeom>
              <a:gradFill rotWithShape="1">
                <a:gsLst>
                  <a:gs pos="0">
                    <a:srgbClr val="6C6C6C"/>
                  </a:gs>
                  <a:gs pos="50000">
                    <a:srgbClr val="EAEAEA"/>
                  </a:gs>
                  <a:gs pos="100000">
                    <a:srgbClr val="6C6C6C"/>
                  </a:gs>
                </a:gsLst>
                <a:lin ang="0" scaled="1"/>
              </a:gradFill>
              <a:ln w="9525">
                <a:solidFill>
                  <a:schemeClr val="tx1"/>
                </a:solidFill>
                <a:round/>
                <a:headEnd/>
                <a:tailEnd/>
              </a:ln>
            </p:spPr>
            <p:txBody>
              <a:bodyPr rot="10800000" vert="eaVert" wrap="none" anchor="ctr"/>
              <a:lstStyle/>
              <a:p>
                <a:pPr algn="ctr"/>
                <a:endParaRPr lang="de-DE" sz="600">
                  <a:latin typeface="Times New Roman" pitchFamily="18" charset="0"/>
                </a:endParaRPr>
              </a:p>
            </p:txBody>
          </p:sp>
          <p:grpSp>
            <p:nvGrpSpPr>
              <p:cNvPr id="8" name="Group 70"/>
              <p:cNvGrpSpPr>
                <a:grpSpLocks/>
              </p:cNvGrpSpPr>
              <p:nvPr/>
            </p:nvGrpSpPr>
            <p:grpSpPr bwMode="auto">
              <a:xfrm>
                <a:off x="4776" y="1911"/>
                <a:ext cx="354" cy="572"/>
                <a:chOff x="1858" y="1669"/>
                <a:chExt cx="638" cy="1143"/>
              </a:xfrm>
            </p:grpSpPr>
            <p:sp>
              <p:nvSpPr>
                <p:cNvPr id="18552" name="Oval 71"/>
                <p:cNvSpPr>
                  <a:spLocks noChangeArrowheads="1"/>
                </p:cNvSpPr>
                <p:nvPr/>
              </p:nvSpPr>
              <p:spPr bwMode="auto">
                <a:xfrm>
                  <a:off x="1858" y="1671"/>
                  <a:ext cx="463" cy="1135"/>
                </a:xfrm>
                <a:prstGeom prst="ellipse">
                  <a:avLst/>
                </a:prstGeom>
                <a:solidFill>
                  <a:srgbClr val="969696"/>
                </a:solidFill>
                <a:ln w="9525" algn="ctr">
                  <a:solidFill>
                    <a:schemeClr val="tx1"/>
                  </a:solidFill>
                  <a:round/>
                  <a:headEnd/>
                  <a:tailEnd/>
                </a:ln>
              </p:spPr>
              <p:txBody>
                <a:bodyPr wrap="none" anchor="ctr"/>
                <a:lstStyle/>
                <a:p>
                  <a:endParaRPr lang="de-DE"/>
                </a:p>
              </p:txBody>
            </p:sp>
            <p:sp>
              <p:nvSpPr>
                <p:cNvPr id="18553" name="Oval 72"/>
                <p:cNvSpPr>
                  <a:spLocks noChangeArrowheads="1"/>
                </p:cNvSpPr>
                <p:nvPr/>
              </p:nvSpPr>
              <p:spPr bwMode="auto">
                <a:xfrm>
                  <a:off x="1933" y="1671"/>
                  <a:ext cx="464" cy="1135"/>
                </a:xfrm>
                <a:prstGeom prst="ellipse">
                  <a:avLst/>
                </a:prstGeom>
                <a:solidFill>
                  <a:srgbClr val="969696"/>
                </a:solidFill>
                <a:ln w="9525" algn="ctr">
                  <a:solidFill>
                    <a:schemeClr val="tx1"/>
                  </a:solidFill>
                  <a:round/>
                  <a:headEnd/>
                  <a:tailEnd/>
                </a:ln>
              </p:spPr>
              <p:txBody>
                <a:bodyPr wrap="none" anchor="ctr"/>
                <a:lstStyle/>
                <a:p>
                  <a:endParaRPr lang="de-DE"/>
                </a:p>
              </p:txBody>
            </p:sp>
            <p:sp>
              <p:nvSpPr>
                <p:cNvPr id="18554" name="Oval 73"/>
                <p:cNvSpPr>
                  <a:spLocks noChangeArrowheads="1"/>
                </p:cNvSpPr>
                <p:nvPr/>
              </p:nvSpPr>
              <p:spPr bwMode="auto">
                <a:xfrm flipH="1">
                  <a:off x="2166" y="2117"/>
                  <a:ext cx="88" cy="21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sz="1000"/>
                </a:p>
              </p:txBody>
            </p:sp>
            <p:sp>
              <p:nvSpPr>
                <p:cNvPr id="18555" name="Oval 74"/>
                <p:cNvSpPr>
                  <a:spLocks noChangeArrowheads="1"/>
                </p:cNvSpPr>
                <p:nvPr/>
              </p:nvSpPr>
              <p:spPr bwMode="auto">
                <a:xfrm flipH="1">
                  <a:off x="2073" y="2524"/>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sz="1000"/>
                </a:p>
              </p:txBody>
            </p:sp>
            <p:sp>
              <p:nvSpPr>
                <p:cNvPr id="18556" name="AutoShape 75"/>
                <p:cNvSpPr>
                  <a:spLocks noChangeArrowheads="1"/>
                </p:cNvSpPr>
                <p:nvPr/>
              </p:nvSpPr>
              <p:spPr bwMode="auto">
                <a:xfrm rot="16200000" flipV="1">
                  <a:off x="2254" y="2072"/>
                  <a:ext cx="169" cy="315"/>
                </a:xfrm>
                <a:prstGeom prst="can">
                  <a:avLst>
                    <a:gd name="adj" fmla="val 39444"/>
                  </a:avLst>
                </a:prstGeom>
                <a:gradFill rotWithShape="1">
                  <a:gsLst>
                    <a:gs pos="0">
                      <a:srgbClr val="6C6C6C"/>
                    </a:gs>
                    <a:gs pos="50000">
                      <a:srgbClr val="EAEAEA"/>
                    </a:gs>
                    <a:gs pos="100000">
                      <a:srgbClr val="6C6C6C"/>
                    </a:gs>
                  </a:gsLst>
                  <a:lin ang="0" scaled="1"/>
                </a:gradFill>
                <a:ln w="9525">
                  <a:solidFill>
                    <a:schemeClr val="tx1"/>
                  </a:solidFill>
                  <a:round/>
                  <a:headEnd/>
                  <a:tailEnd/>
                </a:ln>
              </p:spPr>
              <p:txBody>
                <a:bodyPr rot="10800000" vert="eaVert" wrap="none" anchor="ctr"/>
                <a:lstStyle/>
                <a:p>
                  <a:pPr algn="ctr" eaLnBrk="1" hangingPunct="1"/>
                  <a:endParaRPr lang="de-DE" sz="1000"/>
                </a:p>
              </p:txBody>
            </p:sp>
            <p:sp>
              <p:nvSpPr>
                <p:cNvPr id="18557" name="Oval 76"/>
                <p:cNvSpPr>
                  <a:spLocks noChangeArrowheads="1"/>
                </p:cNvSpPr>
                <p:nvPr/>
              </p:nvSpPr>
              <p:spPr bwMode="auto">
                <a:xfrm flipH="1">
                  <a:off x="2269" y="2373"/>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sz="1000"/>
                </a:p>
              </p:txBody>
            </p:sp>
            <p:sp>
              <p:nvSpPr>
                <p:cNvPr id="18558" name="Freeform 77"/>
                <p:cNvSpPr>
                  <a:spLocks/>
                </p:cNvSpPr>
                <p:nvPr/>
              </p:nvSpPr>
              <p:spPr bwMode="auto">
                <a:xfrm>
                  <a:off x="1859" y="1669"/>
                  <a:ext cx="321" cy="1143"/>
                </a:xfrm>
                <a:custGeom>
                  <a:avLst/>
                  <a:gdLst>
                    <a:gd name="T0" fmla="*/ 237 w 255"/>
                    <a:gd name="T1" fmla="*/ 0 h 909"/>
                    <a:gd name="T2" fmla="*/ 168 w 255"/>
                    <a:gd name="T3" fmla="*/ 0 h 909"/>
                    <a:gd name="T4" fmla="*/ 135 w 255"/>
                    <a:gd name="T5" fmla="*/ 21 h 909"/>
                    <a:gd name="T6" fmla="*/ 87 w 255"/>
                    <a:gd name="T7" fmla="*/ 69 h 909"/>
                    <a:gd name="T8" fmla="*/ 48 w 255"/>
                    <a:gd name="T9" fmla="*/ 138 h 909"/>
                    <a:gd name="T10" fmla="*/ 36 w 255"/>
                    <a:gd name="T11" fmla="*/ 192 h 909"/>
                    <a:gd name="T12" fmla="*/ 21 w 255"/>
                    <a:gd name="T13" fmla="*/ 258 h 909"/>
                    <a:gd name="T14" fmla="*/ 6 w 255"/>
                    <a:gd name="T15" fmla="*/ 351 h 909"/>
                    <a:gd name="T16" fmla="*/ 0 w 255"/>
                    <a:gd name="T17" fmla="*/ 420 h 909"/>
                    <a:gd name="T18" fmla="*/ 3 w 255"/>
                    <a:gd name="T19" fmla="*/ 504 h 909"/>
                    <a:gd name="T20" fmla="*/ 15 w 255"/>
                    <a:gd name="T21" fmla="*/ 615 h 909"/>
                    <a:gd name="T22" fmla="*/ 30 w 255"/>
                    <a:gd name="T23" fmla="*/ 714 h 909"/>
                    <a:gd name="T24" fmla="*/ 57 w 255"/>
                    <a:gd name="T25" fmla="*/ 789 h 909"/>
                    <a:gd name="T26" fmla="*/ 84 w 255"/>
                    <a:gd name="T27" fmla="*/ 846 h 909"/>
                    <a:gd name="T28" fmla="*/ 129 w 255"/>
                    <a:gd name="T29" fmla="*/ 888 h 909"/>
                    <a:gd name="T30" fmla="*/ 180 w 255"/>
                    <a:gd name="T31" fmla="*/ 909 h 909"/>
                    <a:gd name="T32" fmla="*/ 255 w 255"/>
                    <a:gd name="T33" fmla="*/ 909 h 909"/>
                    <a:gd name="T34" fmla="*/ 189 w 255"/>
                    <a:gd name="T35" fmla="*/ 891 h 909"/>
                    <a:gd name="T36" fmla="*/ 141 w 255"/>
                    <a:gd name="T37" fmla="*/ 834 h 909"/>
                    <a:gd name="T38" fmla="*/ 108 w 255"/>
                    <a:gd name="T39" fmla="*/ 756 h 909"/>
                    <a:gd name="T40" fmla="*/ 72 w 255"/>
                    <a:gd name="T41" fmla="*/ 633 h 909"/>
                    <a:gd name="T42" fmla="*/ 60 w 255"/>
                    <a:gd name="T43" fmla="*/ 531 h 909"/>
                    <a:gd name="T44" fmla="*/ 60 w 255"/>
                    <a:gd name="T45" fmla="*/ 426 h 909"/>
                    <a:gd name="T46" fmla="*/ 63 w 255"/>
                    <a:gd name="T47" fmla="*/ 318 h 909"/>
                    <a:gd name="T48" fmla="*/ 87 w 255"/>
                    <a:gd name="T49" fmla="*/ 225 h 909"/>
                    <a:gd name="T50" fmla="*/ 114 w 255"/>
                    <a:gd name="T51" fmla="*/ 123 h 909"/>
                    <a:gd name="T52" fmla="*/ 153 w 255"/>
                    <a:gd name="T53" fmla="*/ 66 h 909"/>
                    <a:gd name="T54" fmla="*/ 180 w 255"/>
                    <a:gd name="T55" fmla="*/ 24 h 909"/>
                    <a:gd name="T56" fmla="*/ 237 w 255"/>
                    <a:gd name="T57" fmla="*/ 0 h 90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5"/>
                    <a:gd name="T88" fmla="*/ 0 h 909"/>
                    <a:gd name="T89" fmla="*/ 255 w 255"/>
                    <a:gd name="T90" fmla="*/ 909 h 90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5" h="909">
                      <a:moveTo>
                        <a:pt x="237" y="0"/>
                      </a:moveTo>
                      <a:lnTo>
                        <a:pt x="168" y="0"/>
                      </a:lnTo>
                      <a:lnTo>
                        <a:pt x="135" y="21"/>
                      </a:lnTo>
                      <a:lnTo>
                        <a:pt x="87" y="69"/>
                      </a:lnTo>
                      <a:lnTo>
                        <a:pt x="48" y="138"/>
                      </a:lnTo>
                      <a:lnTo>
                        <a:pt x="36" y="192"/>
                      </a:lnTo>
                      <a:lnTo>
                        <a:pt x="21" y="258"/>
                      </a:lnTo>
                      <a:lnTo>
                        <a:pt x="6" y="351"/>
                      </a:lnTo>
                      <a:lnTo>
                        <a:pt x="0" y="420"/>
                      </a:lnTo>
                      <a:lnTo>
                        <a:pt x="3" y="504"/>
                      </a:lnTo>
                      <a:lnTo>
                        <a:pt x="15" y="615"/>
                      </a:lnTo>
                      <a:lnTo>
                        <a:pt x="30" y="714"/>
                      </a:lnTo>
                      <a:lnTo>
                        <a:pt x="57" y="789"/>
                      </a:lnTo>
                      <a:lnTo>
                        <a:pt x="84" y="846"/>
                      </a:lnTo>
                      <a:lnTo>
                        <a:pt x="129" y="888"/>
                      </a:lnTo>
                      <a:lnTo>
                        <a:pt x="180" y="909"/>
                      </a:lnTo>
                      <a:lnTo>
                        <a:pt x="255" y="909"/>
                      </a:lnTo>
                      <a:lnTo>
                        <a:pt x="189" y="891"/>
                      </a:lnTo>
                      <a:lnTo>
                        <a:pt x="141" y="834"/>
                      </a:lnTo>
                      <a:lnTo>
                        <a:pt x="108" y="756"/>
                      </a:lnTo>
                      <a:lnTo>
                        <a:pt x="72" y="633"/>
                      </a:lnTo>
                      <a:lnTo>
                        <a:pt x="60" y="531"/>
                      </a:lnTo>
                      <a:lnTo>
                        <a:pt x="60" y="426"/>
                      </a:lnTo>
                      <a:lnTo>
                        <a:pt x="63" y="318"/>
                      </a:lnTo>
                      <a:lnTo>
                        <a:pt x="87" y="225"/>
                      </a:lnTo>
                      <a:lnTo>
                        <a:pt x="114" y="123"/>
                      </a:lnTo>
                      <a:lnTo>
                        <a:pt x="153" y="66"/>
                      </a:lnTo>
                      <a:lnTo>
                        <a:pt x="180" y="24"/>
                      </a:lnTo>
                      <a:lnTo>
                        <a:pt x="237" y="0"/>
                      </a:lnTo>
                      <a:close/>
                    </a:path>
                  </a:pathLst>
                </a:custGeom>
                <a:gradFill rotWithShape="1">
                  <a:gsLst>
                    <a:gs pos="0">
                      <a:srgbClr val="262626"/>
                    </a:gs>
                    <a:gs pos="50000">
                      <a:srgbClr val="C0C0C0"/>
                    </a:gs>
                    <a:gs pos="100000">
                      <a:srgbClr val="262626"/>
                    </a:gs>
                  </a:gsLst>
                  <a:lin ang="5400000" scaled="1"/>
                </a:gradFill>
                <a:ln w="9525">
                  <a:solidFill>
                    <a:schemeClr val="tx1"/>
                  </a:solidFill>
                  <a:round/>
                  <a:headEnd/>
                  <a:tailEnd/>
                </a:ln>
              </p:spPr>
              <p:txBody>
                <a:bodyPr wrap="none" anchor="ctr"/>
                <a:lstStyle/>
                <a:p>
                  <a:endParaRPr lang="de-DE"/>
                </a:p>
              </p:txBody>
            </p:sp>
            <p:sp>
              <p:nvSpPr>
                <p:cNvPr id="18559" name="Oval 78"/>
                <p:cNvSpPr>
                  <a:spLocks noChangeArrowheads="1"/>
                </p:cNvSpPr>
                <p:nvPr/>
              </p:nvSpPr>
              <p:spPr bwMode="auto">
                <a:xfrm flipH="1">
                  <a:off x="2020" y="1966"/>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sz="1000"/>
                </a:p>
              </p:txBody>
            </p:sp>
            <p:sp>
              <p:nvSpPr>
                <p:cNvPr id="18560" name="Oval 79"/>
                <p:cNvSpPr>
                  <a:spLocks noChangeArrowheads="1"/>
                </p:cNvSpPr>
                <p:nvPr/>
              </p:nvSpPr>
              <p:spPr bwMode="auto">
                <a:xfrm flipH="1">
                  <a:off x="2217" y="1815"/>
                  <a:ext cx="63" cy="153"/>
                </a:xfrm>
                <a:prstGeom prst="ellipse">
                  <a:avLst/>
                </a:prstGeom>
                <a:solidFill>
                  <a:schemeClr val="tx1"/>
                </a:solidFill>
                <a:ln w="9525" algn="ctr">
                  <a:solidFill>
                    <a:schemeClr val="tx1"/>
                  </a:solidFill>
                  <a:round/>
                  <a:headEnd/>
                  <a:tailEnd/>
                </a:ln>
              </p:spPr>
              <p:txBody>
                <a:bodyPr wrap="none" anchor="ctr"/>
                <a:lstStyle/>
                <a:p>
                  <a:pPr algn="ctr" eaLnBrk="1" hangingPunct="1"/>
                  <a:endParaRPr lang="de-DE" sz="1000"/>
                </a:p>
              </p:txBody>
            </p:sp>
          </p:grpSp>
        </p:grpSp>
      </p:grpSp>
      <p:grpSp>
        <p:nvGrpSpPr>
          <p:cNvPr id="30" name="Group 158"/>
          <p:cNvGrpSpPr>
            <a:grpSpLocks/>
          </p:cNvGrpSpPr>
          <p:nvPr/>
        </p:nvGrpSpPr>
        <p:grpSpPr bwMode="auto">
          <a:xfrm>
            <a:off x="7050088" y="5611813"/>
            <a:ext cx="490537" cy="590550"/>
            <a:chOff x="991" y="500"/>
            <a:chExt cx="528" cy="635"/>
          </a:xfrm>
        </p:grpSpPr>
        <p:sp>
          <p:nvSpPr>
            <p:cNvPr id="18462" name="Oval 159"/>
            <p:cNvSpPr>
              <a:spLocks noChangeArrowheads="1"/>
            </p:cNvSpPr>
            <p:nvPr/>
          </p:nvSpPr>
          <p:spPr bwMode="auto">
            <a:xfrm>
              <a:off x="991" y="592"/>
              <a:ext cx="437" cy="437"/>
            </a:xfrm>
            <a:prstGeom prst="ellipse">
              <a:avLst/>
            </a:prstGeom>
            <a:solidFill>
              <a:schemeClr val="bg1"/>
            </a:solidFill>
            <a:ln w="28575">
              <a:solidFill>
                <a:schemeClr val="tx1"/>
              </a:solidFill>
              <a:round/>
              <a:headEnd/>
              <a:tailEnd/>
            </a:ln>
          </p:spPr>
          <p:txBody>
            <a:bodyPr wrap="none" anchor="ctr"/>
            <a:lstStyle/>
            <a:p>
              <a:endParaRPr lang="de-DE"/>
            </a:p>
          </p:txBody>
        </p:sp>
        <p:sp>
          <p:nvSpPr>
            <p:cNvPr id="18463" name="Line 160"/>
            <p:cNvSpPr>
              <a:spLocks noChangeShapeType="1"/>
            </p:cNvSpPr>
            <p:nvPr/>
          </p:nvSpPr>
          <p:spPr bwMode="auto">
            <a:xfrm flipH="1">
              <a:off x="1338" y="818"/>
              <a:ext cx="181" cy="0"/>
            </a:xfrm>
            <a:prstGeom prst="line">
              <a:avLst/>
            </a:prstGeom>
            <a:noFill/>
            <a:ln w="28575">
              <a:solidFill>
                <a:schemeClr val="tx1"/>
              </a:solidFill>
              <a:round/>
              <a:headEnd/>
              <a:tailEnd/>
            </a:ln>
          </p:spPr>
          <p:txBody>
            <a:bodyPr/>
            <a:lstStyle/>
            <a:p>
              <a:endParaRPr lang="de-DE"/>
            </a:p>
          </p:txBody>
        </p:sp>
        <p:sp>
          <p:nvSpPr>
            <p:cNvPr id="18464" name="Line 161"/>
            <p:cNvSpPr>
              <a:spLocks noChangeShapeType="1"/>
            </p:cNvSpPr>
            <p:nvPr/>
          </p:nvSpPr>
          <p:spPr bwMode="auto">
            <a:xfrm flipV="1">
              <a:off x="1338" y="727"/>
              <a:ext cx="0" cy="182"/>
            </a:xfrm>
            <a:prstGeom prst="line">
              <a:avLst/>
            </a:prstGeom>
            <a:noFill/>
            <a:ln w="28575">
              <a:solidFill>
                <a:schemeClr val="tx1"/>
              </a:solidFill>
              <a:round/>
              <a:headEnd/>
              <a:tailEnd/>
            </a:ln>
          </p:spPr>
          <p:txBody>
            <a:bodyPr/>
            <a:lstStyle/>
            <a:p>
              <a:endParaRPr lang="de-DE"/>
            </a:p>
          </p:txBody>
        </p:sp>
        <p:sp>
          <p:nvSpPr>
            <p:cNvPr id="18465" name="Line 162"/>
            <p:cNvSpPr>
              <a:spLocks noChangeShapeType="1"/>
            </p:cNvSpPr>
            <p:nvPr/>
          </p:nvSpPr>
          <p:spPr bwMode="auto">
            <a:xfrm flipH="1">
              <a:off x="1112" y="818"/>
              <a:ext cx="152" cy="0"/>
            </a:xfrm>
            <a:prstGeom prst="line">
              <a:avLst/>
            </a:prstGeom>
            <a:noFill/>
            <a:ln w="28575">
              <a:solidFill>
                <a:schemeClr val="tx1"/>
              </a:solidFill>
              <a:round/>
              <a:headEnd/>
              <a:tailEnd type="triangle" w="med" len="med"/>
            </a:ln>
          </p:spPr>
          <p:txBody>
            <a:bodyPr/>
            <a:lstStyle/>
            <a:p>
              <a:endParaRPr lang="de-DE"/>
            </a:p>
          </p:txBody>
        </p:sp>
        <p:sp>
          <p:nvSpPr>
            <p:cNvPr id="18466" name="Freeform 163"/>
            <p:cNvSpPr>
              <a:spLocks/>
            </p:cNvSpPr>
            <p:nvPr/>
          </p:nvSpPr>
          <p:spPr bwMode="auto">
            <a:xfrm>
              <a:off x="1128" y="500"/>
              <a:ext cx="136" cy="635"/>
            </a:xfrm>
            <a:custGeom>
              <a:avLst/>
              <a:gdLst>
                <a:gd name="T0" fmla="*/ 0 w 90"/>
                <a:gd name="T1" fmla="*/ 0 h 635"/>
                <a:gd name="T2" fmla="*/ 0 w 90"/>
                <a:gd name="T3" fmla="*/ 227 h 635"/>
                <a:gd name="T4" fmla="*/ 90 w 90"/>
                <a:gd name="T5" fmla="*/ 227 h 635"/>
                <a:gd name="T6" fmla="*/ 90 w 90"/>
                <a:gd name="T7" fmla="*/ 409 h 635"/>
                <a:gd name="T8" fmla="*/ 0 w 90"/>
                <a:gd name="T9" fmla="*/ 409 h 635"/>
                <a:gd name="T10" fmla="*/ 0 w 90"/>
                <a:gd name="T11" fmla="*/ 635 h 635"/>
                <a:gd name="T12" fmla="*/ 0 60000 65536"/>
                <a:gd name="T13" fmla="*/ 0 60000 65536"/>
                <a:gd name="T14" fmla="*/ 0 60000 65536"/>
                <a:gd name="T15" fmla="*/ 0 60000 65536"/>
                <a:gd name="T16" fmla="*/ 0 60000 65536"/>
                <a:gd name="T17" fmla="*/ 0 60000 65536"/>
                <a:gd name="T18" fmla="*/ 0 w 90"/>
                <a:gd name="T19" fmla="*/ 0 h 635"/>
                <a:gd name="T20" fmla="*/ 90 w 90"/>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90" h="635">
                  <a:moveTo>
                    <a:pt x="0" y="0"/>
                  </a:moveTo>
                  <a:lnTo>
                    <a:pt x="0" y="227"/>
                  </a:lnTo>
                  <a:lnTo>
                    <a:pt x="90" y="227"/>
                  </a:lnTo>
                  <a:lnTo>
                    <a:pt x="90" y="409"/>
                  </a:lnTo>
                  <a:lnTo>
                    <a:pt x="0" y="409"/>
                  </a:lnTo>
                  <a:lnTo>
                    <a:pt x="0" y="635"/>
                  </a:lnTo>
                </a:path>
              </a:pathLst>
            </a:custGeom>
            <a:noFill/>
            <a:ln w="28575">
              <a:solidFill>
                <a:schemeClr val="tx1"/>
              </a:solidFill>
              <a:round/>
              <a:headEnd/>
              <a:tailEnd/>
            </a:ln>
          </p:spPr>
          <p:txBody>
            <a:bodyPr/>
            <a:lstStyle/>
            <a:p>
              <a:endParaRPr lang="de-DE"/>
            </a:p>
          </p:txBody>
        </p:sp>
        <p:sp>
          <p:nvSpPr>
            <p:cNvPr id="18467" name="Line 164"/>
            <p:cNvSpPr>
              <a:spLocks noChangeShapeType="1"/>
            </p:cNvSpPr>
            <p:nvPr/>
          </p:nvSpPr>
          <p:spPr bwMode="auto">
            <a:xfrm>
              <a:off x="1128" y="597"/>
              <a:ext cx="0" cy="227"/>
            </a:xfrm>
            <a:prstGeom prst="line">
              <a:avLst/>
            </a:prstGeom>
            <a:noFill/>
            <a:ln w="28575">
              <a:solidFill>
                <a:schemeClr val="tx1"/>
              </a:solidFill>
              <a:round/>
              <a:headEnd/>
              <a:tailEnd/>
            </a:ln>
          </p:spPr>
          <p:txBody>
            <a:bodyPr/>
            <a:lstStyle/>
            <a:p>
              <a:endParaRPr lang="de-DE"/>
            </a:p>
          </p:txBody>
        </p:sp>
      </p:grpSp>
      <p:grpSp>
        <p:nvGrpSpPr>
          <p:cNvPr id="165" name="Gruppieren 164"/>
          <p:cNvGrpSpPr/>
          <p:nvPr/>
        </p:nvGrpSpPr>
        <p:grpSpPr>
          <a:xfrm>
            <a:off x="6954556" y="443726"/>
            <a:ext cx="2142309" cy="2038245"/>
            <a:chOff x="5796136" y="3045842"/>
            <a:chExt cx="3096344" cy="2945936"/>
          </a:xfrm>
        </p:grpSpPr>
        <p:sp>
          <p:nvSpPr>
            <p:cNvPr id="166" name="Abgerundetes Rechteck 165"/>
            <p:cNvSpPr/>
            <p:nvPr/>
          </p:nvSpPr>
          <p:spPr bwMode="auto">
            <a:xfrm>
              <a:off x="6408264" y="3045842"/>
              <a:ext cx="540000" cy="2052000"/>
            </a:xfrm>
            <a:prstGeom prst="roundRect">
              <a:avLst/>
            </a:prstGeom>
            <a:solidFill>
              <a:srgbClr val="CC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100" b="1" i="0" u="none" strike="noStrike" cap="none" normalizeH="0" baseline="0" dirty="0" err="1" smtClean="0">
                  <a:ln>
                    <a:noFill/>
                  </a:ln>
                  <a:solidFill>
                    <a:schemeClr val="bg1"/>
                  </a:solidFill>
                  <a:effectLst/>
                  <a:latin typeface="Arial" charset="0"/>
                </a:rPr>
                <a:t>SimMechanics</a:t>
              </a:r>
              <a:endParaRPr lang="de-DE" sz="1100" b="1" dirty="0" smtClean="0">
                <a:solidFill>
                  <a:schemeClr val="bg1"/>
                </a:solidFill>
              </a:endParaRPr>
            </a:p>
          </p:txBody>
        </p:sp>
        <p:sp>
          <p:nvSpPr>
            <p:cNvPr id="167" name="Abgerundetes Rechteck 166"/>
            <p:cNvSpPr/>
            <p:nvPr/>
          </p:nvSpPr>
          <p:spPr bwMode="auto">
            <a:xfrm>
              <a:off x="7704408" y="3045842"/>
              <a:ext cx="540000" cy="2052000"/>
            </a:xfrm>
            <a:prstGeom prst="roundRect">
              <a:avLst/>
            </a:prstGeom>
            <a:solidFill>
              <a:srgbClr val="0099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100" b="1" i="0" u="none" strike="noStrike" cap="none" normalizeH="0" baseline="0" dirty="0" smtClean="0">
                  <a:ln>
                    <a:noFill/>
                  </a:ln>
                  <a:solidFill>
                    <a:schemeClr val="bg1"/>
                  </a:solidFill>
                  <a:effectLst/>
                  <a:latin typeface="Arial" charset="0"/>
                </a:rPr>
                <a:t>SimDriveline</a:t>
              </a:r>
              <a:endParaRPr lang="de-DE" sz="1100" b="1" dirty="0" smtClean="0">
                <a:solidFill>
                  <a:schemeClr val="bg1"/>
                </a:solidFill>
              </a:endParaRPr>
            </a:p>
          </p:txBody>
        </p:sp>
        <p:sp>
          <p:nvSpPr>
            <p:cNvPr id="168" name="Abgerundetes Rechteck 167"/>
            <p:cNvSpPr/>
            <p:nvPr/>
          </p:nvSpPr>
          <p:spPr bwMode="auto">
            <a:xfrm>
              <a:off x="7056336" y="3045842"/>
              <a:ext cx="540000" cy="2052000"/>
            </a:xfrm>
            <a:prstGeom prst="roundRect">
              <a:avLst/>
            </a:prstGeom>
            <a:solidFill>
              <a:srgbClr val="CC66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100" b="1" i="0" u="none" strike="noStrike" cap="none" normalizeH="0" baseline="0" dirty="0" err="1" smtClean="0">
                  <a:ln>
                    <a:noFill/>
                  </a:ln>
                  <a:solidFill>
                    <a:schemeClr val="bg1"/>
                  </a:solidFill>
                  <a:effectLst/>
                  <a:latin typeface="Arial" charset="0"/>
                </a:rPr>
                <a:t>SimHydraulics</a:t>
              </a:r>
              <a:endParaRPr lang="de-DE" sz="1100" b="1" dirty="0" smtClean="0">
                <a:solidFill>
                  <a:schemeClr val="bg1"/>
                </a:solidFill>
              </a:endParaRPr>
            </a:p>
          </p:txBody>
        </p:sp>
        <p:sp>
          <p:nvSpPr>
            <p:cNvPr id="169" name="Abgerundetes Rechteck 168"/>
            <p:cNvSpPr/>
            <p:nvPr/>
          </p:nvSpPr>
          <p:spPr bwMode="auto">
            <a:xfrm>
              <a:off x="8352480" y="3045842"/>
              <a:ext cx="540000" cy="2052000"/>
            </a:xfrm>
            <a:prstGeom prst="roundRect">
              <a:avLst/>
            </a:prstGeom>
            <a:solidFill>
              <a:srgbClr val="0000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100" b="1" i="0" u="none" strike="noStrike" cap="none" normalizeH="0" baseline="0" dirty="0" smtClean="0">
                  <a:ln>
                    <a:noFill/>
                  </a:ln>
                  <a:solidFill>
                    <a:schemeClr val="bg1"/>
                  </a:solidFill>
                  <a:effectLst/>
                  <a:latin typeface="Arial" charset="0"/>
                </a:rPr>
                <a:t>SimElectronics</a:t>
              </a:r>
              <a:endParaRPr lang="de-DE" sz="1100" b="1" dirty="0" smtClean="0">
                <a:solidFill>
                  <a:schemeClr val="bg1"/>
                </a:solidFill>
              </a:endParaRPr>
            </a:p>
          </p:txBody>
        </p:sp>
        <p:sp>
          <p:nvSpPr>
            <p:cNvPr id="170" name="Abgerundetes Rechteck 169"/>
            <p:cNvSpPr/>
            <p:nvPr/>
          </p:nvSpPr>
          <p:spPr bwMode="auto">
            <a:xfrm>
              <a:off x="5796136" y="3045842"/>
              <a:ext cx="540000" cy="2052000"/>
            </a:xfrm>
            <a:prstGeom prst="roundRect">
              <a:avLst/>
            </a:prstGeom>
            <a:solidFill>
              <a:srgbClr val="008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100" b="1" i="0" u="none" strike="noStrike" cap="none" normalizeH="0" baseline="0" dirty="0" smtClean="0">
                  <a:ln>
                    <a:noFill/>
                  </a:ln>
                  <a:solidFill>
                    <a:schemeClr val="bg1"/>
                  </a:solidFill>
                  <a:effectLst/>
                  <a:latin typeface="Arial" charset="0"/>
                </a:rPr>
                <a:t>SimPowerSystems</a:t>
              </a:r>
              <a:endParaRPr lang="de-DE" sz="1100" b="1" dirty="0" smtClean="0">
                <a:solidFill>
                  <a:schemeClr val="bg1"/>
                </a:solidFill>
              </a:endParaRPr>
            </a:p>
          </p:txBody>
        </p:sp>
        <p:sp>
          <p:nvSpPr>
            <p:cNvPr id="171" name="Abgerundetes Rechteck 170"/>
            <p:cNvSpPr/>
            <p:nvPr/>
          </p:nvSpPr>
          <p:spPr bwMode="auto">
            <a:xfrm>
              <a:off x="5796136" y="5097842"/>
              <a:ext cx="3096344" cy="446312"/>
            </a:xfrm>
            <a:prstGeom prst="roundRect">
              <a:avLst/>
            </a:prstGeom>
            <a:solidFill>
              <a:srgbClr val="7030A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de-DE" sz="1400" b="1" dirty="0" smtClean="0">
                  <a:solidFill>
                    <a:schemeClr val="bg1"/>
                  </a:solidFill>
                  <a:latin typeface="Arial" charset="0"/>
                </a:rPr>
                <a:t>Simscape</a:t>
              </a:r>
            </a:p>
          </p:txBody>
        </p:sp>
        <p:sp>
          <p:nvSpPr>
            <p:cNvPr id="172" name="Abgerundetes Rechteck 171"/>
            <p:cNvSpPr/>
            <p:nvPr/>
          </p:nvSpPr>
          <p:spPr bwMode="auto">
            <a:xfrm>
              <a:off x="5796136" y="5545466"/>
              <a:ext cx="3096344" cy="446312"/>
            </a:xfrm>
            <a:prstGeom prst="roundRect">
              <a:avLst/>
            </a:prstGeom>
            <a:solidFill>
              <a:srgbClr val="FFFF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72000" tIns="45720" rIns="72000" bIns="45720" numCol="1" rtlCol="0" anchor="ctr" anchorCtr="0"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kumimoji="0" lang="de-DE" sz="1400" b="1" i="0" u="none" strike="noStrike" cap="none" normalizeH="0" baseline="0" dirty="0" smtClean="0">
                  <a:ln>
                    <a:noFill/>
                  </a:ln>
                  <a:effectLst/>
                  <a:latin typeface="Arial" charset="0"/>
                </a:rPr>
                <a:t>MATLAB, Simulink</a:t>
              </a:r>
              <a:endParaRPr kumimoji="0" lang="de-DE" sz="1100" b="1" i="0" u="none" strike="noStrike" cap="none" normalizeH="0" dirty="0" smtClean="0">
                <a:ln>
                  <a:noFill/>
                </a:ln>
                <a:effectLst/>
                <a:latin typeface="Arial" charset="0"/>
              </a:endParaRPr>
            </a:p>
          </p:txBody>
        </p:sp>
      </p:grpSp>
      <p:sp>
        <p:nvSpPr>
          <p:cNvPr id="174" name="Abgerundetes Rechteck 173"/>
          <p:cNvSpPr/>
          <p:nvPr/>
        </p:nvSpPr>
        <p:spPr bwMode="auto">
          <a:xfrm>
            <a:off x="115888" y="4581304"/>
            <a:ext cx="373617" cy="1584000"/>
          </a:xfrm>
          <a:prstGeom prst="roundRect">
            <a:avLst/>
          </a:prstGeom>
          <a:solidFill>
            <a:srgbClr val="CC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1" i="0" u="none" strike="noStrike" cap="none" normalizeH="0" baseline="0" dirty="0" err="1" smtClean="0">
                <a:ln>
                  <a:noFill/>
                </a:ln>
                <a:solidFill>
                  <a:schemeClr val="bg1"/>
                </a:solidFill>
                <a:effectLst/>
                <a:latin typeface="Arial" charset="0"/>
              </a:rPr>
              <a:t>SimMechanics</a:t>
            </a:r>
            <a:endParaRPr lang="de-DE" sz="1200" b="1" dirty="0" smtClean="0">
              <a:solidFill>
                <a:schemeClr val="bg1"/>
              </a:solidFill>
            </a:endParaRPr>
          </a:p>
        </p:txBody>
      </p:sp>
      <p:sp>
        <p:nvSpPr>
          <p:cNvPr id="175" name="Abgerundetes Rechteck 174"/>
          <p:cNvSpPr/>
          <p:nvPr/>
        </p:nvSpPr>
        <p:spPr bwMode="auto">
          <a:xfrm>
            <a:off x="3517346" y="4581304"/>
            <a:ext cx="373617" cy="1584000"/>
          </a:xfrm>
          <a:prstGeom prst="roundRect">
            <a:avLst/>
          </a:prstGeom>
          <a:solidFill>
            <a:srgbClr val="0099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1" i="0" u="none" strike="noStrike" cap="none" normalizeH="0" baseline="0" dirty="0" smtClean="0">
                <a:ln>
                  <a:noFill/>
                </a:ln>
                <a:solidFill>
                  <a:schemeClr val="bg1"/>
                </a:solidFill>
                <a:effectLst/>
                <a:latin typeface="Arial" charset="0"/>
              </a:rPr>
              <a:t>SimDriveline</a:t>
            </a:r>
            <a:endParaRPr lang="de-DE" sz="1200" b="1" dirty="0" smtClean="0">
              <a:solidFill>
                <a:schemeClr val="bg1"/>
              </a:solidFill>
            </a:endParaRPr>
          </a:p>
        </p:txBody>
      </p:sp>
      <p:sp>
        <p:nvSpPr>
          <p:cNvPr id="176" name="Abgerundetes Rechteck 175"/>
          <p:cNvSpPr/>
          <p:nvPr/>
        </p:nvSpPr>
        <p:spPr bwMode="auto">
          <a:xfrm>
            <a:off x="6540892" y="2492896"/>
            <a:ext cx="373617" cy="1584000"/>
          </a:xfrm>
          <a:prstGeom prst="roundRect">
            <a:avLst/>
          </a:prstGeom>
          <a:solidFill>
            <a:srgbClr val="CC66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1" i="0" u="none" strike="noStrike" cap="none" normalizeH="0" baseline="0" dirty="0" err="1" smtClean="0">
                <a:ln>
                  <a:noFill/>
                </a:ln>
                <a:solidFill>
                  <a:schemeClr val="bg1"/>
                </a:solidFill>
                <a:effectLst/>
                <a:latin typeface="Arial" charset="0"/>
              </a:rPr>
              <a:t>SimHydraulics</a:t>
            </a:r>
            <a:endParaRPr lang="de-DE" sz="1200" b="1" dirty="0" smtClean="0">
              <a:solidFill>
                <a:schemeClr val="bg1"/>
              </a:solidFill>
            </a:endParaRPr>
          </a:p>
        </p:txBody>
      </p:sp>
      <p:sp>
        <p:nvSpPr>
          <p:cNvPr id="177" name="Abgerundetes Rechteck 176"/>
          <p:cNvSpPr/>
          <p:nvPr/>
        </p:nvSpPr>
        <p:spPr bwMode="auto">
          <a:xfrm>
            <a:off x="6540892" y="4581304"/>
            <a:ext cx="373617" cy="1584000"/>
          </a:xfrm>
          <a:prstGeom prst="roundRect">
            <a:avLst/>
          </a:prstGeom>
          <a:solidFill>
            <a:srgbClr val="0000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1" i="0" u="none" strike="noStrike" cap="none" normalizeH="0" baseline="0" dirty="0" smtClean="0">
                <a:ln>
                  <a:noFill/>
                </a:ln>
                <a:solidFill>
                  <a:schemeClr val="bg1"/>
                </a:solidFill>
                <a:effectLst/>
                <a:latin typeface="Arial" charset="0"/>
              </a:rPr>
              <a:t>SimElectronics</a:t>
            </a:r>
            <a:endParaRPr lang="de-DE" sz="1200" b="1" dirty="0" smtClean="0">
              <a:solidFill>
                <a:schemeClr val="bg1"/>
              </a:solidFill>
            </a:endParaRPr>
          </a:p>
        </p:txBody>
      </p:sp>
      <p:sp>
        <p:nvSpPr>
          <p:cNvPr id="178" name="Abgerundetes Rechteck 177"/>
          <p:cNvSpPr/>
          <p:nvPr/>
        </p:nvSpPr>
        <p:spPr bwMode="auto">
          <a:xfrm>
            <a:off x="83583" y="2493072"/>
            <a:ext cx="373617" cy="1584000"/>
          </a:xfrm>
          <a:prstGeom prst="roundRect">
            <a:avLst/>
          </a:prstGeom>
          <a:solidFill>
            <a:srgbClr val="008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200" b="1" i="0" u="none" strike="noStrike" cap="none" normalizeH="0" baseline="0" dirty="0" smtClean="0">
                <a:ln>
                  <a:noFill/>
                </a:ln>
                <a:solidFill>
                  <a:schemeClr val="bg1"/>
                </a:solidFill>
                <a:effectLst/>
                <a:latin typeface="Arial" charset="0"/>
              </a:rPr>
              <a:t>SimPowerSystems</a:t>
            </a:r>
            <a:endParaRPr lang="de-DE" sz="1200" b="1" dirty="0" smtClean="0">
              <a:solidFill>
                <a:schemeClr val="bg1"/>
              </a:solidFill>
            </a:endParaRPr>
          </a:p>
        </p:txBody>
      </p:sp>
      <p:sp>
        <p:nvSpPr>
          <p:cNvPr id="203" name="Abgerundetes Rechteck 202"/>
          <p:cNvSpPr/>
          <p:nvPr/>
        </p:nvSpPr>
        <p:spPr bwMode="auto">
          <a:xfrm>
            <a:off x="3455065" y="1356608"/>
            <a:ext cx="2592288" cy="2488539"/>
          </a:xfrm>
          <a:prstGeom prst="roundRect">
            <a:avLst>
              <a:gd name="adj" fmla="val 5913"/>
            </a:avLst>
          </a:prstGeom>
          <a:solidFill>
            <a:srgbClr val="7030A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36000" tIns="0" rIns="36000" bIns="0" numCol="1" rtlCol="0" anchor="t" anchorCtr="0" compatLnSpc="1">
            <a:prstTxWarp prst="textNoShape">
              <a:avLst/>
            </a:prstTxWarp>
          </a:bodyPr>
          <a:lstStyle/>
          <a:p>
            <a:pPr algn="ctr" eaLnBrk="0" fontAlgn="base" hangingPunct="0">
              <a:spcBef>
                <a:spcPct val="0"/>
              </a:spcBef>
              <a:spcAft>
                <a:spcPct val="0"/>
              </a:spcAft>
            </a:pPr>
            <a:r>
              <a:rPr lang="de-DE" sz="2400" b="1" dirty="0" smtClean="0">
                <a:solidFill>
                  <a:schemeClr val="bg1"/>
                </a:solidFill>
                <a:latin typeface="Arial" charset="0"/>
              </a:rPr>
              <a:t>Simscape</a:t>
            </a:r>
            <a:endParaRPr lang="de-DE" sz="2000" b="1" dirty="0" smtClean="0">
              <a:solidFill>
                <a:schemeClr val="bg1"/>
              </a:solidFill>
              <a:latin typeface="Arial" charset="0"/>
            </a:endParaRPr>
          </a:p>
        </p:txBody>
      </p:sp>
      <p:grpSp>
        <p:nvGrpSpPr>
          <p:cNvPr id="204" name="Gruppieren 290"/>
          <p:cNvGrpSpPr/>
          <p:nvPr/>
        </p:nvGrpSpPr>
        <p:grpSpPr>
          <a:xfrm>
            <a:off x="3596467" y="1809658"/>
            <a:ext cx="2323006" cy="1948815"/>
            <a:chOff x="6309767" y="1818392"/>
            <a:chExt cx="2323006" cy="1948815"/>
          </a:xfrm>
        </p:grpSpPr>
        <p:grpSp>
          <p:nvGrpSpPr>
            <p:cNvPr id="205" name="Group 248"/>
            <p:cNvGrpSpPr>
              <a:grpSpLocks/>
            </p:cNvGrpSpPr>
            <p:nvPr/>
          </p:nvGrpSpPr>
          <p:grpSpPr bwMode="auto">
            <a:xfrm>
              <a:off x="6309768" y="1818392"/>
              <a:ext cx="761214" cy="761214"/>
              <a:chOff x="645" y="3473"/>
              <a:chExt cx="558" cy="558"/>
            </a:xfrm>
          </p:grpSpPr>
          <p:sp>
            <p:nvSpPr>
              <p:cNvPr id="271" name="Rectangle 249"/>
              <p:cNvSpPr>
                <a:spLocks noChangeArrowheads="1"/>
              </p:cNvSpPr>
              <p:nvPr/>
            </p:nvSpPr>
            <p:spPr bwMode="auto">
              <a:xfrm>
                <a:off x="645" y="3473"/>
                <a:ext cx="558" cy="558"/>
              </a:xfrm>
              <a:prstGeom prst="rect">
                <a:avLst/>
              </a:prstGeom>
              <a:solidFill>
                <a:srgbClr val="FF7C8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de-DE" sz="1100" b="1" dirty="0" err="1">
                    <a:latin typeface="Arial" pitchFamily="34" charset="0"/>
                    <a:cs typeface="Arial" pitchFamily="34" charset="0"/>
                  </a:rPr>
                  <a:t>Mechanical</a:t>
                </a:r>
                <a:endParaRPr lang="de-DE" sz="1100" b="1" dirty="0">
                  <a:latin typeface="Arial" pitchFamily="34" charset="0"/>
                  <a:cs typeface="Arial" pitchFamily="34" charset="0"/>
                </a:endParaRPr>
              </a:p>
            </p:txBody>
          </p:sp>
          <p:grpSp>
            <p:nvGrpSpPr>
              <p:cNvPr id="272" name="Group 250"/>
              <p:cNvGrpSpPr>
                <a:grpSpLocks/>
              </p:cNvGrpSpPr>
              <p:nvPr/>
            </p:nvGrpSpPr>
            <p:grpSpPr bwMode="auto">
              <a:xfrm>
                <a:off x="660" y="3665"/>
                <a:ext cx="491" cy="275"/>
                <a:chOff x="1567" y="3665"/>
                <a:chExt cx="491" cy="275"/>
              </a:xfrm>
            </p:grpSpPr>
            <p:sp>
              <p:nvSpPr>
                <p:cNvPr id="273" name="AutoShape 251"/>
                <p:cNvSpPr>
                  <a:spLocks noChangeArrowheads="1"/>
                </p:cNvSpPr>
                <p:nvPr/>
              </p:nvSpPr>
              <p:spPr bwMode="auto">
                <a:xfrm flipH="1">
                  <a:off x="1734" y="3666"/>
                  <a:ext cx="324" cy="261"/>
                </a:xfrm>
                <a:prstGeom prst="cube">
                  <a:avLst>
                    <a:gd name="adj" fmla="val 39213"/>
                  </a:avLst>
                </a:prstGeom>
                <a:solidFill>
                  <a:srgbClr val="808080"/>
                </a:solidFill>
                <a:ln w="9525">
                  <a:solidFill>
                    <a:schemeClr val="tx1"/>
                  </a:solidFill>
                  <a:miter lim="800000"/>
                  <a:headEnd/>
                  <a:tailEnd/>
                </a:ln>
              </p:spPr>
              <p:txBody>
                <a:bodyPr wrap="none" anchor="ctr"/>
                <a:lstStyle/>
                <a:p>
                  <a:pPr algn="ctr"/>
                  <a:endParaRPr lang="de-DE" sz="900">
                    <a:latin typeface="Times New Roman" pitchFamily="18" charset="0"/>
                  </a:endParaRPr>
                </a:p>
              </p:txBody>
            </p:sp>
            <p:grpSp>
              <p:nvGrpSpPr>
                <p:cNvPr id="274" name="Group 252"/>
                <p:cNvGrpSpPr>
                  <a:grpSpLocks/>
                </p:cNvGrpSpPr>
                <p:nvPr/>
              </p:nvGrpSpPr>
              <p:grpSpPr bwMode="auto">
                <a:xfrm>
                  <a:off x="1636" y="3776"/>
                  <a:ext cx="151" cy="164"/>
                  <a:chOff x="4446" y="3643"/>
                  <a:chExt cx="300" cy="314"/>
                </a:xfrm>
              </p:grpSpPr>
              <p:grpSp>
                <p:nvGrpSpPr>
                  <p:cNvPr id="276" name="Group 253"/>
                  <p:cNvGrpSpPr>
                    <a:grpSpLocks/>
                  </p:cNvGrpSpPr>
                  <p:nvPr/>
                </p:nvGrpSpPr>
                <p:grpSpPr bwMode="auto">
                  <a:xfrm rot="13500000" flipV="1">
                    <a:off x="4467" y="3649"/>
                    <a:ext cx="253" cy="241"/>
                    <a:chOff x="3748" y="2882"/>
                    <a:chExt cx="296" cy="281"/>
                  </a:xfrm>
                </p:grpSpPr>
                <p:sp>
                  <p:nvSpPr>
                    <p:cNvPr id="284" name="Arc 254"/>
                    <p:cNvSpPr>
                      <a:spLocks/>
                    </p:cNvSpPr>
                    <p:nvPr/>
                  </p:nvSpPr>
                  <p:spPr bwMode="auto">
                    <a:xfrm rot="-10511609">
                      <a:off x="3798" y="2949"/>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285" name="Arc 255"/>
                    <p:cNvSpPr>
                      <a:spLocks/>
                    </p:cNvSpPr>
                    <p:nvPr/>
                  </p:nvSpPr>
                  <p:spPr bwMode="auto">
                    <a:xfrm rot="288391" flipH="1">
                      <a:off x="3853" y="2934"/>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grpSp>
                  <p:nvGrpSpPr>
                    <p:cNvPr id="286" name="Group 256"/>
                    <p:cNvGrpSpPr>
                      <a:grpSpLocks/>
                    </p:cNvGrpSpPr>
                    <p:nvPr/>
                  </p:nvGrpSpPr>
                  <p:grpSpPr bwMode="auto">
                    <a:xfrm rot="288391">
                      <a:off x="3748" y="2882"/>
                      <a:ext cx="145" cy="104"/>
                      <a:chOff x="3092" y="2672"/>
                      <a:chExt cx="145" cy="104"/>
                    </a:xfrm>
                  </p:grpSpPr>
                  <p:sp>
                    <p:nvSpPr>
                      <p:cNvPr id="307" name="Arc 257"/>
                      <p:cNvSpPr>
                        <a:spLocks/>
                      </p:cNvSpPr>
                      <p:nvPr/>
                    </p:nvSpPr>
                    <p:spPr bwMode="auto">
                      <a:xfrm rot="10800000">
                        <a:off x="3092" y="2691"/>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308" name="Arc 258"/>
                      <p:cNvSpPr>
                        <a:spLocks/>
                      </p:cNvSpPr>
                      <p:nvPr/>
                    </p:nvSpPr>
                    <p:spPr bwMode="auto">
                      <a:xfrm flipV="1">
                        <a:off x="3172" y="272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309" name="Arc 259"/>
                      <p:cNvSpPr>
                        <a:spLocks/>
                      </p:cNvSpPr>
                      <p:nvPr/>
                    </p:nvSpPr>
                    <p:spPr bwMode="auto">
                      <a:xfrm flipH="1">
                        <a:off x="3146" y="2672"/>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310" name="Arc 260"/>
                      <p:cNvSpPr>
                        <a:spLocks/>
                      </p:cNvSpPr>
                      <p:nvPr/>
                    </p:nvSpPr>
                    <p:spPr bwMode="auto">
                      <a:xfrm flipV="1">
                        <a:off x="3124" y="2720"/>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11" name="Arc 261"/>
                      <p:cNvSpPr>
                        <a:spLocks/>
                      </p:cNvSpPr>
                      <p:nvPr/>
                    </p:nvSpPr>
                    <p:spPr bwMode="auto">
                      <a:xfrm flipV="1">
                        <a:off x="3173" y="2720"/>
                        <a:ext cx="63" cy="44"/>
                      </a:xfrm>
                      <a:custGeom>
                        <a:avLst/>
                        <a:gdLst>
                          <a:gd name="T0" fmla="*/ 0 w 20919"/>
                          <a:gd name="T1" fmla="*/ 0 h 16968"/>
                          <a:gd name="T2" fmla="*/ 0 w 20919"/>
                          <a:gd name="T3" fmla="*/ 0 h 16968"/>
                          <a:gd name="T4" fmla="*/ 0 w 20919"/>
                          <a:gd name="T5" fmla="*/ 0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12" name="Arc 262"/>
                      <p:cNvSpPr>
                        <a:spLocks/>
                      </p:cNvSpPr>
                      <p:nvPr/>
                    </p:nvSpPr>
                    <p:spPr bwMode="auto">
                      <a:xfrm flipV="1">
                        <a:off x="3173" y="2682"/>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grpSp>
                  <p:nvGrpSpPr>
                    <p:cNvPr id="287" name="Group 263"/>
                    <p:cNvGrpSpPr>
                      <a:grpSpLocks/>
                    </p:cNvGrpSpPr>
                    <p:nvPr/>
                  </p:nvGrpSpPr>
                  <p:grpSpPr bwMode="auto">
                    <a:xfrm rot="288391">
                      <a:off x="3798" y="2932"/>
                      <a:ext cx="145" cy="104"/>
                      <a:chOff x="3092" y="2672"/>
                      <a:chExt cx="145" cy="104"/>
                    </a:xfrm>
                  </p:grpSpPr>
                  <p:sp>
                    <p:nvSpPr>
                      <p:cNvPr id="301" name="Arc 264"/>
                      <p:cNvSpPr>
                        <a:spLocks/>
                      </p:cNvSpPr>
                      <p:nvPr/>
                    </p:nvSpPr>
                    <p:spPr bwMode="auto">
                      <a:xfrm rot="10800000">
                        <a:off x="3092" y="2691"/>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302" name="Arc 265"/>
                      <p:cNvSpPr>
                        <a:spLocks/>
                      </p:cNvSpPr>
                      <p:nvPr/>
                    </p:nvSpPr>
                    <p:spPr bwMode="auto">
                      <a:xfrm flipV="1">
                        <a:off x="3172" y="272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303" name="Arc 266"/>
                      <p:cNvSpPr>
                        <a:spLocks/>
                      </p:cNvSpPr>
                      <p:nvPr/>
                    </p:nvSpPr>
                    <p:spPr bwMode="auto">
                      <a:xfrm flipH="1">
                        <a:off x="3146" y="2672"/>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304" name="Arc 267"/>
                      <p:cNvSpPr>
                        <a:spLocks/>
                      </p:cNvSpPr>
                      <p:nvPr/>
                    </p:nvSpPr>
                    <p:spPr bwMode="auto">
                      <a:xfrm flipV="1">
                        <a:off x="3124" y="2720"/>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05" name="Arc 268"/>
                      <p:cNvSpPr>
                        <a:spLocks/>
                      </p:cNvSpPr>
                      <p:nvPr/>
                    </p:nvSpPr>
                    <p:spPr bwMode="auto">
                      <a:xfrm flipV="1">
                        <a:off x="3173" y="2720"/>
                        <a:ext cx="63" cy="44"/>
                      </a:xfrm>
                      <a:custGeom>
                        <a:avLst/>
                        <a:gdLst>
                          <a:gd name="T0" fmla="*/ 0 w 20919"/>
                          <a:gd name="T1" fmla="*/ 0 h 16968"/>
                          <a:gd name="T2" fmla="*/ 0 w 20919"/>
                          <a:gd name="T3" fmla="*/ 0 h 16968"/>
                          <a:gd name="T4" fmla="*/ 0 w 20919"/>
                          <a:gd name="T5" fmla="*/ 0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06" name="Arc 269"/>
                      <p:cNvSpPr>
                        <a:spLocks/>
                      </p:cNvSpPr>
                      <p:nvPr/>
                    </p:nvSpPr>
                    <p:spPr bwMode="auto">
                      <a:xfrm flipV="1">
                        <a:off x="3173" y="2682"/>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grpSp>
                  <p:nvGrpSpPr>
                    <p:cNvPr id="288" name="Group 270"/>
                    <p:cNvGrpSpPr>
                      <a:grpSpLocks/>
                    </p:cNvGrpSpPr>
                    <p:nvPr/>
                  </p:nvGrpSpPr>
                  <p:grpSpPr bwMode="auto">
                    <a:xfrm rot="288391">
                      <a:off x="3848" y="2981"/>
                      <a:ext cx="145" cy="104"/>
                      <a:chOff x="3092" y="2672"/>
                      <a:chExt cx="145" cy="104"/>
                    </a:xfrm>
                  </p:grpSpPr>
                  <p:sp>
                    <p:nvSpPr>
                      <p:cNvPr id="295" name="Arc 271"/>
                      <p:cNvSpPr>
                        <a:spLocks/>
                      </p:cNvSpPr>
                      <p:nvPr/>
                    </p:nvSpPr>
                    <p:spPr bwMode="auto">
                      <a:xfrm rot="10800000">
                        <a:off x="3092" y="2691"/>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296" name="Arc 272"/>
                      <p:cNvSpPr>
                        <a:spLocks/>
                      </p:cNvSpPr>
                      <p:nvPr/>
                    </p:nvSpPr>
                    <p:spPr bwMode="auto">
                      <a:xfrm flipV="1">
                        <a:off x="3172" y="272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297" name="Arc 273"/>
                      <p:cNvSpPr>
                        <a:spLocks/>
                      </p:cNvSpPr>
                      <p:nvPr/>
                    </p:nvSpPr>
                    <p:spPr bwMode="auto">
                      <a:xfrm flipH="1">
                        <a:off x="3146" y="2672"/>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298" name="Arc 274"/>
                      <p:cNvSpPr>
                        <a:spLocks/>
                      </p:cNvSpPr>
                      <p:nvPr/>
                    </p:nvSpPr>
                    <p:spPr bwMode="auto">
                      <a:xfrm flipV="1">
                        <a:off x="3124" y="2720"/>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299" name="Arc 275"/>
                      <p:cNvSpPr>
                        <a:spLocks/>
                      </p:cNvSpPr>
                      <p:nvPr/>
                    </p:nvSpPr>
                    <p:spPr bwMode="auto">
                      <a:xfrm flipV="1">
                        <a:off x="3173" y="2720"/>
                        <a:ext cx="63" cy="44"/>
                      </a:xfrm>
                      <a:custGeom>
                        <a:avLst/>
                        <a:gdLst>
                          <a:gd name="T0" fmla="*/ 0 w 20919"/>
                          <a:gd name="T1" fmla="*/ 0 h 16968"/>
                          <a:gd name="T2" fmla="*/ 0 w 20919"/>
                          <a:gd name="T3" fmla="*/ 0 h 16968"/>
                          <a:gd name="T4" fmla="*/ 0 w 20919"/>
                          <a:gd name="T5" fmla="*/ 0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00" name="Arc 276"/>
                      <p:cNvSpPr>
                        <a:spLocks/>
                      </p:cNvSpPr>
                      <p:nvPr/>
                    </p:nvSpPr>
                    <p:spPr bwMode="auto">
                      <a:xfrm flipV="1">
                        <a:off x="3173" y="2682"/>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sp>
                  <p:nvSpPr>
                    <p:cNvPr id="289" name="Arc 277"/>
                    <p:cNvSpPr>
                      <a:spLocks/>
                    </p:cNvSpPr>
                    <p:nvPr/>
                  </p:nvSpPr>
                  <p:spPr bwMode="auto">
                    <a:xfrm rot="-10511609">
                      <a:off x="3897" y="3047"/>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290" name="Arc 278"/>
                    <p:cNvSpPr>
                      <a:spLocks/>
                    </p:cNvSpPr>
                    <p:nvPr/>
                  </p:nvSpPr>
                  <p:spPr bwMode="auto">
                    <a:xfrm rot="288391" flipV="1">
                      <a:off x="3975" y="308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291" name="Arc 279"/>
                    <p:cNvSpPr>
                      <a:spLocks/>
                    </p:cNvSpPr>
                    <p:nvPr/>
                  </p:nvSpPr>
                  <p:spPr bwMode="auto">
                    <a:xfrm rot="288391" flipH="1">
                      <a:off x="3950" y="3032"/>
                      <a:ext cx="79" cy="131"/>
                    </a:xfrm>
                    <a:custGeom>
                      <a:avLst/>
                      <a:gdLst>
                        <a:gd name="T0" fmla="*/ 0 w 34560"/>
                        <a:gd name="T1" fmla="*/ 0 h 43200"/>
                        <a:gd name="T2" fmla="*/ 0 w 34560"/>
                        <a:gd name="T3" fmla="*/ 0 h 43200"/>
                        <a:gd name="T4" fmla="*/ 0 w 34560"/>
                        <a:gd name="T5" fmla="*/ 0 h 43200"/>
                        <a:gd name="T6" fmla="*/ 0 60000 65536"/>
                        <a:gd name="T7" fmla="*/ 0 60000 65536"/>
                        <a:gd name="T8" fmla="*/ 0 60000 65536"/>
                        <a:gd name="T9" fmla="*/ 0 w 34560"/>
                        <a:gd name="T10" fmla="*/ 0 h 43200"/>
                        <a:gd name="T11" fmla="*/ 34560 w 34560"/>
                        <a:gd name="T12" fmla="*/ 43200 h 43200"/>
                      </a:gdLst>
                      <a:ahLst/>
                      <a:cxnLst>
                        <a:cxn ang="T6">
                          <a:pos x="T0" y="T1"/>
                        </a:cxn>
                        <a:cxn ang="T7">
                          <a:pos x="T2" y="T3"/>
                        </a:cxn>
                        <a:cxn ang="T8">
                          <a:pos x="T4" y="T5"/>
                        </a:cxn>
                      </a:cxnLst>
                      <a:rect l="T9" t="T10" r="T11" b="T12"/>
                      <a:pathLst>
                        <a:path w="34560" h="43200" fill="none" extrusionOk="0">
                          <a:moveTo>
                            <a:pt x="-1" y="4320"/>
                          </a:moveTo>
                          <a:cubicBezTo>
                            <a:pt x="3738" y="1515"/>
                            <a:pt x="8286" y="-1"/>
                            <a:pt x="12960" y="0"/>
                          </a:cubicBezTo>
                          <a:cubicBezTo>
                            <a:pt x="24889" y="0"/>
                            <a:pt x="34560" y="9670"/>
                            <a:pt x="34560" y="21600"/>
                          </a:cubicBezTo>
                          <a:cubicBezTo>
                            <a:pt x="34560" y="33529"/>
                            <a:pt x="24889" y="43200"/>
                            <a:pt x="12960" y="43200"/>
                          </a:cubicBezTo>
                          <a:cubicBezTo>
                            <a:pt x="10141" y="43200"/>
                            <a:pt x="7350" y="42648"/>
                            <a:pt x="4743" y="41576"/>
                          </a:cubicBezTo>
                        </a:path>
                        <a:path w="34560" h="43200" stroke="0" extrusionOk="0">
                          <a:moveTo>
                            <a:pt x="-1" y="4320"/>
                          </a:moveTo>
                          <a:cubicBezTo>
                            <a:pt x="3738" y="1515"/>
                            <a:pt x="8286" y="-1"/>
                            <a:pt x="12960" y="0"/>
                          </a:cubicBezTo>
                          <a:cubicBezTo>
                            <a:pt x="24889" y="0"/>
                            <a:pt x="34560" y="9670"/>
                            <a:pt x="34560" y="21600"/>
                          </a:cubicBezTo>
                          <a:cubicBezTo>
                            <a:pt x="34560" y="33529"/>
                            <a:pt x="24889" y="43200"/>
                            <a:pt x="12960" y="43200"/>
                          </a:cubicBezTo>
                          <a:cubicBezTo>
                            <a:pt x="10141" y="43200"/>
                            <a:pt x="7350" y="42648"/>
                            <a:pt x="4743" y="41576"/>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292" name="Arc 280"/>
                    <p:cNvSpPr>
                      <a:spLocks/>
                    </p:cNvSpPr>
                    <p:nvPr/>
                  </p:nvSpPr>
                  <p:spPr bwMode="auto">
                    <a:xfrm rot="288391" flipV="1">
                      <a:off x="3928" y="3077"/>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293" name="Arc 281"/>
                    <p:cNvSpPr>
                      <a:spLocks/>
                    </p:cNvSpPr>
                    <p:nvPr/>
                  </p:nvSpPr>
                  <p:spPr bwMode="auto">
                    <a:xfrm rot="288391" flipV="1">
                      <a:off x="3977" y="3063"/>
                      <a:ext cx="65" cy="73"/>
                    </a:xfrm>
                    <a:custGeom>
                      <a:avLst/>
                      <a:gdLst>
                        <a:gd name="T0" fmla="*/ 0 w 21600"/>
                        <a:gd name="T1" fmla="*/ 0 h 28208"/>
                        <a:gd name="T2" fmla="*/ 0 w 21600"/>
                        <a:gd name="T3" fmla="*/ 0 h 28208"/>
                        <a:gd name="T4" fmla="*/ 0 w 21600"/>
                        <a:gd name="T5" fmla="*/ 0 h 28208"/>
                        <a:gd name="T6" fmla="*/ 0 60000 65536"/>
                        <a:gd name="T7" fmla="*/ 0 60000 65536"/>
                        <a:gd name="T8" fmla="*/ 0 60000 65536"/>
                        <a:gd name="T9" fmla="*/ 0 w 21600"/>
                        <a:gd name="T10" fmla="*/ 0 h 28208"/>
                        <a:gd name="T11" fmla="*/ 21600 w 21600"/>
                        <a:gd name="T12" fmla="*/ 28208 h 28208"/>
                      </a:gdLst>
                      <a:ahLst/>
                      <a:cxnLst>
                        <a:cxn ang="T6">
                          <a:pos x="T0" y="T1"/>
                        </a:cxn>
                        <a:cxn ang="T7">
                          <a:pos x="T2" y="T3"/>
                        </a:cxn>
                        <a:cxn ang="T8">
                          <a:pos x="T4" y="T5"/>
                        </a:cxn>
                      </a:cxnLst>
                      <a:rect l="T9" t="T10" r="T11" b="T12"/>
                      <a:pathLst>
                        <a:path w="21600" h="28208" fill="none" extrusionOk="0">
                          <a:moveTo>
                            <a:pt x="3714" y="-1"/>
                          </a:moveTo>
                          <a:cubicBezTo>
                            <a:pt x="14054" y="1804"/>
                            <a:pt x="21600" y="10781"/>
                            <a:pt x="21600" y="21278"/>
                          </a:cubicBezTo>
                          <a:cubicBezTo>
                            <a:pt x="21600" y="23634"/>
                            <a:pt x="21214" y="25975"/>
                            <a:pt x="20458" y="28208"/>
                          </a:cubicBezTo>
                        </a:path>
                        <a:path w="21600" h="28208" stroke="0" extrusionOk="0">
                          <a:moveTo>
                            <a:pt x="3714" y="-1"/>
                          </a:moveTo>
                          <a:cubicBezTo>
                            <a:pt x="14054" y="1804"/>
                            <a:pt x="21600" y="10781"/>
                            <a:pt x="21600" y="21278"/>
                          </a:cubicBezTo>
                          <a:cubicBezTo>
                            <a:pt x="21600" y="23634"/>
                            <a:pt x="21214" y="25975"/>
                            <a:pt x="20458" y="28208"/>
                          </a:cubicBezTo>
                          <a:lnTo>
                            <a:pt x="0" y="2127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294" name="Arc 282"/>
                    <p:cNvSpPr>
                      <a:spLocks/>
                    </p:cNvSpPr>
                    <p:nvPr/>
                  </p:nvSpPr>
                  <p:spPr bwMode="auto">
                    <a:xfrm rot="288391" flipV="1">
                      <a:off x="3980" y="3044"/>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grpSp>
                <p:nvGrpSpPr>
                  <p:cNvPr id="277" name="Group 283"/>
                  <p:cNvGrpSpPr>
                    <a:grpSpLocks/>
                  </p:cNvGrpSpPr>
                  <p:nvPr/>
                </p:nvGrpSpPr>
                <p:grpSpPr bwMode="auto">
                  <a:xfrm>
                    <a:off x="4446" y="3837"/>
                    <a:ext cx="300" cy="120"/>
                    <a:chOff x="4446" y="3837"/>
                    <a:chExt cx="300" cy="120"/>
                  </a:xfrm>
                </p:grpSpPr>
                <p:sp>
                  <p:nvSpPr>
                    <p:cNvPr id="278" name="Line 284"/>
                    <p:cNvSpPr>
                      <a:spLocks noChangeShapeType="1"/>
                    </p:cNvSpPr>
                    <p:nvPr/>
                  </p:nvSpPr>
                  <p:spPr bwMode="auto">
                    <a:xfrm>
                      <a:off x="4446" y="3897"/>
                      <a:ext cx="138" cy="0"/>
                    </a:xfrm>
                    <a:prstGeom prst="line">
                      <a:avLst/>
                    </a:prstGeom>
                    <a:noFill/>
                    <a:ln w="12700">
                      <a:solidFill>
                        <a:schemeClr val="tx1"/>
                      </a:solidFill>
                      <a:round/>
                      <a:headEnd/>
                      <a:tailEnd/>
                    </a:ln>
                  </p:spPr>
                  <p:txBody>
                    <a:bodyPr/>
                    <a:lstStyle/>
                    <a:p>
                      <a:endParaRPr lang="de-DE" sz="1600"/>
                    </a:p>
                  </p:txBody>
                </p:sp>
                <p:sp>
                  <p:nvSpPr>
                    <p:cNvPr id="279" name="Line 285"/>
                    <p:cNvSpPr>
                      <a:spLocks noChangeShapeType="1"/>
                    </p:cNvSpPr>
                    <p:nvPr/>
                  </p:nvSpPr>
                  <p:spPr bwMode="auto">
                    <a:xfrm>
                      <a:off x="4635" y="3897"/>
                      <a:ext cx="111" cy="0"/>
                    </a:xfrm>
                    <a:prstGeom prst="line">
                      <a:avLst/>
                    </a:prstGeom>
                    <a:noFill/>
                    <a:ln w="12700">
                      <a:solidFill>
                        <a:schemeClr val="tx1"/>
                      </a:solidFill>
                      <a:round/>
                      <a:headEnd/>
                      <a:tailEnd/>
                    </a:ln>
                  </p:spPr>
                  <p:txBody>
                    <a:bodyPr/>
                    <a:lstStyle/>
                    <a:p>
                      <a:endParaRPr lang="de-DE" sz="1600"/>
                    </a:p>
                  </p:txBody>
                </p:sp>
                <p:sp>
                  <p:nvSpPr>
                    <p:cNvPr id="280" name="Line 286"/>
                    <p:cNvSpPr>
                      <a:spLocks noChangeShapeType="1"/>
                    </p:cNvSpPr>
                    <p:nvPr/>
                  </p:nvSpPr>
                  <p:spPr bwMode="auto">
                    <a:xfrm flipV="1">
                      <a:off x="4590" y="3837"/>
                      <a:ext cx="0" cy="120"/>
                    </a:xfrm>
                    <a:prstGeom prst="line">
                      <a:avLst/>
                    </a:prstGeom>
                    <a:noFill/>
                    <a:ln w="12700">
                      <a:solidFill>
                        <a:schemeClr val="tx1"/>
                      </a:solidFill>
                      <a:round/>
                      <a:headEnd/>
                      <a:tailEnd/>
                    </a:ln>
                  </p:spPr>
                  <p:txBody>
                    <a:bodyPr/>
                    <a:lstStyle/>
                    <a:p>
                      <a:endParaRPr lang="de-DE" sz="1600"/>
                    </a:p>
                  </p:txBody>
                </p:sp>
                <p:sp>
                  <p:nvSpPr>
                    <p:cNvPr id="281" name="Line 287"/>
                    <p:cNvSpPr>
                      <a:spLocks noChangeShapeType="1"/>
                    </p:cNvSpPr>
                    <p:nvPr/>
                  </p:nvSpPr>
                  <p:spPr bwMode="auto">
                    <a:xfrm>
                      <a:off x="4581" y="3837"/>
                      <a:ext cx="75" cy="0"/>
                    </a:xfrm>
                    <a:prstGeom prst="line">
                      <a:avLst/>
                    </a:prstGeom>
                    <a:noFill/>
                    <a:ln w="12700">
                      <a:solidFill>
                        <a:schemeClr val="tx1"/>
                      </a:solidFill>
                      <a:round/>
                      <a:headEnd/>
                      <a:tailEnd/>
                    </a:ln>
                  </p:spPr>
                  <p:txBody>
                    <a:bodyPr/>
                    <a:lstStyle/>
                    <a:p>
                      <a:endParaRPr lang="de-DE" sz="1600"/>
                    </a:p>
                  </p:txBody>
                </p:sp>
                <p:sp>
                  <p:nvSpPr>
                    <p:cNvPr id="282" name="Line 288"/>
                    <p:cNvSpPr>
                      <a:spLocks noChangeShapeType="1"/>
                    </p:cNvSpPr>
                    <p:nvPr/>
                  </p:nvSpPr>
                  <p:spPr bwMode="auto">
                    <a:xfrm>
                      <a:off x="4581" y="3957"/>
                      <a:ext cx="75" cy="0"/>
                    </a:xfrm>
                    <a:prstGeom prst="line">
                      <a:avLst/>
                    </a:prstGeom>
                    <a:noFill/>
                    <a:ln w="12700">
                      <a:solidFill>
                        <a:schemeClr val="tx1"/>
                      </a:solidFill>
                      <a:round/>
                      <a:headEnd/>
                      <a:tailEnd/>
                    </a:ln>
                  </p:spPr>
                  <p:txBody>
                    <a:bodyPr/>
                    <a:lstStyle/>
                    <a:p>
                      <a:endParaRPr lang="de-DE" sz="1600"/>
                    </a:p>
                  </p:txBody>
                </p:sp>
                <p:sp>
                  <p:nvSpPr>
                    <p:cNvPr id="283" name="Line 289"/>
                    <p:cNvSpPr>
                      <a:spLocks noChangeShapeType="1"/>
                    </p:cNvSpPr>
                    <p:nvPr/>
                  </p:nvSpPr>
                  <p:spPr bwMode="auto">
                    <a:xfrm flipV="1">
                      <a:off x="4632" y="3852"/>
                      <a:ext cx="0" cy="90"/>
                    </a:xfrm>
                    <a:prstGeom prst="line">
                      <a:avLst/>
                    </a:prstGeom>
                    <a:noFill/>
                    <a:ln w="12700">
                      <a:solidFill>
                        <a:schemeClr val="tx1"/>
                      </a:solidFill>
                      <a:round/>
                      <a:headEnd/>
                      <a:tailEnd/>
                    </a:ln>
                  </p:spPr>
                  <p:txBody>
                    <a:bodyPr/>
                    <a:lstStyle/>
                    <a:p>
                      <a:endParaRPr lang="de-DE" sz="1600"/>
                    </a:p>
                  </p:txBody>
                </p:sp>
              </p:grpSp>
            </p:grpSp>
            <p:sp>
              <p:nvSpPr>
                <p:cNvPr id="275" name="AutoShape 290"/>
                <p:cNvSpPr>
                  <a:spLocks noChangeArrowheads="1"/>
                </p:cNvSpPr>
                <p:nvPr/>
              </p:nvSpPr>
              <p:spPr bwMode="auto">
                <a:xfrm rot="5400000">
                  <a:off x="1490" y="3742"/>
                  <a:ext cx="257" cy="104"/>
                </a:xfrm>
                <a:prstGeom prst="parallelogram">
                  <a:avLst>
                    <a:gd name="adj" fmla="val 96512"/>
                  </a:avLst>
                </a:prstGeom>
                <a:solidFill>
                  <a:srgbClr val="808080"/>
                </a:solidFill>
                <a:ln w="12700">
                  <a:solidFill>
                    <a:schemeClr val="tx1"/>
                  </a:solidFill>
                  <a:miter lim="800000"/>
                  <a:headEnd/>
                  <a:tailEnd/>
                </a:ln>
              </p:spPr>
              <p:txBody>
                <a:bodyPr rot="10800000" vert="eaVert" wrap="none" anchor="ctr"/>
                <a:lstStyle/>
                <a:p>
                  <a:pPr algn="ctr"/>
                  <a:endParaRPr lang="de-DE" sz="900">
                    <a:latin typeface="Times New Roman" pitchFamily="18" charset="0"/>
                  </a:endParaRPr>
                </a:p>
              </p:txBody>
            </p:sp>
          </p:grpSp>
        </p:grpSp>
        <p:grpSp>
          <p:nvGrpSpPr>
            <p:cNvPr id="206" name="Gruppieren 109"/>
            <p:cNvGrpSpPr/>
            <p:nvPr/>
          </p:nvGrpSpPr>
          <p:grpSpPr>
            <a:xfrm>
              <a:off x="7092786" y="1818392"/>
              <a:ext cx="761214" cy="761214"/>
              <a:chOff x="4792335" y="2274073"/>
              <a:chExt cx="761214" cy="761214"/>
            </a:xfrm>
          </p:grpSpPr>
          <p:sp>
            <p:nvSpPr>
              <p:cNvPr id="262" name="Rectangle 292"/>
              <p:cNvSpPr>
                <a:spLocks noChangeArrowheads="1"/>
              </p:cNvSpPr>
              <p:nvPr/>
            </p:nvSpPr>
            <p:spPr bwMode="auto">
              <a:xfrm>
                <a:off x="4792335" y="2274073"/>
                <a:ext cx="761214" cy="761214"/>
              </a:xfrm>
              <a:prstGeom prst="rect">
                <a:avLst/>
              </a:prstGeom>
              <a:solidFill>
                <a:srgbClr val="FFCC66"/>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de-DE" sz="1100" b="1" dirty="0" err="1">
                    <a:latin typeface="Arial" pitchFamily="34" charset="0"/>
                    <a:cs typeface="Arial" pitchFamily="34" charset="0"/>
                  </a:rPr>
                  <a:t>Hydraulic</a:t>
                </a:r>
                <a:endParaRPr lang="de-DE" sz="1100" b="1" dirty="0">
                  <a:latin typeface="Arial" pitchFamily="34" charset="0"/>
                  <a:cs typeface="Arial" pitchFamily="34" charset="0"/>
                </a:endParaRPr>
              </a:p>
            </p:txBody>
          </p:sp>
          <p:grpSp>
            <p:nvGrpSpPr>
              <p:cNvPr id="263" name="Group 293"/>
              <p:cNvGrpSpPr>
                <a:grpSpLocks/>
              </p:cNvGrpSpPr>
              <p:nvPr/>
            </p:nvGrpSpPr>
            <p:grpSpPr bwMode="auto">
              <a:xfrm>
                <a:off x="4845532" y="2581000"/>
                <a:ext cx="682089" cy="362872"/>
                <a:chOff x="2158" y="3698"/>
                <a:chExt cx="500" cy="266"/>
              </a:xfrm>
            </p:grpSpPr>
            <p:sp>
              <p:nvSpPr>
                <p:cNvPr id="264" name="Rectangle 294"/>
                <p:cNvSpPr>
                  <a:spLocks noChangeArrowheads="1"/>
                </p:cNvSpPr>
                <p:nvPr/>
              </p:nvSpPr>
              <p:spPr bwMode="auto">
                <a:xfrm>
                  <a:off x="2160" y="3698"/>
                  <a:ext cx="402" cy="160"/>
                </a:xfrm>
                <a:prstGeom prst="rect">
                  <a:avLst/>
                </a:prstGeom>
                <a:solidFill>
                  <a:srgbClr val="0033CC"/>
                </a:solidFill>
                <a:ln w="38100">
                  <a:solidFill>
                    <a:schemeClr val="tx1"/>
                  </a:solidFill>
                  <a:miter lim="800000"/>
                  <a:headEnd/>
                  <a:tailEnd/>
                </a:ln>
              </p:spPr>
              <p:txBody>
                <a:bodyPr wrap="none" anchor="ctr"/>
                <a:lstStyle/>
                <a:p>
                  <a:endParaRPr lang="de-DE" sz="1600"/>
                </a:p>
              </p:txBody>
            </p:sp>
            <p:sp>
              <p:nvSpPr>
                <p:cNvPr id="265" name="Rectangle 295"/>
                <p:cNvSpPr>
                  <a:spLocks noChangeArrowheads="1"/>
                </p:cNvSpPr>
                <p:nvPr/>
              </p:nvSpPr>
              <p:spPr bwMode="auto">
                <a:xfrm>
                  <a:off x="2158" y="3698"/>
                  <a:ext cx="402" cy="160"/>
                </a:xfrm>
                <a:prstGeom prst="rect">
                  <a:avLst/>
                </a:prstGeom>
                <a:gradFill rotWithShape="1">
                  <a:gsLst>
                    <a:gs pos="0">
                      <a:srgbClr val="76393B"/>
                    </a:gs>
                    <a:gs pos="50000">
                      <a:srgbClr val="FF7C80"/>
                    </a:gs>
                    <a:gs pos="100000">
                      <a:srgbClr val="76393B"/>
                    </a:gs>
                  </a:gsLst>
                  <a:lin ang="5400000" scaled="1"/>
                </a:gradFill>
                <a:ln w="38100">
                  <a:solidFill>
                    <a:schemeClr val="tx1"/>
                  </a:solidFill>
                  <a:miter lim="800000"/>
                  <a:headEnd/>
                  <a:tailEnd/>
                </a:ln>
              </p:spPr>
              <p:txBody>
                <a:bodyPr wrap="none" anchor="ctr"/>
                <a:lstStyle/>
                <a:p>
                  <a:endParaRPr lang="de-DE" sz="1600"/>
                </a:p>
              </p:txBody>
            </p:sp>
            <p:sp>
              <p:nvSpPr>
                <p:cNvPr id="266" name="Rectangle 296"/>
                <p:cNvSpPr>
                  <a:spLocks noChangeArrowheads="1"/>
                </p:cNvSpPr>
                <p:nvPr/>
              </p:nvSpPr>
              <p:spPr bwMode="auto">
                <a:xfrm>
                  <a:off x="2353" y="3698"/>
                  <a:ext cx="253" cy="160"/>
                </a:xfrm>
                <a:prstGeom prst="rect">
                  <a:avLst/>
                </a:prstGeom>
                <a:gradFill rotWithShape="1">
                  <a:gsLst>
                    <a:gs pos="0">
                      <a:srgbClr val="002F76"/>
                    </a:gs>
                    <a:gs pos="50000">
                      <a:srgbClr val="0066FF"/>
                    </a:gs>
                    <a:gs pos="100000">
                      <a:srgbClr val="002F76"/>
                    </a:gs>
                  </a:gsLst>
                  <a:lin ang="5400000" scaled="1"/>
                </a:gradFill>
                <a:ln w="38100">
                  <a:solidFill>
                    <a:schemeClr val="tx1"/>
                  </a:solidFill>
                  <a:miter lim="800000"/>
                  <a:headEnd/>
                  <a:tailEnd/>
                </a:ln>
              </p:spPr>
              <p:txBody>
                <a:bodyPr wrap="none" anchor="ctr"/>
                <a:lstStyle/>
                <a:p>
                  <a:endParaRPr lang="de-DE" sz="1600"/>
                </a:p>
              </p:txBody>
            </p:sp>
            <p:sp>
              <p:nvSpPr>
                <p:cNvPr id="267" name="Rectangle 297"/>
                <p:cNvSpPr>
                  <a:spLocks noChangeArrowheads="1"/>
                </p:cNvSpPr>
                <p:nvPr/>
              </p:nvSpPr>
              <p:spPr bwMode="auto">
                <a:xfrm>
                  <a:off x="2375" y="3762"/>
                  <a:ext cx="283" cy="32"/>
                </a:xfrm>
                <a:prstGeom prst="rect">
                  <a:avLst/>
                </a:prstGeom>
                <a:solidFill>
                  <a:srgbClr val="808080"/>
                </a:solidFill>
                <a:ln w="9525">
                  <a:solidFill>
                    <a:schemeClr val="tx1"/>
                  </a:solidFill>
                  <a:miter lim="800000"/>
                  <a:headEnd/>
                  <a:tailEnd/>
                </a:ln>
              </p:spPr>
              <p:txBody>
                <a:bodyPr wrap="none" anchor="ctr"/>
                <a:lstStyle/>
                <a:p>
                  <a:pPr algn="ctr"/>
                  <a:endParaRPr lang="de-DE" sz="900">
                    <a:latin typeface="Times New Roman" pitchFamily="18" charset="0"/>
                  </a:endParaRPr>
                </a:p>
              </p:txBody>
            </p:sp>
            <p:sp>
              <p:nvSpPr>
                <p:cNvPr id="268" name="Line 298"/>
                <p:cNvSpPr>
                  <a:spLocks noChangeShapeType="1"/>
                </p:cNvSpPr>
                <p:nvPr/>
              </p:nvSpPr>
              <p:spPr bwMode="auto">
                <a:xfrm>
                  <a:off x="2188" y="3845"/>
                  <a:ext cx="0" cy="119"/>
                </a:xfrm>
                <a:prstGeom prst="line">
                  <a:avLst/>
                </a:prstGeom>
                <a:noFill/>
                <a:ln w="57150">
                  <a:solidFill>
                    <a:srgbClr val="76393B"/>
                  </a:solidFill>
                  <a:round/>
                  <a:headEnd/>
                  <a:tailEnd/>
                </a:ln>
              </p:spPr>
              <p:txBody>
                <a:bodyPr/>
                <a:lstStyle/>
                <a:p>
                  <a:endParaRPr lang="de-DE" sz="1600"/>
                </a:p>
              </p:txBody>
            </p:sp>
            <p:sp>
              <p:nvSpPr>
                <p:cNvPr id="269" name="Line 299"/>
                <p:cNvSpPr>
                  <a:spLocks noChangeShapeType="1"/>
                </p:cNvSpPr>
                <p:nvPr/>
              </p:nvSpPr>
              <p:spPr bwMode="auto">
                <a:xfrm>
                  <a:off x="2574" y="3845"/>
                  <a:ext cx="0" cy="119"/>
                </a:xfrm>
                <a:prstGeom prst="line">
                  <a:avLst/>
                </a:prstGeom>
                <a:noFill/>
                <a:ln w="57150">
                  <a:solidFill>
                    <a:srgbClr val="002F76"/>
                  </a:solidFill>
                  <a:round/>
                  <a:headEnd/>
                  <a:tailEnd/>
                </a:ln>
              </p:spPr>
              <p:txBody>
                <a:bodyPr/>
                <a:lstStyle/>
                <a:p>
                  <a:endParaRPr lang="de-DE" sz="1600"/>
                </a:p>
              </p:txBody>
            </p:sp>
            <p:sp>
              <p:nvSpPr>
                <p:cNvPr id="270" name="Rectangle 300"/>
                <p:cNvSpPr>
                  <a:spLocks noChangeArrowheads="1"/>
                </p:cNvSpPr>
                <p:nvPr/>
              </p:nvSpPr>
              <p:spPr bwMode="auto">
                <a:xfrm>
                  <a:off x="2338" y="3704"/>
                  <a:ext cx="82" cy="14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wrap="none" anchor="ctr"/>
                <a:lstStyle/>
                <a:p>
                  <a:pPr>
                    <a:defRPr/>
                  </a:pPr>
                  <a:endParaRPr lang="de-DE" sz="1600"/>
                </a:p>
              </p:txBody>
            </p:sp>
          </p:grpSp>
        </p:grpSp>
        <p:grpSp>
          <p:nvGrpSpPr>
            <p:cNvPr id="207" name="Group 301"/>
            <p:cNvGrpSpPr>
              <a:grpSpLocks/>
            </p:cNvGrpSpPr>
            <p:nvPr/>
          </p:nvGrpSpPr>
          <p:grpSpPr bwMode="auto">
            <a:xfrm>
              <a:off x="7871041" y="1818392"/>
              <a:ext cx="761214" cy="761214"/>
              <a:chOff x="1779" y="3473"/>
              <a:chExt cx="558" cy="558"/>
            </a:xfrm>
          </p:grpSpPr>
          <p:sp>
            <p:nvSpPr>
              <p:cNvPr id="252" name="Rectangle 302"/>
              <p:cNvSpPr>
                <a:spLocks noChangeArrowheads="1"/>
              </p:cNvSpPr>
              <p:nvPr/>
            </p:nvSpPr>
            <p:spPr bwMode="auto">
              <a:xfrm>
                <a:off x="1779" y="3473"/>
                <a:ext cx="558" cy="558"/>
              </a:xfrm>
              <a:prstGeom prst="rect">
                <a:avLst/>
              </a:prstGeom>
              <a:solidFill>
                <a:srgbClr val="66FF66"/>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de-DE" sz="1100" b="1" dirty="0" err="1">
                    <a:latin typeface="Arial" pitchFamily="34" charset="0"/>
                    <a:cs typeface="Arial" pitchFamily="34" charset="0"/>
                  </a:rPr>
                  <a:t>Electrical</a:t>
                </a:r>
                <a:endParaRPr lang="de-DE" sz="1100" b="1" dirty="0">
                  <a:latin typeface="Arial" pitchFamily="34" charset="0"/>
                  <a:cs typeface="Arial" pitchFamily="34" charset="0"/>
                </a:endParaRPr>
              </a:p>
            </p:txBody>
          </p:sp>
          <p:grpSp>
            <p:nvGrpSpPr>
              <p:cNvPr id="253" name="Group 303"/>
              <p:cNvGrpSpPr>
                <a:grpSpLocks/>
              </p:cNvGrpSpPr>
              <p:nvPr/>
            </p:nvGrpSpPr>
            <p:grpSpPr bwMode="auto">
              <a:xfrm>
                <a:off x="1909" y="3662"/>
                <a:ext cx="308" cy="287"/>
                <a:chOff x="158" y="2286"/>
                <a:chExt cx="675" cy="622"/>
              </a:xfrm>
            </p:grpSpPr>
            <p:sp>
              <p:nvSpPr>
                <p:cNvPr id="254" name="Freeform 304"/>
                <p:cNvSpPr>
                  <a:spLocks/>
                </p:cNvSpPr>
                <p:nvPr/>
              </p:nvSpPr>
              <p:spPr bwMode="auto">
                <a:xfrm>
                  <a:off x="243" y="2286"/>
                  <a:ext cx="328" cy="152"/>
                </a:xfrm>
                <a:custGeom>
                  <a:avLst/>
                  <a:gdLst>
                    <a:gd name="T0" fmla="*/ 0 w 487"/>
                    <a:gd name="T1" fmla="*/ 23 h 227"/>
                    <a:gd name="T2" fmla="*/ 6 w 487"/>
                    <a:gd name="T3" fmla="*/ 46 h 227"/>
                    <a:gd name="T4" fmla="*/ 19 w 487"/>
                    <a:gd name="T5" fmla="*/ 0 h 227"/>
                    <a:gd name="T6" fmla="*/ 31 w 487"/>
                    <a:gd name="T7" fmla="*/ 46 h 227"/>
                    <a:gd name="T8" fmla="*/ 44 w 487"/>
                    <a:gd name="T9" fmla="*/ 0 h 227"/>
                    <a:gd name="T10" fmla="*/ 57 w 487"/>
                    <a:gd name="T11" fmla="*/ 46 h 227"/>
                    <a:gd name="T12" fmla="*/ 69 w 487"/>
                    <a:gd name="T13" fmla="*/ 0 h 227"/>
                    <a:gd name="T14" fmla="*/ 81 w 487"/>
                    <a:gd name="T15" fmla="*/ 46 h 227"/>
                    <a:gd name="T16" fmla="*/ 94 w 487"/>
                    <a:gd name="T17" fmla="*/ 0 h 227"/>
                    <a:gd name="T18" fmla="*/ 100 w 487"/>
                    <a:gd name="T19" fmla="*/ 23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7"/>
                    <a:gd name="T31" fmla="*/ 0 h 227"/>
                    <a:gd name="T32" fmla="*/ 487 w 487"/>
                    <a:gd name="T33" fmla="*/ 227 h 2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7" h="227">
                      <a:moveTo>
                        <a:pt x="0" y="113"/>
                      </a:moveTo>
                      <a:lnTo>
                        <a:pt x="31" y="227"/>
                      </a:lnTo>
                      <a:lnTo>
                        <a:pt x="92" y="0"/>
                      </a:lnTo>
                      <a:lnTo>
                        <a:pt x="153" y="227"/>
                      </a:lnTo>
                      <a:lnTo>
                        <a:pt x="214" y="0"/>
                      </a:lnTo>
                      <a:lnTo>
                        <a:pt x="275" y="227"/>
                      </a:lnTo>
                      <a:lnTo>
                        <a:pt x="335" y="0"/>
                      </a:lnTo>
                      <a:lnTo>
                        <a:pt x="396" y="227"/>
                      </a:lnTo>
                      <a:lnTo>
                        <a:pt x="457" y="0"/>
                      </a:lnTo>
                      <a:lnTo>
                        <a:pt x="487" y="113"/>
                      </a:lnTo>
                    </a:path>
                  </a:pathLst>
                </a:custGeom>
                <a:noFill/>
                <a:ln w="19050">
                  <a:solidFill>
                    <a:schemeClr val="tx1"/>
                  </a:solidFill>
                  <a:round/>
                  <a:headEnd/>
                  <a:tailEnd/>
                </a:ln>
              </p:spPr>
              <p:txBody>
                <a:bodyPr/>
                <a:lstStyle/>
                <a:p>
                  <a:endParaRPr lang="de-DE" sz="1600"/>
                </a:p>
              </p:txBody>
            </p:sp>
            <p:grpSp>
              <p:nvGrpSpPr>
                <p:cNvPr id="255" name="Group 305"/>
                <p:cNvGrpSpPr>
                  <a:grpSpLocks/>
                </p:cNvGrpSpPr>
                <p:nvPr/>
              </p:nvGrpSpPr>
              <p:grpSpPr bwMode="auto">
                <a:xfrm rot="5701471">
                  <a:off x="535" y="2496"/>
                  <a:ext cx="438" cy="158"/>
                  <a:chOff x="708" y="3198"/>
                  <a:chExt cx="547" cy="198"/>
                </a:xfrm>
              </p:grpSpPr>
              <p:sp>
                <p:nvSpPr>
                  <p:cNvPr id="259" name="Freeform 306"/>
                  <p:cNvSpPr>
                    <a:spLocks/>
                  </p:cNvSpPr>
                  <p:nvPr/>
                </p:nvSpPr>
                <p:spPr bwMode="auto">
                  <a:xfrm>
                    <a:off x="708" y="3246"/>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19050">
                    <a:solidFill>
                      <a:schemeClr val="tx1"/>
                    </a:solidFill>
                    <a:round/>
                    <a:headEnd/>
                    <a:tailEnd/>
                  </a:ln>
                </p:spPr>
                <p:txBody>
                  <a:bodyPr/>
                  <a:lstStyle/>
                  <a:p>
                    <a:endParaRPr lang="de-DE" sz="1600"/>
                  </a:p>
                </p:txBody>
              </p:sp>
              <p:sp>
                <p:nvSpPr>
                  <p:cNvPr id="260" name="Freeform 307"/>
                  <p:cNvSpPr>
                    <a:spLocks/>
                  </p:cNvSpPr>
                  <p:nvPr/>
                </p:nvSpPr>
                <p:spPr bwMode="auto">
                  <a:xfrm>
                    <a:off x="888" y="3222"/>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19050">
                    <a:solidFill>
                      <a:schemeClr val="tx1"/>
                    </a:solidFill>
                    <a:round/>
                    <a:headEnd/>
                    <a:tailEnd/>
                  </a:ln>
                </p:spPr>
                <p:txBody>
                  <a:bodyPr/>
                  <a:lstStyle/>
                  <a:p>
                    <a:endParaRPr lang="de-DE" sz="1600"/>
                  </a:p>
                </p:txBody>
              </p:sp>
              <p:sp>
                <p:nvSpPr>
                  <p:cNvPr id="261" name="Freeform 308"/>
                  <p:cNvSpPr>
                    <a:spLocks/>
                  </p:cNvSpPr>
                  <p:nvPr/>
                </p:nvSpPr>
                <p:spPr bwMode="auto">
                  <a:xfrm>
                    <a:off x="1080" y="3198"/>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19050">
                    <a:solidFill>
                      <a:schemeClr val="tx1"/>
                    </a:solidFill>
                    <a:round/>
                    <a:headEnd/>
                    <a:tailEnd/>
                  </a:ln>
                </p:spPr>
                <p:txBody>
                  <a:bodyPr/>
                  <a:lstStyle/>
                  <a:p>
                    <a:endParaRPr lang="de-DE" sz="1600"/>
                  </a:p>
                </p:txBody>
              </p:sp>
            </p:grpSp>
            <p:sp>
              <p:nvSpPr>
                <p:cNvPr id="256" name="Line 309"/>
                <p:cNvSpPr>
                  <a:spLocks noChangeShapeType="1"/>
                </p:cNvSpPr>
                <p:nvPr/>
              </p:nvSpPr>
              <p:spPr bwMode="auto">
                <a:xfrm>
                  <a:off x="165" y="2358"/>
                  <a:ext cx="80" cy="0"/>
                </a:xfrm>
                <a:prstGeom prst="line">
                  <a:avLst/>
                </a:prstGeom>
                <a:noFill/>
                <a:ln w="19050">
                  <a:solidFill>
                    <a:schemeClr val="tx1"/>
                  </a:solidFill>
                  <a:round/>
                  <a:headEnd/>
                  <a:tailEnd/>
                </a:ln>
              </p:spPr>
              <p:txBody>
                <a:bodyPr/>
                <a:lstStyle/>
                <a:p>
                  <a:endParaRPr lang="de-DE" sz="1600"/>
                </a:p>
              </p:txBody>
            </p:sp>
            <p:sp>
              <p:nvSpPr>
                <p:cNvPr id="257" name="Line 310"/>
                <p:cNvSpPr>
                  <a:spLocks noChangeShapeType="1"/>
                </p:cNvSpPr>
                <p:nvPr/>
              </p:nvSpPr>
              <p:spPr bwMode="auto">
                <a:xfrm>
                  <a:off x="565" y="2358"/>
                  <a:ext cx="217" cy="0"/>
                </a:xfrm>
                <a:prstGeom prst="line">
                  <a:avLst/>
                </a:prstGeom>
                <a:noFill/>
                <a:ln w="19050">
                  <a:solidFill>
                    <a:schemeClr val="tx1"/>
                  </a:solidFill>
                  <a:round/>
                  <a:headEnd/>
                  <a:tailEnd/>
                </a:ln>
              </p:spPr>
              <p:txBody>
                <a:bodyPr/>
                <a:lstStyle/>
                <a:p>
                  <a:endParaRPr lang="de-DE" sz="1600"/>
                </a:p>
              </p:txBody>
            </p:sp>
            <p:sp>
              <p:nvSpPr>
                <p:cNvPr id="258" name="Freeform 311"/>
                <p:cNvSpPr>
                  <a:spLocks/>
                </p:cNvSpPr>
                <p:nvPr/>
              </p:nvSpPr>
              <p:spPr bwMode="auto">
                <a:xfrm>
                  <a:off x="158" y="2784"/>
                  <a:ext cx="624" cy="124"/>
                </a:xfrm>
                <a:custGeom>
                  <a:avLst/>
                  <a:gdLst>
                    <a:gd name="T0" fmla="*/ 832 w 567"/>
                    <a:gd name="T1" fmla="*/ 0 h 113"/>
                    <a:gd name="T2" fmla="*/ 832 w 567"/>
                    <a:gd name="T3" fmla="*/ 164 h 113"/>
                    <a:gd name="T4" fmla="*/ 0 w 567"/>
                    <a:gd name="T5" fmla="*/ 164 h 113"/>
                    <a:gd name="T6" fmla="*/ 0 60000 65536"/>
                    <a:gd name="T7" fmla="*/ 0 60000 65536"/>
                    <a:gd name="T8" fmla="*/ 0 60000 65536"/>
                    <a:gd name="T9" fmla="*/ 0 w 567"/>
                    <a:gd name="T10" fmla="*/ 0 h 113"/>
                    <a:gd name="T11" fmla="*/ 567 w 567"/>
                    <a:gd name="T12" fmla="*/ 113 h 113"/>
                  </a:gdLst>
                  <a:ahLst/>
                  <a:cxnLst>
                    <a:cxn ang="T6">
                      <a:pos x="T0" y="T1"/>
                    </a:cxn>
                    <a:cxn ang="T7">
                      <a:pos x="T2" y="T3"/>
                    </a:cxn>
                    <a:cxn ang="T8">
                      <a:pos x="T4" y="T5"/>
                    </a:cxn>
                  </a:cxnLst>
                  <a:rect l="T9" t="T10" r="T11" b="T12"/>
                  <a:pathLst>
                    <a:path w="567" h="113">
                      <a:moveTo>
                        <a:pt x="567" y="0"/>
                      </a:moveTo>
                      <a:lnTo>
                        <a:pt x="567" y="113"/>
                      </a:lnTo>
                      <a:lnTo>
                        <a:pt x="0" y="113"/>
                      </a:lnTo>
                    </a:path>
                  </a:pathLst>
                </a:custGeom>
                <a:noFill/>
                <a:ln w="19050">
                  <a:solidFill>
                    <a:schemeClr val="tx1"/>
                  </a:solidFill>
                  <a:round/>
                  <a:headEnd/>
                  <a:tailEnd/>
                </a:ln>
              </p:spPr>
              <p:txBody>
                <a:bodyPr/>
                <a:lstStyle/>
                <a:p>
                  <a:endParaRPr lang="de-DE" sz="1600"/>
                </a:p>
              </p:txBody>
            </p:sp>
          </p:grpSp>
        </p:grpSp>
        <p:grpSp>
          <p:nvGrpSpPr>
            <p:cNvPr id="208" name="Gruppieren 100"/>
            <p:cNvGrpSpPr/>
            <p:nvPr/>
          </p:nvGrpSpPr>
          <p:grpSpPr>
            <a:xfrm>
              <a:off x="6309767" y="2602142"/>
              <a:ext cx="2323006" cy="1165065"/>
              <a:chOff x="6337100" y="2274073"/>
              <a:chExt cx="2323006" cy="1165065"/>
            </a:xfrm>
          </p:grpSpPr>
          <p:sp>
            <p:nvSpPr>
              <p:cNvPr id="242" name="Rectangle 317"/>
              <p:cNvSpPr>
                <a:spLocks noChangeArrowheads="1"/>
              </p:cNvSpPr>
              <p:nvPr/>
            </p:nvSpPr>
            <p:spPr bwMode="auto">
              <a:xfrm>
                <a:off x="6337101" y="2274073"/>
                <a:ext cx="761214" cy="761214"/>
              </a:xfrm>
              <a:prstGeom prst="rect">
                <a:avLst/>
              </a:prstGeom>
              <a:solidFill>
                <a:srgbClr val="FFFF66"/>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en-US" sz="1100" b="1" dirty="0" smtClean="0">
                    <a:latin typeface="Arial" pitchFamily="34" charset="0"/>
                    <a:cs typeface="Arial" pitchFamily="34" charset="0"/>
                  </a:rPr>
                  <a:t>Thermal</a:t>
                </a:r>
                <a:br>
                  <a:rPr lang="en-US" sz="1100" b="1" dirty="0" smtClean="0">
                    <a:latin typeface="Arial" pitchFamily="34" charset="0"/>
                    <a:cs typeface="Arial" pitchFamily="34" charset="0"/>
                  </a:rPr>
                </a:br>
                <a:r>
                  <a:rPr lang="en-US" sz="1100" b="1" dirty="0" smtClean="0">
                    <a:latin typeface="Arial" pitchFamily="34" charset="0"/>
                    <a:cs typeface="Arial" pitchFamily="34" charset="0"/>
                  </a:rPr>
                  <a:t>Liquid</a:t>
                </a:r>
                <a:endParaRPr lang="de-DE" sz="1100" b="1" dirty="0">
                  <a:latin typeface="Arial" pitchFamily="34" charset="0"/>
                  <a:cs typeface="Arial" pitchFamily="34" charset="0"/>
                </a:endParaRPr>
              </a:p>
            </p:txBody>
          </p:sp>
          <p:grpSp>
            <p:nvGrpSpPr>
              <p:cNvPr id="243" name="Gruppieren 99"/>
              <p:cNvGrpSpPr/>
              <p:nvPr/>
            </p:nvGrpSpPr>
            <p:grpSpPr>
              <a:xfrm>
                <a:off x="6382500" y="2753327"/>
                <a:ext cx="662993" cy="187453"/>
                <a:chOff x="6382500" y="2753327"/>
                <a:chExt cx="662993" cy="187453"/>
              </a:xfrm>
            </p:grpSpPr>
            <p:sp>
              <p:nvSpPr>
                <p:cNvPr id="244" name="AutoShape 320"/>
                <p:cNvSpPr>
                  <a:spLocks noChangeArrowheads="1"/>
                </p:cNvSpPr>
                <p:nvPr/>
              </p:nvSpPr>
              <p:spPr bwMode="auto">
                <a:xfrm rot="16200000">
                  <a:off x="6812085" y="2707373"/>
                  <a:ext cx="187453" cy="279362"/>
                </a:xfrm>
                <a:prstGeom prst="can">
                  <a:avLst>
                    <a:gd name="adj" fmla="val 55305"/>
                  </a:avLst>
                </a:prstGeom>
                <a:solidFill>
                  <a:srgbClr val="6600FF"/>
                </a:solidFill>
                <a:ln w="9525">
                  <a:solidFill>
                    <a:schemeClr val="tx1"/>
                  </a:solidFill>
                  <a:round/>
                  <a:headEnd/>
                  <a:tailEnd/>
                </a:ln>
              </p:spPr>
              <p:txBody>
                <a:bodyPr wrap="none" anchor="ctr"/>
                <a:lstStyle/>
                <a:p>
                  <a:endParaRPr lang="de-DE" sz="1600"/>
                </a:p>
              </p:txBody>
            </p:sp>
            <p:sp>
              <p:nvSpPr>
                <p:cNvPr id="245" name="AutoShape 321"/>
                <p:cNvSpPr>
                  <a:spLocks noChangeArrowheads="1"/>
                </p:cNvSpPr>
                <p:nvPr/>
              </p:nvSpPr>
              <p:spPr bwMode="auto">
                <a:xfrm rot="16200000">
                  <a:off x="6619286" y="2707373"/>
                  <a:ext cx="187453" cy="279362"/>
                </a:xfrm>
                <a:prstGeom prst="can">
                  <a:avLst>
                    <a:gd name="adj" fmla="val 55305"/>
                  </a:avLst>
                </a:prstGeom>
                <a:gradFill rotWithShape="1">
                  <a:gsLst>
                    <a:gs pos="0">
                      <a:srgbClr val="FF0000"/>
                    </a:gs>
                    <a:gs pos="100000">
                      <a:srgbClr val="6600FF"/>
                    </a:gs>
                  </a:gsLst>
                  <a:lin ang="5400000" scaled="1"/>
                </a:gradFill>
                <a:ln w="9525">
                  <a:solidFill>
                    <a:schemeClr val="tx1"/>
                  </a:solidFill>
                  <a:round/>
                  <a:headEnd/>
                  <a:tailEnd/>
                </a:ln>
              </p:spPr>
              <p:txBody>
                <a:bodyPr wrap="none" anchor="ctr"/>
                <a:lstStyle/>
                <a:p>
                  <a:endParaRPr lang="de-DE" sz="1600"/>
                </a:p>
              </p:txBody>
            </p:sp>
            <p:sp>
              <p:nvSpPr>
                <p:cNvPr id="248" name="AutoShape 324"/>
                <p:cNvSpPr>
                  <a:spLocks noChangeArrowheads="1"/>
                </p:cNvSpPr>
                <p:nvPr/>
              </p:nvSpPr>
              <p:spPr bwMode="auto">
                <a:xfrm rot="16200000">
                  <a:off x="6428454" y="2707373"/>
                  <a:ext cx="187453" cy="279362"/>
                </a:xfrm>
                <a:prstGeom prst="can">
                  <a:avLst>
                    <a:gd name="adj" fmla="val 55305"/>
                  </a:avLst>
                </a:prstGeom>
                <a:solidFill>
                  <a:srgbClr val="FF0000"/>
                </a:solidFill>
                <a:ln w="9525">
                  <a:solidFill>
                    <a:schemeClr val="tx1"/>
                  </a:solidFill>
                  <a:round/>
                  <a:headEnd/>
                  <a:tailEnd/>
                </a:ln>
              </p:spPr>
              <p:txBody>
                <a:bodyPr wrap="none" anchor="ctr"/>
                <a:lstStyle/>
                <a:p>
                  <a:endParaRPr lang="de-DE" sz="1600"/>
                </a:p>
              </p:txBody>
            </p:sp>
            <p:sp>
              <p:nvSpPr>
                <p:cNvPr id="250" name="Line 326"/>
                <p:cNvSpPr>
                  <a:spLocks noChangeShapeType="1"/>
                </p:cNvSpPr>
                <p:nvPr/>
              </p:nvSpPr>
              <p:spPr bwMode="auto">
                <a:xfrm flipV="1">
                  <a:off x="6757277" y="2835215"/>
                  <a:ext cx="247885" cy="0"/>
                </a:xfrm>
                <a:prstGeom prst="line">
                  <a:avLst/>
                </a:prstGeom>
                <a:noFill/>
                <a:ln w="28575">
                  <a:solidFill>
                    <a:srgbClr val="FF0000"/>
                  </a:solidFill>
                  <a:round/>
                  <a:headEnd/>
                  <a:tailEnd type="triangle" w="sm" len="med"/>
                </a:ln>
              </p:spPr>
              <p:txBody>
                <a:bodyPr/>
                <a:lstStyle/>
                <a:p>
                  <a:endParaRPr lang="de-DE" sz="1600"/>
                </a:p>
              </p:txBody>
            </p:sp>
            <p:sp>
              <p:nvSpPr>
                <p:cNvPr id="251" name="Line 327"/>
                <p:cNvSpPr>
                  <a:spLocks noChangeShapeType="1"/>
                </p:cNvSpPr>
                <p:nvPr/>
              </p:nvSpPr>
              <p:spPr bwMode="auto">
                <a:xfrm flipV="1">
                  <a:off x="6456275" y="2835215"/>
                  <a:ext cx="277395" cy="0"/>
                </a:xfrm>
                <a:prstGeom prst="line">
                  <a:avLst/>
                </a:prstGeom>
                <a:noFill/>
                <a:ln w="28575">
                  <a:solidFill>
                    <a:srgbClr val="6600FF"/>
                  </a:solidFill>
                  <a:round/>
                  <a:headEnd type="triangle" w="med" len="med"/>
                  <a:tailEnd type="none" w="sm" len="med"/>
                </a:ln>
              </p:spPr>
              <p:txBody>
                <a:bodyPr/>
                <a:lstStyle/>
                <a:p>
                  <a:endParaRPr lang="de-DE" sz="1600"/>
                </a:p>
              </p:txBody>
            </p:sp>
          </p:grpSp>
          <p:sp>
            <p:nvSpPr>
              <p:cNvPr id="313" name="Rectangle 317"/>
              <p:cNvSpPr>
                <a:spLocks noChangeArrowheads="1"/>
              </p:cNvSpPr>
              <p:nvPr/>
            </p:nvSpPr>
            <p:spPr bwMode="auto">
              <a:xfrm>
                <a:off x="6337100" y="3058531"/>
                <a:ext cx="2323006" cy="380607"/>
              </a:xfrm>
              <a:prstGeom prst="rect">
                <a:avLst/>
              </a:prstGeom>
              <a:solidFill>
                <a:srgbClr val="F4C2F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nchorCtr="1"/>
              <a:lstStyle/>
              <a:p>
                <a:pPr algn="ctr"/>
                <a:r>
                  <a:rPr lang="en-US" sz="1100" b="1" dirty="0" smtClean="0">
                    <a:latin typeface="Arial" pitchFamily="34" charset="0"/>
                    <a:cs typeface="Arial" pitchFamily="34" charset="0"/>
                  </a:rPr>
                  <a:t>Custom Domains via</a:t>
                </a:r>
                <a:br>
                  <a:rPr lang="en-US" sz="1100" b="1" dirty="0" smtClean="0">
                    <a:latin typeface="Arial" pitchFamily="34" charset="0"/>
                    <a:cs typeface="Arial" pitchFamily="34" charset="0"/>
                  </a:rPr>
                </a:br>
                <a:r>
                  <a:rPr lang="en-US" sz="1100" b="1" dirty="0" smtClean="0">
                    <a:latin typeface="Arial" pitchFamily="34" charset="0"/>
                    <a:cs typeface="Arial" pitchFamily="34" charset="0"/>
                  </a:rPr>
                  <a:t>Simscape Language</a:t>
                </a:r>
                <a:endParaRPr lang="de-DE" sz="1100" b="1" dirty="0">
                  <a:latin typeface="Arial" pitchFamily="34" charset="0"/>
                  <a:cs typeface="Arial" pitchFamily="34" charset="0"/>
                </a:endParaRPr>
              </a:p>
            </p:txBody>
          </p:sp>
        </p:grpSp>
        <p:grpSp>
          <p:nvGrpSpPr>
            <p:cNvPr id="209" name="Gruppieren 111"/>
            <p:cNvGrpSpPr/>
            <p:nvPr/>
          </p:nvGrpSpPr>
          <p:grpSpPr>
            <a:xfrm>
              <a:off x="7090179" y="2602142"/>
              <a:ext cx="761214" cy="761214"/>
              <a:chOff x="7103284" y="2274073"/>
              <a:chExt cx="761214" cy="761214"/>
            </a:xfrm>
          </p:grpSpPr>
          <p:sp>
            <p:nvSpPr>
              <p:cNvPr id="233" name="Rectangle 317"/>
              <p:cNvSpPr>
                <a:spLocks noChangeArrowheads="1"/>
              </p:cNvSpPr>
              <p:nvPr/>
            </p:nvSpPr>
            <p:spPr bwMode="auto">
              <a:xfrm>
                <a:off x="7103284" y="2274073"/>
                <a:ext cx="761214" cy="761214"/>
              </a:xfrm>
              <a:prstGeom prst="rect">
                <a:avLst/>
              </a:prstGeom>
              <a:solidFill>
                <a:schemeClr val="bg1">
                  <a:lumMod val="85000"/>
                </a:schemeClr>
              </a:solidFill>
              <a:ln w="9525" algn="ctr">
                <a:solidFill>
                  <a:srgbClr val="0066FF"/>
                </a:solidFill>
                <a:miter lim="800000"/>
                <a:headEnd/>
                <a:tailEnd/>
              </a:ln>
              <a:effectLst>
                <a:outerShdw blurRad="50800" dist="38100" dir="2700000" algn="tl" rotWithShape="0">
                  <a:prstClr val="black">
                    <a:alpha val="40000"/>
                  </a:prstClr>
                </a:outerShdw>
              </a:effectLst>
            </p:spPr>
            <p:txBody>
              <a:bodyPr wrap="none" anchorCtr="1"/>
              <a:lstStyle/>
              <a:p>
                <a:pPr algn="ctr"/>
                <a:r>
                  <a:rPr lang="en-US" sz="1100" b="1" dirty="0" smtClean="0">
                    <a:latin typeface="Arial" pitchFamily="34" charset="0"/>
                    <a:cs typeface="Arial" pitchFamily="34" charset="0"/>
                  </a:rPr>
                  <a:t>Pneumatic</a:t>
                </a:r>
                <a:endParaRPr lang="de-DE" sz="1100" b="1" dirty="0">
                  <a:latin typeface="Arial" pitchFamily="34" charset="0"/>
                  <a:cs typeface="Arial" pitchFamily="34" charset="0"/>
                </a:endParaRPr>
              </a:p>
            </p:txBody>
          </p:sp>
          <p:grpSp>
            <p:nvGrpSpPr>
              <p:cNvPr id="234" name="Group 293"/>
              <p:cNvGrpSpPr>
                <a:grpSpLocks/>
              </p:cNvGrpSpPr>
              <p:nvPr/>
            </p:nvGrpSpPr>
            <p:grpSpPr bwMode="auto">
              <a:xfrm>
                <a:off x="7155345" y="2581000"/>
                <a:ext cx="682089" cy="362872"/>
                <a:chOff x="2158" y="3698"/>
                <a:chExt cx="500" cy="266"/>
              </a:xfrm>
            </p:grpSpPr>
            <p:sp>
              <p:nvSpPr>
                <p:cNvPr id="235" name="Rectangle 294"/>
                <p:cNvSpPr>
                  <a:spLocks noChangeArrowheads="1"/>
                </p:cNvSpPr>
                <p:nvPr/>
              </p:nvSpPr>
              <p:spPr bwMode="auto">
                <a:xfrm>
                  <a:off x="2160" y="3698"/>
                  <a:ext cx="402" cy="160"/>
                </a:xfrm>
                <a:prstGeom prst="rect">
                  <a:avLst/>
                </a:prstGeom>
                <a:solidFill>
                  <a:srgbClr val="0033CC"/>
                </a:solidFill>
                <a:ln w="38100">
                  <a:solidFill>
                    <a:schemeClr val="tx1"/>
                  </a:solidFill>
                  <a:miter lim="800000"/>
                  <a:headEnd/>
                  <a:tailEnd/>
                </a:ln>
              </p:spPr>
              <p:txBody>
                <a:bodyPr wrap="none" anchor="ctr"/>
                <a:lstStyle/>
                <a:p>
                  <a:endParaRPr lang="de-DE" sz="1600"/>
                </a:p>
              </p:txBody>
            </p:sp>
            <p:sp>
              <p:nvSpPr>
                <p:cNvPr id="236" name="Rectangle 295"/>
                <p:cNvSpPr>
                  <a:spLocks noChangeArrowheads="1"/>
                </p:cNvSpPr>
                <p:nvPr/>
              </p:nvSpPr>
              <p:spPr bwMode="auto">
                <a:xfrm>
                  <a:off x="2158" y="3698"/>
                  <a:ext cx="402" cy="160"/>
                </a:xfrm>
                <a:prstGeom prst="rect">
                  <a:avLst/>
                </a:prstGeom>
                <a:gradFill rotWithShape="1">
                  <a:gsLst>
                    <a:gs pos="17000">
                      <a:srgbClr val="76393B"/>
                    </a:gs>
                    <a:gs pos="50000">
                      <a:srgbClr val="B2B2B2"/>
                    </a:gs>
                    <a:gs pos="83000">
                      <a:srgbClr val="76393B"/>
                    </a:gs>
                  </a:gsLst>
                  <a:lin ang="5400000" scaled="1"/>
                </a:gradFill>
                <a:ln w="38100">
                  <a:solidFill>
                    <a:schemeClr val="tx1"/>
                  </a:solidFill>
                  <a:miter lim="800000"/>
                  <a:headEnd/>
                  <a:tailEnd/>
                </a:ln>
              </p:spPr>
              <p:txBody>
                <a:bodyPr wrap="none" anchor="ctr"/>
                <a:lstStyle/>
                <a:p>
                  <a:endParaRPr lang="de-DE" sz="1600"/>
                </a:p>
              </p:txBody>
            </p:sp>
            <p:sp>
              <p:nvSpPr>
                <p:cNvPr id="237" name="Rectangle 296"/>
                <p:cNvSpPr>
                  <a:spLocks noChangeArrowheads="1"/>
                </p:cNvSpPr>
                <p:nvPr/>
              </p:nvSpPr>
              <p:spPr bwMode="auto">
                <a:xfrm>
                  <a:off x="2353" y="3698"/>
                  <a:ext cx="253" cy="160"/>
                </a:xfrm>
                <a:prstGeom prst="rect">
                  <a:avLst/>
                </a:prstGeom>
                <a:gradFill rotWithShape="1">
                  <a:gsLst>
                    <a:gs pos="17000">
                      <a:srgbClr val="002F76"/>
                    </a:gs>
                    <a:gs pos="50000">
                      <a:srgbClr val="B2B2B2"/>
                    </a:gs>
                    <a:gs pos="83000">
                      <a:srgbClr val="002F76"/>
                    </a:gs>
                  </a:gsLst>
                  <a:lin ang="5400000" scaled="1"/>
                </a:gradFill>
                <a:ln w="38100">
                  <a:solidFill>
                    <a:schemeClr val="tx1"/>
                  </a:solidFill>
                  <a:miter lim="800000"/>
                  <a:headEnd/>
                  <a:tailEnd/>
                </a:ln>
              </p:spPr>
              <p:txBody>
                <a:bodyPr wrap="none" anchor="ctr"/>
                <a:lstStyle/>
                <a:p>
                  <a:endParaRPr lang="de-DE" sz="1600"/>
                </a:p>
              </p:txBody>
            </p:sp>
            <p:sp>
              <p:nvSpPr>
                <p:cNvPr id="238" name="Rectangle 297"/>
                <p:cNvSpPr>
                  <a:spLocks noChangeArrowheads="1"/>
                </p:cNvSpPr>
                <p:nvPr/>
              </p:nvSpPr>
              <p:spPr bwMode="auto">
                <a:xfrm>
                  <a:off x="2375" y="3762"/>
                  <a:ext cx="283" cy="32"/>
                </a:xfrm>
                <a:prstGeom prst="rect">
                  <a:avLst/>
                </a:prstGeom>
                <a:solidFill>
                  <a:srgbClr val="808080"/>
                </a:solidFill>
                <a:ln w="9525">
                  <a:solidFill>
                    <a:schemeClr val="tx1"/>
                  </a:solidFill>
                  <a:miter lim="800000"/>
                  <a:headEnd/>
                  <a:tailEnd/>
                </a:ln>
              </p:spPr>
              <p:txBody>
                <a:bodyPr wrap="none" anchor="ctr"/>
                <a:lstStyle/>
                <a:p>
                  <a:pPr algn="ctr"/>
                  <a:endParaRPr lang="de-DE" sz="900">
                    <a:latin typeface="Times New Roman" pitchFamily="18" charset="0"/>
                  </a:endParaRPr>
                </a:p>
              </p:txBody>
            </p:sp>
            <p:sp>
              <p:nvSpPr>
                <p:cNvPr id="239" name="Line 298"/>
                <p:cNvSpPr>
                  <a:spLocks noChangeShapeType="1"/>
                </p:cNvSpPr>
                <p:nvPr/>
              </p:nvSpPr>
              <p:spPr bwMode="auto">
                <a:xfrm>
                  <a:off x="2188" y="3845"/>
                  <a:ext cx="0" cy="119"/>
                </a:xfrm>
                <a:prstGeom prst="line">
                  <a:avLst/>
                </a:prstGeom>
                <a:noFill/>
                <a:ln w="57150">
                  <a:solidFill>
                    <a:srgbClr val="76393B"/>
                  </a:solidFill>
                  <a:round/>
                  <a:headEnd/>
                  <a:tailEnd/>
                </a:ln>
              </p:spPr>
              <p:txBody>
                <a:bodyPr/>
                <a:lstStyle/>
                <a:p>
                  <a:endParaRPr lang="de-DE" sz="1600"/>
                </a:p>
              </p:txBody>
            </p:sp>
            <p:sp>
              <p:nvSpPr>
                <p:cNvPr id="240" name="Line 299"/>
                <p:cNvSpPr>
                  <a:spLocks noChangeShapeType="1"/>
                </p:cNvSpPr>
                <p:nvPr/>
              </p:nvSpPr>
              <p:spPr bwMode="auto">
                <a:xfrm>
                  <a:off x="2574" y="3845"/>
                  <a:ext cx="0" cy="119"/>
                </a:xfrm>
                <a:prstGeom prst="line">
                  <a:avLst/>
                </a:prstGeom>
                <a:noFill/>
                <a:ln w="57150">
                  <a:solidFill>
                    <a:srgbClr val="002F76"/>
                  </a:solidFill>
                  <a:round/>
                  <a:headEnd/>
                  <a:tailEnd/>
                </a:ln>
              </p:spPr>
              <p:txBody>
                <a:bodyPr/>
                <a:lstStyle/>
                <a:p>
                  <a:endParaRPr lang="de-DE" sz="1600"/>
                </a:p>
              </p:txBody>
            </p:sp>
            <p:sp>
              <p:nvSpPr>
                <p:cNvPr id="241" name="Rectangle 300"/>
                <p:cNvSpPr>
                  <a:spLocks noChangeArrowheads="1"/>
                </p:cNvSpPr>
                <p:nvPr/>
              </p:nvSpPr>
              <p:spPr bwMode="auto">
                <a:xfrm>
                  <a:off x="2338" y="3704"/>
                  <a:ext cx="82" cy="14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wrap="none" anchor="ctr"/>
                <a:lstStyle/>
                <a:p>
                  <a:pPr>
                    <a:defRPr/>
                  </a:pPr>
                  <a:endParaRPr lang="de-DE" sz="1600"/>
                </a:p>
              </p:txBody>
            </p:sp>
          </p:grpSp>
        </p:grpSp>
        <p:grpSp>
          <p:nvGrpSpPr>
            <p:cNvPr id="210" name="Gruppieren 138"/>
            <p:cNvGrpSpPr/>
            <p:nvPr/>
          </p:nvGrpSpPr>
          <p:grpSpPr>
            <a:xfrm>
              <a:off x="7871558" y="2602901"/>
              <a:ext cx="761215" cy="761214"/>
              <a:chOff x="7874437" y="2274370"/>
              <a:chExt cx="761215" cy="761214"/>
            </a:xfrm>
          </p:grpSpPr>
          <p:sp>
            <p:nvSpPr>
              <p:cNvPr id="211" name="Rectangle 313"/>
              <p:cNvSpPr>
                <a:spLocks noChangeArrowheads="1"/>
              </p:cNvSpPr>
              <p:nvPr/>
            </p:nvSpPr>
            <p:spPr bwMode="auto">
              <a:xfrm>
                <a:off x="7874437" y="2274370"/>
                <a:ext cx="761215" cy="761214"/>
              </a:xfrm>
              <a:prstGeom prst="rect">
                <a:avLst/>
              </a:prstGeom>
              <a:solidFill>
                <a:srgbClr val="0DFFFF"/>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en-US" sz="1100" b="1" dirty="0" smtClean="0">
                    <a:latin typeface="Arial" pitchFamily="34" charset="0"/>
                    <a:cs typeface="Arial" pitchFamily="34" charset="0"/>
                  </a:rPr>
                  <a:t>Magnetic</a:t>
                </a:r>
                <a:endParaRPr lang="de-DE" sz="1100" b="1" dirty="0">
                  <a:latin typeface="Arial" pitchFamily="34" charset="0"/>
                  <a:cs typeface="Arial" pitchFamily="34" charset="0"/>
                </a:endParaRPr>
              </a:p>
            </p:txBody>
          </p:sp>
          <p:grpSp>
            <p:nvGrpSpPr>
              <p:cNvPr id="212" name="Gruppieren 137"/>
              <p:cNvGrpSpPr/>
              <p:nvPr/>
            </p:nvGrpSpPr>
            <p:grpSpPr>
              <a:xfrm>
                <a:off x="7877172" y="2514603"/>
                <a:ext cx="752476" cy="497900"/>
                <a:chOff x="7877172" y="2514603"/>
                <a:chExt cx="752476" cy="497900"/>
              </a:xfrm>
            </p:grpSpPr>
            <p:grpSp>
              <p:nvGrpSpPr>
                <p:cNvPr id="213" name="Gruppieren 136"/>
                <p:cNvGrpSpPr/>
                <p:nvPr/>
              </p:nvGrpSpPr>
              <p:grpSpPr>
                <a:xfrm>
                  <a:off x="7934325" y="2590804"/>
                  <a:ext cx="623888" cy="330686"/>
                  <a:chOff x="7934325" y="2539214"/>
                  <a:chExt cx="623888" cy="386235"/>
                </a:xfrm>
              </p:grpSpPr>
              <p:grpSp>
                <p:nvGrpSpPr>
                  <p:cNvPr id="227" name="Gruppieren 117"/>
                  <p:cNvGrpSpPr/>
                  <p:nvPr/>
                </p:nvGrpSpPr>
                <p:grpSpPr>
                  <a:xfrm>
                    <a:off x="7934325" y="2539214"/>
                    <a:ext cx="623888" cy="362422"/>
                    <a:chOff x="7939088" y="1478432"/>
                    <a:chExt cx="623888" cy="417043"/>
                  </a:xfrm>
                </p:grpSpPr>
                <p:sp>
                  <p:nvSpPr>
                    <p:cNvPr id="231" name="Bogen 230"/>
                    <p:cNvSpPr/>
                    <p:nvPr/>
                  </p:nvSpPr>
                  <p:spPr bwMode="auto">
                    <a:xfrm>
                      <a:off x="7939088" y="1504949"/>
                      <a:ext cx="623888" cy="390526"/>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32" name="Gleichschenkliges Dreieck 231"/>
                    <p:cNvSpPr/>
                    <p:nvPr/>
                  </p:nvSpPr>
                  <p:spPr bwMode="auto">
                    <a:xfrm rot="5400000">
                      <a:off x="8238134" y="148209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nvGrpSpPr>
                  <p:cNvPr id="228" name="Gruppieren 128"/>
                  <p:cNvGrpSpPr/>
                  <p:nvPr/>
                </p:nvGrpSpPr>
                <p:grpSpPr>
                  <a:xfrm flipV="1">
                    <a:off x="7934325" y="2563027"/>
                    <a:ext cx="623888" cy="362422"/>
                    <a:chOff x="7939088" y="1478432"/>
                    <a:chExt cx="623888" cy="417043"/>
                  </a:xfrm>
                </p:grpSpPr>
                <p:sp>
                  <p:nvSpPr>
                    <p:cNvPr id="229" name="Bogen 228"/>
                    <p:cNvSpPr/>
                    <p:nvPr/>
                  </p:nvSpPr>
                  <p:spPr bwMode="auto">
                    <a:xfrm>
                      <a:off x="7939088" y="1504949"/>
                      <a:ext cx="623888" cy="390526"/>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30" name="Gleichschenkliges Dreieck 229"/>
                    <p:cNvSpPr/>
                    <p:nvPr/>
                  </p:nvSpPr>
                  <p:spPr bwMode="auto">
                    <a:xfrm rot="5400000">
                      <a:off x="8238134" y="148209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grpSp>
              <p:nvGrpSpPr>
                <p:cNvPr id="214" name="Gruppieren 135"/>
                <p:cNvGrpSpPr/>
                <p:nvPr/>
              </p:nvGrpSpPr>
              <p:grpSpPr>
                <a:xfrm>
                  <a:off x="7937469" y="2514603"/>
                  <a:ext cx="623888" cy="497900"/>
                  <a:chOff x="7937469" y="2440999"/>
                  <a:chExt cx="623888" cy="597478"/>
                </a:xfrm>
              </p:grpSpPr>
              <p:grpSp>
                <p:nvGrpSpPr>
                  <p:cNvPr id="221" name="Gruppieren 118"/>
                  <p:cNvGrpSpPr/>
                  <p:nvPr/>
                </p:nvGrpSpPr>
                <p:grpSpPr>
                  <a:xfrm>
                    <a:off x="7937469" y="2440999"/>
                    <a:ext cx="623888" cy="573665"/>
                    <a:chOff x="7939088" y="1367712"/>
                    <a:chExt cx="623888" cy="527763"/>
                  </a:xfrm>
                </p:grpSpPr>
                <p:sp>
                  <p:nvSpPr>
                    <p:cNvPr id="225" name="Bogen 224"/>
                    <p:cNvSpPr/>
                    <p:nvPr/>
                  </p:nvSpPr>
                  <p:spPr bwMode="auto">
                    <a:xfrm>
                      <a:off x="7939088" y="1396210"/>
                      <a:ext cx="623888" cy="499265"/>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26" name="Gleichschenkliges Dreieck 225"/>
                    <p:cNvSpPr/>
                    <p:nvPr/>
                  </p:nvSpPr>
                  <p:spPr bwMode="auto">
                    <a:xfrm rot="5400000">
                      <a:off x="8238134" y="137137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nvGrpSpPr>
                  <p:cNvPr id="222" name="Gruppieren 131"/>
                  <p:cNvGrpSpPr/>
                  <p:nvPr/>
                </p:nvGrpSpPr>
                <p:grpSpPr>
                  <a:xfrm flipV="1">
                    <a:off x="7937469" y="2464812"/>
                    <a:ext cx="623888" cy="573665"/>
                    <a:chOff x="7939088" y="1367712"/>
                    <a:chExt cx="623888" cy="527763"/>
                  </a:xfrm>
                </p:grpSpPr>
                <p:sp>
                  <p:nvSpPr>
                    <p:cNvPr id="223" name="Bogen 222"/>
                    <p:cNvSpPr/>
                    <p:nvPr/>
                  </p:nvSpPr>
                  <p:spPr bwMode="auto">
                    <a:xfrm>
                      <a:off x="7939088" y="1396210"/>
                      <a:ext cx="623888" cy="499265"/>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24" name="Gleichschenkliges Dreieck 223"/>
                    <p:cNvSpPr/>
                    <p:nvPr/>
                  </p:nvSpPr>
                  <p:spPr bwMode="auto">
                    <a:xfrm rot="5400000">
                      <a:off x="8238134" y="137137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grpSp>
              <p:nvGrpSpPr>
                <p:cNvPr id="215" name="Gruppieren 122"/>
                <p:cNvGrpSpPr/>
                <p:nvPr/>
              </p:nvGrpSpPr>
              <p:grpSpPr>
                <a:xfrm>
                  <a:off x="7877172" y="2619378"/>
                  <a:ext cx="752476" cy="276999"/>
                  <a:chOff x="7881935" y="1643063"/>
                  <a:chExt cx="752476" cy="276999"/>
                </a:xfrm>
              </p:grpSpPr>
              <p:grpSp>
                <p:nvGrpSpPr>
                  <p:cNvPr id="216" name="Gruppieren 113"/>
                  <p:cNvGrpSpPr/>
                  <p:nvPr/>
                </p:nvGrpSpPr>
                <p:grpSpPr>
                  <a:xfrm rot="10800000">
                    <a:off x="7934325" y="1700213"/>
                    <a:ext cx="640080" cy="171450"/>
                    <a:chOff x="7315200" y="685800"/>
                    <a:chExt cx="640080" cy="171450"/>
                  </a:xfrm>
                </p:grpSpPr>
                <p:sp>
                  <p:nvSpPr>
                    <p:cNvPr id="219" name="Rechteck 218"/>
                    <p:cNvSpPr/>
                    <p:nvPr/>
                  </p:nvSpPr>
                  <p:spPr bwMode="auto">
                    <a:xfrm>
                      <a:off x="7315200" y="685800"/>
                      <a:ext cx="640080" cy="17145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20" name="Rechteck 219"/>
                    <p:cNvSpPr/>
                    <p:nvPr/>
                  </p:nvSpPr>
                  <p:spPr bwMode="auto">
                    <a:xfrm>
                      <a:off x="7634289" y="685800"/>
                      <a:ext cx="320040" cy="17145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sp>
                <p:nvSpPr>
                  <p:cNvPr id="217" name="Textfeld 216"/>
                  <p:cNvSpPr txBox="1"/>
                  <p:nvPr/>
                </p:nvSpPr>
                <p:spPr>
                  <a:xfrm>
                    <a:off x="7881935" y="1643063"/>
                    <a:ext cx="295274" cy="276999"/>
                  </a:xfrm>
                  <a:prstGeom prst="rect">
                    <a:avLst/>
                  </a:prstGeom>
                  <a:noFill/>
                </p:spPr>
                <p:txBody>
                  <a:bodyPr wrap="none" rtlCol="0">
                    <a:spAutoFit/>
                  </a:bodyPr>
                  <a:lstStyle/>
                  <a:p>
                    <a:r>
                      <a:rPr lang="de-DE" sz="1200" dirty="0" smtClean="0"/>
                      <a:t>N</a:t>
                    </a:r>
                    <a:endParaRPr lang="de-DE" sz="1200" dirty="0"/>
                  </a:p>
                </p:txBody>
              </p:sp>
              <p:sp>
                <p:nvSpPr>
                  <p:cNvPr id="218" name="Textfeld 217"/>
                  <p:cNvSpPr txBox="1"/>
                  <p:nvPr/>
                </p:nvSpPr>
                <p:spPr>
                  <a:xfrm>
                    <a:off x="8339137" y="1643063"/>
                    <a:ext cx="295274" cy="276999"/>
                  </a:xfrm>
                  <a:prstGeom prst="rect">
                    <a:avLst/>
                  </a:prstGeom>
                  <a:noFill/>
                </p:spPr>
                <p:txBody>
                  <a:bodyPr wrap="none" rtlCol="0">
                    <a:spAutoFit/>
                  </a:bodyPr>
                  <a:lstStyle/>
                  <a:p>
                    <a:r>
                      <a:rPr lang="de-DE" sz="1200" dirty="0" smtClean="0"/>
                      <a:t>S</a:t>
                    </a:r>
                    <a:endParaRPr lang="de-DE" sz="1200" dirty="0"/>
                  </a:p>
                </p:txBody>
              </p:sp>
            </p:grpSp>
          </p:grpSp>
        </p:grpSp>
      </p:grpSp>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076" y="4773561"/>
            <a:ext cx="1704122" cy="140657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cstate="print">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4069322" y="4477038"/>
            <a:ext cx="808572" cy="880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3539" y="2900335"/>
            <a:ext cx="1028525" cy="124632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3"/>
          <p:cNvGrpSpPr>
            <a:grpSpLocks/>
          </p:cNvGrpSpPr>
          <p:nvPr/>
        </p:nvGrpSpPr>
        <p:grpSpPr bwMode="auto">
          <a:xfrm>
            <a:off x="6958967" y="2551113"/>
            <a:ext cx="989720" cy="801687"/>
            <a:chOff x="1076" y="1722"/>
            <a:chExt cx="1015" cy="822"/>
          </a:xfrm>
        </p:grpSpPr>
        <p:sp>
          <p:nvSpPr>
            <p:cNvPr id="18477" name="Rectangle 152"/>
            <p:cNvSpPr>
              <a:spLocks noChangeArrowheads="1"/>
            </p:cNvSpPr>
            <p:nvPr/>
          </p:nvSpPr>
          <p:spPr bwMode="auto">
            <a:xfrm>
              <a:off x="1076" y="1722"/>
              <a:ext cx="1015" cy="822"/>
            </a:xfrm>
            <a:prstGeom prst="rect">
              <a:avLst/>
            </a:prstGeom>
            <a:solidFill>
              <a:schemeClr val="bg1"/>
            </a:solidFill>
            <a:ln w="19050">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de-DE"/>
            </a:p>
          </p:txBody>
        </p:sp>
        <p:grpSp>
          <p:nvGrpSpPr>
            <p:cNvPr id="12" name="Group 104"/>
            <p:cNvGrpSpPr>
              <a:grpSpLocks/>
            </p:cNvGrpSpPr>
            <p:nvPr/>
          </p:nvGrpSpPr>
          <p:grpSpPr bwMode="auto">
            <a:xfrm>
              <a:off x="1113" y="2244"/>
              <a:ext cx="159" cy="192"/>
              <a:chOff x="1065" y="1626"/>
              <a:chExt cx="159" cy="192"/>
            </a:xfrm>
          </p:grpSpPr>
          <p:sp>
            <p:nvSpPr>
              <p:cNvPr id="18517" name="Line 105"/>
              <p:cNvSpPr>
                <a:spLocks noChangeShapeType="1"/>
              </p:cNvSpPr>
              <p:nvPr/>
            </p:nvSpPr>
            <p:spPr bwMode="auto">
              <a:xfrm flipH="1">
                <a:off x="1086" y="1725"/>
                <a:ext cx="138" cy="0"/>
              </a:xfrm>
              <a:prstGeom prst="line">
                <a:avLst/>
              </a:prstGeom>
              <a:noFill/>
              <a:ln w="9525">
                <a:solidFill>
                  <a:schemeClr val="tx1"/>
                </a:solidFill>
                <a:round/>
                <a:headEnd/>
                <a:tailEnd/>
              </a:ln>
            </p:spPr>
            <p:txBody>
              <a:bodyPr/>
              <a:lstStyle/>
              <a:p>
                <a:endParaRPr lang="de-DE"/>
              </a:p>
            </p:txBody>
          </p:sp>
          <p:sp>
            <p:nvSpPr>
              <p:cNvPr id="18518" name="Line 106"/>
              <p:cNvSpPr>
                <a:spLocks noChangeShapeType="1"/>
              </p:cNvSpPr>
              <p:nvPr/>
            </p:nvSpPr>
            <p:spPr bwMode="auto">
              <a:xfrm flipH="1">
                <a:off x="1086" y="1761"/>
                <a:ext cx="138" cy="0"/>
              </a:xfrm>
              <a:prstGeom prst="line">
                <a:avLst/>
              </a:prstGeom>
              <a:noFill/>
              <a:ln w="9525">
                <a:solidFill>
                  <a:schemeClr val="tx1"/>
                </a:solidFill>
                <a:round/>
                <a:headEnd/>
                <a:tailEnd/>
              </a:ln>
            </p:spPr>
            <p:txBody>
              <a:bodyPr/>
              <a:lstStyle/>
              <a:p>
                <a:endParaRPr lang="de-DE"/>
              </a:p>
            </p:txBody>
          </p:sp>
          <p:sp>
            <p:nvSpPr>
              <p:cNvPr id="18519" name="Line 107"/>
              <p:cNvSpPr>
                <a:spLocks noChangeShapeType="1"/>
              </p:cNvSpPr>
              <p:nvPr/>
            </p:nvSpPr>
            <p:spPr bwMode="auto">
              <a:xfrm flipV="1">
                <a:off x="1086" y="1668"/>
                <a:ext cx="0" cy="150"/>
              </a:xfrm>
              <a:prstGeom prst="line">
                <a:avLst/>
              </a:prstGeom>
              <a:noFill/>
              <a:ln w="9525">
                <a:solidFill>
                  <a:schemeClr val="tx1"/>
                </a:solidFill>
                <a:round/>
                <a:headEnd/>
                <a:tailEnd/>
              </a:ln>
            </p:spPr>
            <p:txBody>
              <a:bodyPr/>
              <a:lstStyle/>
              <a:p>
                <a:endParaRPr lang="de-DE"/>
              </a:p>
            </p:txBody>
          </p:sp>
          <p:sp>
            <p:nvSpPr>
              <p:cNvPr id="18520" name="Oval 108"/>
              <p:cNvSpPr>
                <a:spLocks noChangeArrowheads="1"/>
              </p:cNvSpPr>
              <p:nvPr/>
            </p:nvSpPr>
            <p:spPr bwMode="auto">
              <a:xfrm flipH="1">
                <a:off x="1065" y="1626"/>
                <a:ext cx="42" cy="42"/>
              </a:xfrm>
              <a:prstGeom prst="ellipse">
                <a:avLst/>
              </a:prstGeom>
              <a:noFill/>
              <a:ln w="9525" algn="ctr">
                <a:solidFill>
                  <a:schemeClr val="tx1"/>
                </a:solidFill>
                <a:round/>
                <a:headEnd/>
                <a:tailEnd/>
              </a:ln>
            </p:spPr>
            <p:txBody>
              <a:bodyPr wrap="none" anchor="ctr"/>
              <a:lstStyle/>
              <a:p>
                <a:endParaRPr lang="de-DE"/>
              </a:p>
            </p:txBody>
          </p:sp>
        </p:grpSp>
        <p:grpSp>
          <p:nvGrpSpPr>
            <p:cNvPr id="13" name="Group 109"/>
            <p:cNvGrpSpPr>
              <a:grpSpLocks/>
            </p:cNvGrpSpPr>
            <p:nvPr/>
          </p:nvGrpSpPr>
          <p:grpSpPr bwMode="auto">
            <a:xfrm>
              <a:off x="1275" y="2262"/>
              <a:ext cx="576" cy="202"/>
              <a:chOff x="1227" y="1644"/>
              <a:chExt cx="576" cy="202"/>
            </a:xfrm>
          </p:grpSpPr>
          <p:grpSp>
            <p:nvGrpSpPr>
              <p:cNvPr id="14" name="Group 110"/>
              <p:cNvGrpSpPr>
                <a:grpSpLocks/>
              </p:cNvGrpSpPr>
              <p:nvPr/>
            </p:nvGrpSpPr>
            <p:grpSpPr bwMode="auto">
              <a:xfrm>
                <a:off x="1227" y="1647"/>
                <a:ext cx="576" cy="197"/>
                <a:chOff x="1227" y="1647"/>
                <a:chExt cx="576" cy="197"/>
              </a:xfrm>
            </p:grpSpPr>
            <p:sp>
              <p:nvSpPr>
                <p:cNvPr id="18514" name="Rectangle 111"/>
                <p:cNvSpPr>
                  <a:spLocks noChangeArrowheads="1"/>
                </p:cNvSpPr>
                <p:nvPr/>
              </p:nvSpPr>
              <p:spPr bwMode="auto">
                <a:xfrm>
                  <a:off x="1227" y="1647"/>
                  <a:ext cx="576" cy="196"/>
                </a:xfrm>
                <a:prstGeom prst="rect">
                  <a:avLst/>
                </a:prstGeom>
                <a:solidFill>
                  <a:srgbClr val="E8D152"/>
                </a:solidFill>
                <a:ln w="9525" algn="ctr">
                  <a:solidFill>
                    <a:schemeClr val="tx1"/>
                  </a:solidFill>
                  <a:miter lim="800000"/>
                  <a:headEnd/>
                  <a:tailEnd/>
                </a:ln>
              </p:spPr>
              <p:txBody>
                <a:bodyPr wrap="none" anchor="ctr"/>
                <a:lstStyle/>
                <a:p>
                  <a:endParaRPr lang="de-DE"/>
                </a:p>
              </p:txBody>
            </p:sp>
            <p:sp>
              <p:nvSpPr>
                <p:cNvPr id="18515" name="Line 112"/>
                <p:cNvSpPr>
                  <a:spLocks noChangeShapeType="1"/>
                </p:cNvSpPr>
                <p:nvPr/>
              </p:nvSpPr>
              <p:spPr bwMode="auto">
                <a:xfrm>
                  <a:off x="1420" y="1647"/>
                  <a:ext cx="0" cy="197"/>
                </a:xfrm>
                <a:prstGeom prst="line">
                  <a:avLst/>
                </a:prstGeom>
                <a:noFill/>
                <a:ln w="9525">
                  <a:solidFill>
                    <a:schemeClr val="tx1"/>
                  </a:solidFill>
                  <a:round/>
                  <a:headEnd/>
                  <a:tailEnd/>
                </a:ln>
              </p:spPr>
              <p:txBody>
                <a:bodyPr/>
                <a:lstStyle/>
                <a:p>
                  <a:endParaRPr lang="de-DE"/>
                </a:p>
              </p:txBody>
            </p:sp>
            <p:sp>
              <p:nvSpPr>
                <p:cNvPr id="18516" name="Line 113"/>
                <p:cNvSpPr>
                  <a:spLocks noChangeShapeType="1"/>
                </p:cNvSpPr>
                <p:nvPr/>
              </p:nvSpPr>
              <p:spPr bwMode="auto">
                <a:xfrm>
                  <a:off x="1609" y="1647"/>
                  <a:ext cx="0" cy="197"/>
                </a:xfrm>
                <a:prstGeom prst="line">
                  <a:avLst/>
                </a:prstGeom>
                <a:noFill/>
                <a:ln w="9525">
                  <a:solidFill>
                    <a:schemeClr val="tx1"/>
                  </a:solidFill>
                  <a:round/>
                  <a:headEnd/>
                  <a:tailEnd/>
                </a:ln>
              </p:spPr>
              <p:txBody>
                <a:bodyPr/>
                <a:lstStyle/>
                <a:p>
                  <a:endParaRPr lang="de-DE"/>
                </a:p>
              </p:txBody>
            </p:sp>
          </p:grpSp>
          <p:grpSp>
            <p:nvGrpSpPr>
              <p:cNvPr id="15" name="Group 114"/>
              <p:cNvGrpSpPr>
                <a:grpSpLocks/>
              </p:cNvGrpSpPr>
              <p:nvPr/>
            </p:nvGrpSpPr>
            <p:grpSpPr bwMode="auto">
              <a:xfrm>
                <a:off x="1259" y="1648"/>
                <a:ext cx="127" cy="188"/>
                <a:chOff x="1259" y="1648"/>
                <a:chExt cx="127" cy="188"/>
              </a:xfrm>
            </p:grpSpPr>
            <p:grpSp>
              <p:nvGrpSpPr>
                <p:cNvPr id="16" name="Group 115"/>
                <p:cNvGrpSpPr>
                  <a:grpSpLocks/>
                </p:cNvGrpSpPr>
                <p:nvPr/>
              </p:nvGrpSpPr>
              <p:grpSpPr bwMode="auto">
                <a:xfrm>
                  <a:off x="1352" y="1648"/>
                  <a:ext cx="34" cy="188"/>
                  <a:chOff x="1352" y="1648"/>
                  <a:chExt cx="34" cy="188"/>
                </a:xfrm>
              </p:grpSpPr>
              <p:sp>
                <p:nvSpPr>
                  <p:cNvPr id="18512" name="AutoShape 116"/>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p:spPr>
                <p:txBody>
                  <a:bodyPr rot="10800000" wrap="none" anchor="ctr"/>
                  <a:lstStyle/>
                  <a:p>
                    <a:pPr algn="ctr"/>
                    <a:endParaRPr lang="de-DE" sz="1000"/>
                  </a:p>
                </p:txBody>
              </p:sp>
              <p:sp>
                <p:nvSpPr>
                  <p:cNvPr id="18513" name="Line 117"/>
                  <p:cNvSpPr>
                    <a:spLocks noChangeShapeType="1"/>
                  </p:cNvSpPr>
                  <p:nvPr/>
                </p:nvSpPr>
                <p:spPr bwMode="auto">
                  <a:xfrm flipV="1">
                    <a:off x="1370" y="1648"/>
                    <a:ext cx="0" cy="116"/>
                  </a:xfrm>
                  <a:prstGeom prst="line">
                    <a:avLst/>
                  </a:prstGeom>
                  <a:noFill/>
                  <a:ln w="9525">
                    <a:solidFill>
                      <a:schemeClr val="tx1"/>
                    </a:solidFill>
                    <a:round/>
                    <a:headEnd/>
                    <a:tailEnd/>
                  </a:ln>
                </p:spPr>
                <p:txBody>
                  <a:bodyPr/>
                  <a:lstStyle/>
                  <a:p>
                    <a:endParaRPr lang="de-DE"/>
                  </a:p>
                </p:txBody>
              </p:sp>
            </p:grpSp>
            <p:grpSp>
              <p:nvGrpSpPr>
                <p:cNvPr id="17" name="Group 118"/>
                <p:cNvGrpSpPr>
                  <a:grpSpLocks/>
                </p:cNvGrpSpPr>
                <p:nvPr/>
              </p:nvGrpSpPr>
              <p:grpSpPr bwMode="auto">
                <a:xfrm flipV="1">
                  <a:off x="1259" y="1648"/>
                  <a:ext cx="34" cy="188"/>
                  <a:chOff x="1352" y="1648"/>
                  <a:chExt cx="34" cy="188"/>
                </a:xfrm>
              </p:grpSpPr>
              <p:sp>
                <p:nvSpPr>
                  <p:cNvPr id="18510" name="AutoShape 119"/>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p:spPr>
                <p:txBody>
                  <a:bodyPr wrap="none" anchor="ctr"/>
                  <a:lstStyle/>
                  <a:p>
                    <a:pPr algn="ctr"/>
                    <a:endParaRPr lang="de-DE" sz="1000"/>
                  </a:p>
                </p:txBody>
              </p:sp>
              <p:sp>
                <p:nvSpPr>
                  <p:cNvPr id="18511" name="Line 120"/>
                  <p:cNvSpPr>
                    <a:spLocks noChangeShapeType="1"/>
                  </p:cNvSpPr>
                  <p:nvPr/>
                </p:nvSpPr>
                <p:spPr bwMode="auto">
                  <a:xfrm flipV="1">
                    <a:off x="1370" y="1648"/>
                    <a:ext cx="0" cy="116"/>
                  </a:xfrm>
                  <a:prstGeom prst="line">
                    <a:avLst/>
                  </a:prstGeom>
                  <a:noFill/>
                  <a:ln w="9525">
                    <a:solidFill>
                      <a:schemeClr val="tx1"/>
                    </a:solidFill>
                    <a:round/>
                    <a:headEnd/>
                    <a:tailEnd/>
                  </a:ln>
                </p:spPr>
                <p:txBody>
                  <a:bodyPr/>
                  <a:lstStyle/>
                  <a:p>
                    <a:endParaRPr lang="de-DE"/>
                  </a:p>
                </p:txBody>
              </p:sp>
            </p:grpSp>
          </p:grpSp>
          <p:grpSp>
            <p:nvGrpSpPr>
              <p:cNvPr id="18" name="Group 121"/>
              <p:cNvGrpSpPr>
                <a:grpSpLocks/>
              </p:cNvGrpSpPr>
              <p:nvPr/>
            </p:nvGrpSpPr>
            <p:grpSpPr bwMode="auto">
              <a:xfrm>
                <a:off x="1687" y="1644"/>
                <a:ext cx="65" cy="202"/>
                <a:chOff x="1687" y="1644"/>
                <a:chExt cx="65" cy="202"/>
              </a:xfrm>
            </p:grpSpPr>
            <p:grpSp>
              <p:nvGrpSpPr>
                <p:cNvPr id="19" name="Group 122"/>
                <p:cNvGrpSpPr>
                  <a:grpSpLocks/>
                </p:cNvGrpSpPr>
                <p:nvPr/>
              </p:nvGrpSpPr>
              <p:grpSpPr bwMode="auto">
                <a:xfrm>
                  <a:off x="1688" y="1654"/>
                  <a:ext cx="64" cy="192"/>
                  <a:chOff x="1688" y="1654"/>
                  <a:chExt cx="64" cy="192"/>
                </a:xfrm>
              </p:grpSpPr>
              <p:sp>
                <p:nvSpPr>
                  <p:cNvPr id="18506" name="AutoShape 123"/>
                  <p:cNvSpPr>
                    <a:spLocks noChangeArrowheads="1"/>
                  </p:cNvSpPr>
                  <p:nvPr/>
                </p:nvSpPr>
                <p:spPr bwMode="auto">
                  <a:xfrm rot="1663454">
                    <a:off x="1718" y="1654"/>
                    <a:ext cx="34" cy="68"/>
                  </a:xfrm>
                  <a:prstGeom prst="triangle">
                    <a:avLst>
                      <a:gd name="adj" fmla="val 50000"/>
                    </a:avLst>
                  </a:prstGeom>
                  <a:solidFill>
                    <a:schemeClr val="tx1"/>
                  </a:solidFill>
                  <a:ln w="9525" algn="ctr">
                    <a:solidFill>
                      <a:schemeClr val="tx1"/>
                    </a:solidFill>
                    <a:miter lim="800000"/>
                    <a:headEnd/>
                    <a:tailEnd/>
                  </a:ln>
                </p:spPr>
                <p:txBody>
                  <a:bodyPr wrap="none" anchor="ctr"/>
                  <a:lstStyle/>
                  <a:p>
                    <a:pPr algn="ctr"/>
                    <a:endParaRPr lang="de-DE" sz="1000"/>
                  </a:p>
                </p:txBody>
              </p:sp>
              <p:sp>
                <p:nvSpPr>
                  <p:cNvPr id="18507" name="Line 124"/>
                  <p:cNvSpPr>
                    <a:spLocks noChangeShapeType="1"/>
                  </p:cNvSpPr>
                  <p:nvPr/>
                </p:nvSpPr>
                <p:spPr bwMode="auto">
                  <a:xfrm rot="1663454">
                    <a:off x="1688" y="1715"/>
                    <a:ext cx="0" cy="131"/>
                  </a:xfrm>
                  <a:prstGeom prst="line">
                    <a:avLst/>
                  </a:prstGeom>
                  <a:noFill/>
                  <a:ln w="9525">
                    <a:solidFill>
                      <a:schemeClr val="tx1"/>
                    </a:solidFill>
                    <a:round/>
                    <a:headEnd/>
                    <a:tailEnd/>
                  </a:ln>
                </p:spPr>
                <p:txBody>
                  <a:bodyPr/>
                  <a:lstStyle/>
                  <a:p>
                    <a:endParaRPr lang="de-DE"/>
                  </a:p>
                </p:txBody>
              </p:sp>
            </p:grpSp>
            <p:grpSp>
              <p:nvGrpSpPr>
                <p:cNvPr id="20" name="Group 125"/>
                <p:cNvGrpSpPr>
                  <a:grpSpLocks/>
                </p:cNvGrpSpPr>
                <p:nvPr/>
              </p:nvGrpSpPr>
              <p:grpSpPr bwMode="auto">
                <a:xfrm>
                  <a:off x="1687" y="1644"/>
                  <a:ext cx="64" cy="192"/>
                  <a:chOff x="1687" y="1644"/>
                  <a:chExt cx="64" cy="192"/>
                </a:xfrm>
              </p:grpSpPr>
              <p:sp>
                <p:nvSpPr>
                  <p:cNvPr id="18504" name="AutoShape 126"/>
                  <p:cNvSpPr>
                    <a:spLocks noChangeArrowheads="1"/>
                  </p:cNvSpPr>
                  <p:nvPr/>
                </p:nvSpPr>
                <p:spPr bwMode="auto">
                  <a:xfrm rot="19936546" flipV="1">
                    <a:off x="1717" y="1768"/>
                    <a:ext cx="34" cy="68"/>
                  </a:xfrm>
                  <a:prstGeom prst="triangle">
                    <a:avLst>
                      <a:gd name="adj" fmla="val 50000"/>
                    </a:avLst>
                  </a:prstGeom>
                  <a:solidFill>
                    <a:schemeClr val="tx1"/>
                  </a:solidFill>
                  <a:ln w="9525" algn="ctr">
                    <a:solidFill>
                      <a:schemeClr val="tx1"/>
                    </a:solidFill>
                    <a:miter lim="800000"/>
                    <a:headEnd/>
                    <a:tailEnd/>
                  </a:ln>
                </p:spPr>
                <p:txBody>
                  <a:bodyPr rot="10800000" wrap="none" anchor="ctr"/>
                  <a:lstStyle/>
                  <a:p>
                    <a:pPr algn="ctr"/>
                    <a:endParaRPr lang="de-DE" sz="1000"/>
                  </a:p>
                </p:txBody>
              </p:sp>
              <p:sp>
                <p:nvSpPr>
                  <p:cNvPr id="18505" name="Line 127"/>
                  <p:cNvSpPr>
                    <a:spLocks noChangeShapeType="1"/>
                  </p:cNvSpPr>
                  <p:nvPr/>
                </p:nvSpPr>
                <p:spPr bwMode="auto">
                  <a:xfrm rot="19936546" flipV="1">
                    <a:off x="1687" y="1644"/>
                    <a:ext cx="0" cy="130"/>
                  </a:xfrm>
                  <a:prstGeom prst="line">
                    <a:avLst/>
                  </a:prstGeom>
                  <a:noFill/>
                  <a:ln w="9525">
                    <a:solidFill>
                      <a:schemeClr val="tx1"/>
                    </a:solidFill>
                    <a:round/>
                    <a:headEnd/>
                    <a:tailEnd/>
                  </a:ln>
                </p:spPr>
                <p:txBody>
                  <a:bodyPr/>
                  <a:lstStyle/>
                  <a:p>
                    <a:endParaRPr lang="de-DE"/>
                  </a:p>
                </p:txBody>
              </p:sp>
            </p:grpSp>
          </p:grpSp>
          <p:grpSp>
            <p:nvGrpSpPr>
              <p:cNvPr id="21" name="Group 128"/>
              <p:cNvGrpSpPr>
                <a:grpSpLocks/>
              </p:cNvGrpSpPr>
              <p:nvPr/>
            </p:nvGrpSpPr>
            <p:grpSpPr bwMode="auto">
              <a:xfrm>
                <a:off x="1437" y="1647"/>
                <a:ext cx="156" cy="195"/>
                <a:chOff x="1437" y="1647"/>
                <a:chExt cx="156" cy="195"/>
              </a:xfrm>
            </p:grpSpPr>
            <p:grpSp>
              <p:nvGrpSpPr>
                <p:cNvPr id="22" name="Group 129"/>
                <p:cNvGrpSpPr>
                  <a:grpSpLocks/>
                </p:cNvGrpSpPr>
                <p:nvPr/>
              </p:nvGrpSpPr>
              <p:grpSpPr bwMode="auto">
                <a:xfrm>
                  <a:off x="1437" y="1647"/>
                  <a:ext cx="156" cy="51"/>
                  <a:chOff x="1437" y="1647"/>
                  <a:chExt cx="156" cy="51"/>
                </a:xfrm>
              </p:grpSpPr>
              <p:grpSp>
                <p:nvGrpSpPr>
                  <p:cNvPr id="23" name="Group 130"/>
                  <p:cNvGrpSpPr>
                    <a:grpSpLocks/>
                  </p:cNvGrpSpPr>
                  <p:nvPr/>
                </p:nvGrpSpPr>
                <p:grpSpPr bwMode="auto">
                  <a:xfrm>
                    <a:off x="1437" y="1647"/>
                    <a:ext cx="60" cy="51"/>
                    <a:chOff x="1437" y="1647"/>
                    <a:chExt cx="60" cy="51"/>
                  </a:xfrm>
                </p:grpSpPr>
                <p:sp>
                  <p:nvSpPr>
                    <p:cNvPr id="18500" name="Line 131"/>
                    <p:cNvSpPr>
                      <a:spLocks noChangeShapeType="1"/>
                    </p:cNvSpPr>
                    <p:nvPr/>
                  </p:nvSpPr>
                  <p:spPr bwMode="auto">
                    <a:xfrm>
                      <a:off x="1467" y="1647"/>
                      <a:ext cx="0" cy="51"/>
                    </a:xfrm>
                    <a:prstGeom prst="line">
                      <a:avLst/>
                    </a:prstGeom>
                    <a:noFill/>
                    <a:ln w="9525">
                      <a:solidFill>
                        <a:schemeClr val="tx1"/>
                      </a:solidFill>
                      <a:round/>
                      <a:headEnd/>
                      <a:tailEnd/>
                    </a:ln>
                  </p:spPr>
                  <p:txBody>
                    <a:bodyPr/>
                    <a:lstStyle/>
                    <a:p>
                      <a:endParaRPr lang="de-DE"/>
                    </a:p>
                  </p:txBody>
                </p:sp>
                <p:sp>
                  <p:nvSpPr>
                    <p:cNvPr id="18501" name="Line 132"/>
                    <p:cNvSpPr>
                      <a:spLocks noChangeShapeType="1"/>
                    </p:cNvSpPr>
                    <p:nvPr/>
                  </p:nvSpPr>
                  <p:spPr bwMode="auto">
                    <a:xfrm>
                      <a:off x="1437" y="1698"/>
                      <a:ext cx="60" cy="0"/>
                    </a:xfrm>
                    <a:prstGeom prst="line">
                      <a:avLst/>
                    </a:prstGeom>
                    <a:noFill/>
                    <a:ln w="9525">
                      <a:solidFill>
                        <a:schemeClr val="tx1"/>
                      </a:solidFill>
                      <a:round/>
                      <a:headEnd/>
                      <a:tailEnd/>
                    </a:ln>
                  </p:spPr>
                  <p:txBody>
                    <a:bodyPr/>
                    <a:lstStyle/>
                    <a:p>
                      <a:endParaRPr lang="de-DE"/>
                    </a:p>
                  </p:txBody>
                </p:sp>
              </p:grpSp>
              <p:grpSp>
                <p:nvGrpSpPr>
                  <p:cNvPr id="24" name="Group 133"/>
                  <p:cNvGrpSpPr>
                    <a:grpSpLocks/>
                  </p:cNvGrpSpPr>
                  <p:nvPr/>
                </p:nvGrpSpPr>
                <p:grpSpPr bwMode="auto">
                  <a:xfrm>
                    <a:off x="1533" y="1647"/>
                    <a:ext cx="60" cy="51"/>
                    <a:chOff x="1437" y="1647"/>
                    <a:chExt cx="60" cy="51"/>
                  </a:xfrm>
                </p:grpSpPr>
                <p:sp>
                  <p:nvSpPr>
                    <p:cNvPr id="18498" name="Line 134"/>
                    <p:cNvSpPr>
                      <a:spLocks noChangeShapeType="1"/>
                    </p:cNvSpPr>
                    <p:nvPr/>
                  </p:nvSpPr>
                  <p:spPr bwMode="auto">
                    <a:xfrm>
                      <a:off x="1467" y="1647"/>
                      <a:ext cx="0" cy="51"/>
                    </a:xfrm>
                    <a:prstGeom prst="line">
                      <a:avLst/>
                    </a:prstGeom>
                    <a:noFill/>
                    <a:ln w="9525">
                      <a:solidFill>
                        <a:schemeClr val="tx1"/>
                      </a:solidFill>
                      <a:round/>
                      <a:headEnd/>
                      <a:tailEnd/>
                    </a:ln>
                  </p:spPr>
                  <p:txBody>
                    <a:bodyPr/>
                    <a:lstStyle/>
                    <a:p>
                      <a:endParaRPr lang="de-DE"/>
                    </a:p>
                  </p:txBody>
                </p:sp>
                <p:sp>
                  <p:nvSpPr>
                    <p:cNvPr id="18499" name="Line 135"/>
                    <p:cNvSpPr>
                      <a:spLocks noChangeShapeType="1"/>
                    </p:cNvSpPr>
                    <p:nvPr/>
                  </p:nvSpPr>
                  <p:spPr bwMode="auto">
                    <a:xfrm>
                      <a:off x="1437" y="1698"/>
                      <a:ext cx="60" cy="0"/>
                    </a:xfrm>
                    <a:prstGeom prst="line">
                      <a:avLst/>
                    </a:prstGeom>
                    <a:noFill/>
                    <a:ln w="9525">
                      <a:solidFill>
                        <a:schemeClr val="tx1"/>
                      </a:solidFill>
                      <a:round/>
                      <a:headEnd/>
                      <a:tailEnd/>
                    </a:ln>
                  </p:spPr>
                  <p:txBody>
                    <a:bodyPr/>
                    <a:lstStyle/>
                    <a:p>
                      <a:endParaRPr lang="de-DE"/>
                    </a:p>
                  </p:txBody>
                </p:sp>
              </p:grpSp>
            </p:grpSp>
            <p:grpSp>
              <p:nvGrpSpPr>
                <p:cNvPr id="25" name="Group 136"/>
                <p:cNvGrpSpPr>
                  <a:grpSpLocks/>
                </p:cNvGrpSpPr>
                <p:nvPr/>
              </p:nvGrpSpPr>
              <p:grpSpPr bwMode="auto">
                <a:xfrm flipV="1">
                  <a:off x="1437" y="1791"/>
                  <a:ext cx="156" cy="51"/>
                  <a:chOff x="1437" y="1788"/>
                  <a:chExt cx="156" cy="51"/>
                </a:xfrm>
              </p:grpSpPr>
              <p:grpSp>
                <p:nvGrpSpPr>
                  <p:cNvPr id="26" name="Group 137"/>
                  <p:cNvGrpSpPr>
                    <a:grpSpLocks/>
                  </p:cNvGrpSpPr>
                  <p:nvPr/>
                </p:nvGrpSpPr>
                <p:grpSpPr bwMode="auto">
                  <a:xfrm>
                    <a:off x="1437" y="1788"/>
                    <a:ext cx="60" cy="51"/>
                    <a:chOff x="1437" y="1647"/>
                    <a:chExt cx="60" cy="51"/>
                  </a:xfrm>
                </p:grpSpPr>
                <p:sp>
                  <p:nvSpPr>
                    <p:cNvPr id="18494" name="Line 138"/>
                    <p:cNvSpPr>
                      <a:spLocks noChangeShapeType="1"/>
                    </p:cNvSpPr>
                    <p:nvPr/>
                  </p:nvSpPr>
                  <p:spPr bwMode="auto">
                    <a:xfrm>
                      <a:off x="1467" y="1647"/>
                      <a:ext cx="0" cy="51"/>
                    </a:xfrm>
                    <a:prstGeom prst="line">
                      <a:avLst/>
                    </a:prstGeom>
                    <a:noFill/>
                    <a:ln w="9525">
                      <a:solidFill>
                        <a:schemeClr val="tx1"/>
                      </a:solidFill>
                      <a:round/>
                      <a:headEnd/>
                      <a:tailEnd/>
                    </a:ln>
                  </p:spPr>
                  <p:txBody>
                    <a:bodyPr/>
                    <a:lstStyle/>
                    <a:p>
                      <a:endParaRPr lang="de-DE"/>
                    </a:p>
                  </p:txBody>
                </p:sp>
                <p:sp>
                  <p:nvSpPr>
                    <p:cNvPr id="18495" name="Line 139"/>
                    <p:cNvSpPr>
                      <a:spLocks noChangeShapeType="1"/>
                    </p:cNvSpPr>
                    <p:nvPr/>
                  </p:nvSpPr>
                  <p:spPr bwMode="auto">
                    <a:xfrm>
                      <a:off x="1437" y="1698"/>
                      <a:ext cx="60" cy="0"/>
                    </a:xfrm>
                    <a:prstGeom prst="line">
                      <a:avLst/>
                    </a:prstGeom>
                    <a:noFill/>
                    <a:ln w="9525">
                      <a:solidFill>
                        <a:schemeClr val="tx1"/>
                      </a:solidFill>
                      <a:round/>
                      <a:headEnd/>
                      <a:tailEnd/>
                    </a:ln>
                  </p:spPr>
                  <p:txBody>
                    <a:bodyPr/>
                    <a:lstStyle/>
                    <a:p>
                      <a:endParaRPr lang="de-DE"/>
                    </a:p>
                  </p:txBody>
                </p:sp>
              </p:grpSp>
              <p:grpSp>
                <p:nvGrpSpPr>
                  <p:cNvPr id="27" name="Group 140"/>
                  <p:cNvGrpSpPr>
                    <a:grpSpLocks/>
                  </p:cNvGrpSpPr>
                  <p:nvPr/>
                </p:nvGrpSpPr>
                <p:grpSpPr bwMode="auto">
                  <a:xfrm>
                    <a:off x="1533" y="1788"/>
                    <a:ext cx="60" cy="51"/>
                    <a:chOff x="1437" y="1647"/>
                    <a:chExt cx="60" cy="51"/>
                  </a:xfrm>
                </p:grpSpPr>
                <p:sp>
                  <p:nvSpPr>
                    <p:cNvPr id="18492" name="Line 141"/>
                    <p:cNvSpPr>
                      <a:spLocks noChangeShapeType="1"/>
                    </p:cNvSpPr>
                    <p:nvPr/>
                  </p:nvSpPr>
                  <p:spPr bwMode="auto">
                    <a:xfrm>
                      <a:off x="1467" y="1647"/>
                      <a:ext cx="0" cy="51"/>
                    </a:xfrm>
                    <a:prstGeom prst="line">
                      <a:avLst/>
                    </a:prstGeom>
                    <a:noFill/>
                    <a:ln w="9525">
                      <a:solidFill>
                        <a:schemeClr val="tx1"/>
                      </a:solidFill>
                      <a:round/>
                      <a:headEnd/>
                      <a:tailEnd/>
                    </a:ln>
                  </p:spPr>
                  <p:txBody>
                    <a:bodyPr/>
                    <a:lstStyle/>
                    <a:p>
                      <a:endParaRPr lang="de-DE"/>
                    </a:p>
                  </p:txBody>
                </p:sp>
                <p:sp>
                  <p:nvSpPr>
                    <p:cNvPr id="18493" name="Line 142"/>
                    <p:cNvSpPr>
                      <a:spLocks noChangeShapeType="1"/>
                    </p:cNvSpPr>
                    <p:nvPr/>
                  </p:nvSpPr>
                  <p:spPr bwMode="auto">
                    <a:xfrm>
                      <a:off x="1437" y="1698"/>
                      <a:ext cx="60" cy="0"/>
                    </a:xfrm>
                    <a:prstGeom prst="line">
                      <a:avLst/>
                    </a:prstGeom>
                    <a:noFill/>
                    <a:ln w="9525">
                      <a:solidFill>
                        <a:schemeClr val="tx1"/>
                      </a:solidFill>
                      <a:round/>
                      <a:headEnd/>
                      <a:tailEnd/>
                    </a:ln>
                  </p:spPr>
                  <p:txBody>
                    <a:bodyPr/>
                    <a:lstStyle/>
                    <a:p>
                      <a:endParaRPr lang="de-DE"/>
                    </a:p>
                  </p:txBody>
                </p:sp>
              </p:grpSp>
            </p:grpSp>
          </p:grpSp>
        </p:grpSp>
        <p:sp>
          <p:nvSpPr>
            <p:cNvPr id="18473" name="Freeform 143"/>
            <p:cNvSpPr>
              <a:spLocks/>
            </p:cNvSpPr>
            <p:nvPr/>
          </p:nvSpPr>
          <p:spPr bwMode="auto">
            <a:xfrm>
              <a:off x="1611" y="1984"/>
              <a:ext cx="167" cy="284"/>
            </a:xfrm>
            <a:custGeom>
              <a:avLst/>
              <a:gdLst>
                <a:gd name="T0" fmla="*/ 0 w 311"/>
                <a:gd name="T1" fmla="*/ 284 h 284"/>
                <a:gd name="T2" fmla="*/ 0 w 311"/>
                <a:gd name="T3" fmla="*/ 142 h 284"/>
                <a:gd name="T4" fmla="*/ 311 w 311"/>
                <a:gd name="T5" fmla="*/ 142 h 284"/>
                <a:gd name="T6" fmla="*/ 311 w 311"/>
                <a:gd name="T7" fmla="*/ 0 h 284"/>
                <a:gd name="T8" fmla="*/ 0 60000 65536"/>
                <a:gd name="T9" fmla="*/ 0 60000 65536"/>
                <a:gd name="T10" fmla="*/ 0 60000 65536"/>
                <a:gd name="T11" fmla="*/ 0 60000 65536"/>
                <a:gd name="T12" fmla="*/ 0 w 311"/>
                <a:gd name="T13" fmla="*/ 0 h 284"/>
                <a:gd name="T14" fmla="*/ 311 w 311"/>
                <a:gd name="T15" fmla="*/ 284 h 284"/>
              </a:gdLst>
              <a:ahLst/>
              <a:cxnLst>
                <a:cxn ang="T8">
                  <a:pos x="T0" y="T1"/>
                </a:cxn>
                <a:cxn ang="T9">
                  <a:pos x="T2" y="T3"/>
                </a:cxn>
                <a:cxn ang="T10">
                  <a:pos x="T4" y="T5"/>
                </a:cxn>
                <a:cxn ang="T11">
                  <a:pos x="T6" y="T7"/>
                </a:cxn>
              </a:cxnLst>
              <a:rect l="T12" t="T13" r="T14" b="T15"/>
              <a:pathLst>
                <a:path w="311" h="284">
                  <a:moveTo>
                    <a:pt x="0" y="284"/>
                  </a:moveTo>
                  <a:lnTo>
                    <a:pt x="0" y="142"/>
                  </a:lnTo>
                  <a:lnTo>
                    <a:pt x="311" y="142"/>
                  </a:lnTo>
                  <a:lnTo>
                    <a:pt x="311" y="0"/>
                  </a:lnTo>
                </a:path>
              </a:pathLst>
            </a:custGeom>
            <a:noFill/>
            <a:ln w="9525">
              <a:solidFill>
                <a:schemeClr val="tx1"/>
              </a:solidFill>
              <a:round/>
              <a:headEnd/>
              <a:tailEnd/>
            </a:ln>
          </p:spPr>
          <p:txBody>
            <a:bodyPr/>
            <a:lstStyle/>
            <a:p>
              <a:endParaRPr lang="de-DE"/>
            </a:p>
          </p:txBody>
        </p:sp>
        <p:sp>
          <p:nvSpPr>
            <p:cNvPr id="18474" name="Freeform 144"/>
            <p:cNvSpPr>
              <a:spLocks/>
            </p:cNvSpPr>
            <p:nvPr/>
          </p:nvSpPr>
          <p:spPr bwMode="auto">
            <a:xfrm flipH="1">
              <a:off x="1375" y="1984"/>
              <a:ext cx="141" cy="284"/>
            </a:xfrm>
            <a:custGeom>
              <a:avLst/>
              <a:gdLst>
                <a:gd name="T0" fmla="*/ 0 w 311"/>
                <a:gd name="T1" fmla="*/ 284 h 284"/>
                <a:gd name="T2" fmla="*/ 0 w 311"/>
                <a:gd name="T3" fmla="*/ 142 h 284"/>
                <a:gd name="T4" fmla="*/ 311 w 311"/>
                <a:gd name="T5" fmla="*/ 142 h 284"/>
                <a:gd name="T6" fmla="*/ 311 w 311"/>
                <a:gd name="T7" fmla="*/ 0 h 284"/>
                <a:gd name="T8" fmla="*/ 0 60000 65536"/>
                <a:gd name="T9" fmla="*/ 0 60000 65536"/>
                <a:gd name="T10" fmla="*/ 0 60000 65536"/>
                <a:gd name="T11" fmla="*/ 0 60000 65536"/>
                <a:gd name="T12" fmla="*/ 0 w 311"/>
                <a:gd name="T13" fmla="*/ 0 h 284"/>
                <a:gd name="T14" fmla="*/ 311 w 311"/>
                <a:gd name="T15" fmla="*/ 284 h 284"/>
              </a:gdLst>
              <a:ahLst/>
              <a:cxnLst>
                <a:cxn ang="T8">
                  <a:pos x="T0" y="T1"/>
                </a:cxn>
                <a:cxn ang="T9">
                  <a:pos x="T2" y="T3"/>
                </a:cxn>
                <a:cxn ang="T10">
                  <a:pos x="T4" y="T5"/>
                </a:cxn>
                <a:cxn ang="T11">
                  <a:pos x="T6" y="T7"/>
                </a:cxn>
              </a:cxnLst>
              <a:rect l="T12" t="T13" r="T14" b="T15"/>
              <a:pathLst>
                <a:path w="311" h="284">
                  <a:moveTo>
                    <a:pt x="0" y="284"/>
                  </a:moveTo>
                  <a:lnTo>
                    <a:pt x="0" y="142"/>
                  </a:lnTo>
                  <a:lnTo>
                    <a:pt x="311" y="142"/>
                  </a:lnTo>
                  <a:lnTo>
                    <a:pt x="311" y="0"/>
                  </a:lnTo>
                </a:path>
              </a:pathLst>
            </a:custGeom>
            <a:noFill/>
            <a:ln w="9525">
              <a:solidFill>
                <a:schemeClr val="tx1"/>
              </a:solidFill>
              <a:round/>
              <a:headEnd/>
              <a:tailEnd/>
            </a:ln>
          </p:spPr>
          <p:txBody>
            <a:bodyPr/>
            <a:lstStyle/>
            <a:p>
              <a:endParaRPr lang="de-DE"/>
            </a:p>
          </p:txBody>
        </p:sp>
        <p:sp>
          <p:nvSpPr>
            <p:cNvPr id="18475" name="Line 145"/>
            <p:cNvSpPr>
              <a:spLocks noChangeShapeType="1"/>
            </p:cNvSpPr>
            <p:nvPr/>
          </p:nvSpPr>
          <p:spPr bwMode="auto">
            <a:xfrm>
              <a:off x="1516" y="2460"/>
              <a:ext cx="0" cy="81"/>
            </a:xfrm>
            <a:prstGeom prst="line">
              <a:avLst/>
            </a:prstGeom>
            <a:noFill/>
            <a:ln w="9525">
              <a:solidFill>
                <a:schemeClr val="tx1"/>
              </a:solidFill>
              <a:round/>
              <a:headEnd/>
              <a:tailEnd/>
            </a:ln>
          </p:spPr>
          <p:txBody>
            <a:bodyPr/>
            <a:lstStyle/>
            <a:p>
              <a:endParaRPr lang="de-DE"/>
            </a:p>
          </p:txBody>
        </p:sp>
        <p:grpSp>
          <p:nvGrpSpPr>
            <p:cNvPr id="28" name="Group 146"/>
            <p:cNvGrpSpPr>
              <a:grpSpLocks/>
            </p:cNvGrpSpPr>
            <p:nvPr/>
          </p:nvGrpSpPr>
          <p:grpSpPr bwMode="auto">
            <a:xfrm>
              <a:off x="1220" y="1794"/>
              <a:ext cx="832" cy="204"/>
              <a:chOff x="1148" y="1176"/>
              <a:chExt cx="1036" cy="204"/>
            </a:xfrm>
          </p:grpSpPr>
          <p:sp>
            <p:nvSpPr>
              <p:cNvPr id="18479" name="Rectangle 147"/>
              <p:cNvSpPr>
                <a:spLocks noChangeArrowheads="1"/>
              </p:cNvSpPr>
              <p:nvPr/>
            </p:nvSpPr>
            <p:spPr bwMode="auto">
              <a:xfrm>
                <a:off x="1280" y="1180"/>
                <a:ext cx="664" cy="198"/>
              </a:xfrm>
              <a:prstGeom prst="rect">
                <a:avLst/>
              </a:prstGeom>
              <a:solidFill>
                <a:srgbClr val="FF0000"/>
              </a:solidFill>
              <a:ln w="9525" algn="ctr">
                <a:solidFill>
                  <a:schemeClr val="tx1"/>
                </a:solidFill>
                <a:miter lim="800000"/>
                <a:headEnd/>
                <a:tailEnd/>
              </a:ln>
            </p:spPr>
            <p:txBody>
              <a:bodyPr wrap="none" anchor="ctr"/>
              <a:lstStyle/>
              <a:p>
                <a:endParaRPr lang="de-DE"/>
              </a:p>
            </p:txBody>
          </p:sp>
          <p:sp>
            <p:nvSpPr>
              <p:cNvPr id="18480" name="Rectangle 148"/>
              <p:cNvSpPr>
                <a:spLocks noChangeArrowheads="1"/>
              </p:cNvSpPr>
              <p:nvPr/>
            </p:nvSpPr>
            <p:spPr bwMode="auto">
              <a:xfrm>
                <a:off x="1668" y="1232"/>
                <a:ext cx="516" cy="94"/>
              </a:xfrm>
              <a:prstGeom prst="rect">
                <a:avLst/>
              </a:prstGeom>
              <a:solidFill>
                <a:srgbClr val="DDDDDD"/>
              </a:solidFill>
              <a:ln w="9525" algn="ctr">
                <a:solidFill>
                  <a:schemeClr val="tx1"/>
                </a:solidFill>
                <a:miter lim="800000"/>
                <a:headEnd/>
                <a:tailEnd/>
              </a:ln>
            </p:spPr>
            <p:txBody>
              <a:bodyPr wrap="none" anchor="ctr"/>
              <a:lstStyle/>
              <a:p>
                <a:endParaRPr lang="de-DE"/>
              </a:p>
            </p:txBody>
          </p:sp>
          <p:sp>
            <p:nvSpPr>
              <p:cNvPr id="18481" name="Rectangle 149"/>
              <p:cNvSpPr>
                <a:spLocks noChangeArrowheads="1"/>
              </p:cNvSpPr>
              <p:nvPr/>
            </p:nvSpPr>
            <p:spPr bwMode="auto">
              <a:xfrm>
                <a:off x="1572" y="1184"/>
                <a:ext cx="96" cy="192"/>
              </a:xfrm>
              <a:prstGeom prst="rect">
                <a:avLst/>
              </a:prstGeom>
              <a:solidFill>
                <a:srgbClr val="DDDDDD"/>
              </a:solidFill>
              <a:ln w="9525" algn="ctr">
                <a:solidFill>
                  <a:schemeClr val="tx1"/>
                </a:solidFill>
                <a:miter lim="800000"/>
                <a:headEnd/>
                <a:tailEnd/>
              </a:ln>
            </p:spPr>
            <p:txBody>
              <a:bodyPr wrap="none" anchor="ctr"/>
              <a:lstStyle/>
              <a:p>
                <a:endParaRPr lang="de-DE"/>
              </a:p>
            </p:txBody>
          </p:sp>
          <p:sp>
            <p:nvSpPr>
              <p:cNvPr id="18482" name="Freeform 150"/>
              <p:cNvSpPr>
                <a:spLocks/>
              </p:cNvSpPr>
              <p:nvPr/>
            </p:nvSpPr>
            <p:spPr bwMode="auto">
              <a:xfrm>
                <a:off x="1176" y="1176"/>
                <a:ext cx="110" cy="204"/>
              </a:xfrm>
              <a:custGeom>
                <a:avLst/>
                <a:gdLst>
                  <a:gd name="T0" fmla="*/ 0 w 110"/>
                  <a:gd name="T1" fmla="*/ 72 h 208"/>
                  <a:gd name="T2" fmla="*/ 110 w 110"/>
                  <a:gd name="T3" fmla="*/ 0 h 208"/>
                  <a:gd name="T4" fmla="*/ 110 w 110"/>
                  <a:gd name="T5" fmla="*/ 208 h 208"/>
                  <a:gd name="T6" fmla="*/ 4 w 110"/>
                  <a:gd name="T7" fmla="*/ 146 h 208"/>
                  <a:gd name="T8" fmla="*/ 0 w 110"/>
                  <a:gd name="T9" fmla="*/ 72 h 208"/>
                  <a:gd name="T10" fmla="*/ 0 60000 65536"/>
                  <a:gd name="T11" fmla="*/ 0 60000 65536"/>
                  <a:gd name="T12" fmla="*/ 0 60000 65536"/>
                  <a:gd name="T13" fmla="*/ 0 60000 65536"/>
                  <a:gd name="T14" fmla="*/ 0 60000 65536"/>
                  <a:gd name="T15" fmla="*/ 0 w 110"/>
                  <a:gd name="T16" fmla="*/ 0 h 208"/>
                  <a:gd name="T17" fmla="*/ 110 w 110"/>
                  <a:gd name="T18" fmla="*/ 208 h 208"/>
                </a:gdLst>
                <a:ahLst/>
                <a:cxnLst>
                  <a:cxn ang="T10">
                    <a:pos x="T0" y="T1"/>
                  </a:cxn>
                  <a:cxn ang="T11">
                    <a:pos x="T2" y="T3"/>
                  </a:cxn>
                  <a:cxn ang="T12">
                    <a:pos x="T4" y="T5"/>
                  </a:cxn>
                  <a:cxn ang="T13">
                    <a:pos x="T6" y="T7"/>
                  </a:cxn>
                  <a:cxn ang="T14">
                    <a:pos x="T8" y="T9"/>
                  </a:cxn>
                </a:cxnLst>
                <a:rect l="T15" t="T16" r="T17" b="T18"/>
                <a:pathLst>
                  <a:path w="110" h="208">
                    <a:moveTo>
                      <a:pt x="0" y="72"/>
                    </a:moveTo>
                    <a:lnTo>
                      <a:pt x="110" y="0"/>
                    </a:lnTo>
                    <a:lnTo>
                      <a:pt x="110" y="208"/>
                    </a:lnTo>
                    <a:lnTo>
                      <a:pt x="4" y="146"/>
                    </a:lnTo>
                    <a:lnTo>
                      <a:pt x="0" y="72"/>
                    </a:lnTo>
                    <a:close/>
                  </a:path>
                </a:pathLst>
              </a:custGeom>
              <a:solidFill>
                <a:srgbClr val="DDDDDD"/>
              </a:solidFill>
              <a:ln w="9525">
                <a:solidFill>
                  <a:schemeClr val="tx1"/>
                </a:solidFill>
                <a:round/>
                <a:headEnd/>
                <a:tailEnd/>
              </a:ln>
            </p:spPr>
            <p:txBody>
              <a:bodyPr/>
              <a:lstStyle/>
              <a:p>
                <a:endParaRPr lang="de-DE"/>
              </a:p>
            </p:txBody>
          </p:sp>
          <p:sp>
            <p:nvSpPr>
              <p:cNvPr id="18483" name="Oval 151"/>
              <p:cNvSpPr>
                <a:spLocks noChangeArrowheads="1"/>
              </p:cNvSpPr>
              <p:nvPr/>
            </p:nvSpPr>
            <p:spPr bwMode="auto">
              <a:xfrm flipH="1">
                <a:off x="1148" y="1250"/>
                <a:ext cx="64" cy="64"/>
              </a:xfrm>
              <a:prstGeom prst="ellipse">
                <a:avLst/>
              </a:prstGeom>
              <a:solidFill>
                <a:srgbClr val="DDDDDD"/>
              </a:solidFill>
              <a:ln w="9525" algn="ctr">
                <a:solidFill>
                  <a:schemeClr val="tx1"/>
                </a:solidFill>
                <a:round/>
                <a:headEnd/>
                <a:tailEnd/>
              </a:ln>
            </p:spPr>
            <p:txBody>
              <a:bodyPr wrap="none" anchor="ctr"/>
              <a:lstStyle/>
              <a:p>
                <a:pPr algn="ctr"/>
                <a:endParaRPr lang="de-DE" sz="1000"/>
              </a:p>
            </p:txBody>
          </p:sp>
        </p:grpSp>
        <p:sp>
          <p:nvSpPr>
            <p:cNvPr id="18478" name="Line 153"/>
            <p:cNvSpPr>
              <a:spLocks noChangeShapeType="1"/>
            </p:cNvSpPr>
            <p:nvPr/>
          </p:nvSpPr>
          <p:spPr bwMode="auto">
            <a:xfrm>
              <a:off x="1610" y="2460"/>
              <a:ext cx="0" cy="81"/>
            </a:xfrm>
            <a:prstGeom prst="line">
              <a:avLst/>
            </a:prstGeom>
            <a:noFill/>
            <a:ln w="9525">
              <a:solidFill>
                <a:schemeClr val="tx1"/>
              </a:solidFill>
              <a:round/>
              <a:headEnd/>
              <a:tailEnd/>
            </a:ln>
          </p:spPr>
          <p:txBody>
            <a:bodyPr/>
            <a:lstStyle/>
            <a:p>
              <a:endParaRPr lang="de-DE"/>
            </a:p>
          </p:txBody>
        </p:sp>
      </p:grpSp>
      <p:pic>
        <p:nvPicPr>
          <p:cNvPr id="81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1595" y="2470822"/>
            <a:ext cx="1879555" cy="108133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681" name="Picture 25"/>
          <p:cNvPicPr>
            <a:picLocks noChangeAspect="1" noChangeArrowheads="1"/>
          </p:cNvPicPr>
          <p:nvPr/>
        </p:nvPicPr>
        <p:blipFill>
          <a:blip r:embed="rId8" cstate="print"/>
          <a:srcRect/>
          <a:stretch>
            <a:fillRect/>
          </a:stretch>
        </p:blipFill>
        <p:spPr bwMode="auto">
          <a:xfrm>
            <a:off x="563563" y="3011488"/>
            <a:ext cx="1162050" cy="108743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6985" y="4885082"/>
            <a:ext cx="2260905" cy="98968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685" name="Picture 29"/>
          <p:cNvPicPr>
            <a:picLocks noChangeAspect="1" noChangeArrowheads="1"/>
          </p:cNvPicPr>
          <p:nvPr/>
        </p:nvPicPr>
        <p:blipFill>
          <a:blip r:embed="rId10" cstate="print">
            <a:clrChange>
              <a:clrFrom>
                <a:srgbClr val="FEFEFE"/>
              </a:clrFrom>
              <a:clrTo>
                <a:srgbClr val="FEFEFE">
                  <a:alpha val="0"/>
                </a:srgbClr>
              </a:clrTo>
            </a:clrChange>
          </a:blip>
          <a:srcRect/>
          <a:stretch>
            <a:fillRect/>
          </a:stretch>
        </p:blipFill>
        <p:spPr bwMode="auto">
          <a:xfrm>
            <a:off x="538163" y="4586288"/>
            <a:ext cx="565150" cy="1489075"/>
          </a:xfrm>
          <a:prstGeom prst="rect">
            <a:avLst/>
          </a:prstGeom>
          <a:noFill/>
          <a:ln w="9525" algn="ctr">
            <a:noFill/>
            <a:miter lim="800000"/>
            <a:headEnd/>
            <a:tailEnd/>
          </a:ln>
        </p:spPr>
      </p:pic>
    </p:spTree>
    <p:extLst>
      <p:ext uri="{BB962C8B-B14F-4D97-AF65-F5344CB8AC3E}">
        <p14:creationId xmlns:p14="http://schemas.microsoft.com/office/powerpoint/2010/main" val="33812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500"/>
                                        <p:tgtEl>
                                          <p:spTgt spid="203"/>
                                        </p:tgtEl>
                                      </p:cBhvr>
                                    </p:animEffect>
                                  </p:childTnLst>
                                </p:cTn>
                              </p:par>
                              <p:par>
                                <p:cTn id="13" presetID="10" presetClass="entr" presetSubtype="0" fill="hold" nodeType="with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fade">
                                      <p:cBhvr>
                                        <p:cTn id="15" dur="500"/>
                                        <p:tgtEl>
                                          <p:spTgt spid="20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8666"/>
                                        </p:tgtEl>
                                        <p:attrNameLst>
                                          <p:attrName>style.visibility</p:attrName>
                                        </p:attrNameLst>
                                      </p:cBhvr>
                                      <p:to>
                                        <p:strVal val="visible"/>
                                      </p:to>
                                    </p:set>
                                    <p:animEffect transition="in" filter="fade">
                                      <p:cBhvr>
                                        <p:cTn id="18" dur="500"/>
                                        <p:tgtEl>
                                          <p:spTgt spid="19866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par>
                                <p:cTn id="24" presetID="10" presetClass="entr" presetSubtype="0" fill="hold" nodeType="withEffect">
                                  <p:stCondLst>
                                    <p:cond delay="0"/>
                                  </p:stCondLst>
                                  <p:childTnLst>
                                    <p:set>
                                      <p:cBhvr>
                                        <p:cTn id="25" dur="1" fill="hold">
                                          <p:stCondLst>
                                            <p:cond delay="0"/>
                                          </p:stCondLst>
                                        </p:cTn>
                                        <p:tgtEl>
                                          <p:spTgt spid="198685"/>
                                        </p:tgtEl>
                                        <p:attrNameLst>
                                          <p:attrName>style.visibility</p:attrName>
                                        </p:attrNameLst>
                                      </p:cBhvr>
                                      <p:to>
                                        <p:strVal val="visible"/>
                                      </p:to>
                                    </p:set>
                                    <p:animEffect transition="in" filter="fade">
                                      <p:cBhvr>
                                        <p:cTn id="26" dur="500"/>
                                        <p:tgtEl>
                                          <p:spTgt spid="198685"/>
                                        </p:tgtEl>
                                      </p:cBhvr>
                                    </p:animEffect>
                                  </p:childTnLst>
                                </p:cTn>
                              </p:par>
                              <p:par>
                                <p:cTn id="27" presetID="10"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8661"/>
                                        </p:tgtEl>
                                        <p:attrNameLst>
                                          <p:attrName>style.visibility</p:attrName>
                                        </p:attrNameLst>
                                      </p:cBhvr>
                                      <p:to>
                                        <p:strVal val="visible"/>
                                      </p:to>
                                    </p:set>
                                    <p:animEffect transition="in" filter="fade">
                                      <p:cBhvr>
                                        <p:cTn id="32" dur="500"/>
                                        <p:tgtEl>
                                          <p:spTgt spid="1986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5"/>
                                        </p:tgtEl>
                                        <p:attrNameLst>
                                          <p:attrName>style.visibility</p:attrName>
                                        </p:attrNameLst>
                                      </p:cBhvr>
                                      <p:to>
                                        <p:strVal val="visible"/>
                                      </p:to>
                                    </p:set>
                                    <p:animEffect transition="in" filter="fade">
                                      <p:cBhvr>
                                        <p:cTn id="37" dur="500"/>
                                        <p:tgtEl>
                                          <p:spTgt spid="175"/>
                                        </p:tgtEl>
                                      </p:cBhvr>
                                    </p:animEffect>
                                  </p:childTnLst>
                                </p:cTn>
                              </p:par>
                              <p:par>
                                <p:cTn id="38" presetID="10" presetClass="entr" presetSubtype="0" fill="hold" nodeType="withEffect">
                                  <p:stCondLst>
                                    <p:cond delay="0"/>
                                  </p:stCondLst>
                                  <p:childTnLst>
                                    <p:set>
                                      <p:cBhvr>
                                        <p:cTn id="39" dur="1" fill="hold">
                                          <p:stCondLst>
                                            <p:cond delay="0"/>
                                          </p:stCondLst>
                                        </p:cTn>
                                        <p:tgtEl>
                                          <p:spTgt spid="3076"/>
                                        </p:tgtEl>
                                        <p:attrNameLst>
                                          <p:attrName>style.visibility</p:attrName>
                                        </p:attrNameLst>
                                      </p:cBhvr>
                                      <p:to>
                                        <p:strVal val="visible"/>
                                      </p:to>
                                    </p:set>
                                    <p:animEffect transition="in" filter="fade">
                                      <p:cBhvr>
                                        <p:cTn id="40" dur="500"/>
                                        <p:tgtEl>
                                          <p:spTgt spid="3076"/>
                                        </p:tgtEl>
                                      </p:cBhvr>
                                    </p:animEffect>
                                  </p:childTnLst>
                                </p:cTn>
                              </p:par>
                              <p:par>
                                <p:cTn id="41" presetID="10" presetClass="entr" presetSubtype="0" fill="hold" nodeType="withEffect">
                                  <p:stCondLst>
                                    <p:cond delay="0"/>
                                  </p:stCondLst>
                                  <p:childTnLst>
                                    <p:set>
                                      <p:cBhvr>
                                        <p:cTn id="42" dur="1" fill="hold">
                                          <p:stCondLst>
                                            <p:cond delay="0"/>
                                          </p:stCondLst>
                                        </p:cTn>
                                        <p:tgtEl>
                                          <p:spTgt spid="3079"/>
                                        </p:tgtEl>
                                        <p:attrNameLst>
                                          <p:attrName>style.visibility</p:attrName>
                                        </p:attrNameLst>
                                      </p:cBhvr>
                                      <p:to>
                                        <p:strVal val="visible"/>
                                      </p:to>
                                    </p:set>
                                    <p:animEffect transition="in" filter="fade">
                                      <p:cBhvr>
                                        <p:cTn id="43" dur="500"/>
                                        <p:tgtEl>
                                          <p:spTgt spid="30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8663"/>
                                        </p:tgtEl>
                                        <p:attrNameLst>
                                          <p:attrName>style.visibility</p:attrName>
                                        </p:attrNameLst>
                                      </p:cBhvr>
                                      <p:to>
                                        <p:strVal val="visible"/>
                                      </p:to>
                                    </p:set>
                                    <p:animEffect transition="in" filter="fade">
                                      <p:cBhvr>
                                        <p:cTn id="46" dur="500"/>
                                        <p:tgtEl>
                                          <p:spTgt spid="19866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7"/>
                                        </p:tgtEl>
                                        <p:attrNameLst>
                                          <p:attrName>style.visibility</p:attrName>
                                        </p:attrNameLst>
                                      </p:cBhvr>
                                      <p:to>
                                        <p:strVal val="visible"/>
                                      </p:to>
                                    </p:set>
                                    <p:animEffect transition="in" filter="fade">
                                      <p:cBhvr>
                                        <p:cTn id="51" dur="500"/>
                                        <p:tgtEl>
                                          <p:spTgt spid="177"/>
                                        </p:tgtEl>
                                      </p:cBhvr>
                                    </p:animEffect>
                                  </p:childTnLst>
                                </p:cTn>
                              </p:par>
                              <p:par>
                                <p:cTn id="52" presetID="10" presetClass="entr" presetSubtype="0"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par>
                                <p:cTn id="55" presetID="10"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nodeType="withEffect">
                                  <p:stCondLst>
                                    <p:cond delay="0"/>
                                  </p:stCondLst>
                                  <p:childTnLst>
                                    <p:set>
                                      <p:cBhvr>
                                        <p:cTn id="59" dur="1" fill="hold">
                                          <p:stCondLst>
                                            <p:cond delay="0"/>
                                          </p:stCondLst>
                                        </p:cTn>
                                        <p:tgtEl>
                                          <p:spTgt spid="3082"/>
                                        </p:tgtEl>
                                        <p:attrNameLst>
                                          <p:attrName>style.visibility</p:attrName>
                                        </p:attrNameLst>
                                      </p:cBhvr>
                                      <p:to>
                                        <p:strVal val="visible"/>
                                      </p:to>
                                    </p:set>
                                    <p:animEffect transition="in" filter="fade">
                                      <p:cBhvr>
                                        <p:cTn id="60" dur="500"/>
                                        <p:tgtEl>
                                          <p:spTgt spid="308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8679"/>
                                        </p:tgtEl>
                                        <p:attrNameLst>
                                          <p:attrName>style.visibility</p:attrName>
                                        </p:attrNameLst>
                                      </p:cBhvr>
                                      <p:to>
                                        <p:strVal val="visible"/>
                                      </p:to>
                                    </p:set>
                                    <p:animEffect transition="in" filter="fade">
                                      <p:cBhvr>
                                        <p:cTn id="63" dur="500"/>
                                        <p:tgtEl>
                                          <p:spTgt spid="19867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fade">
                                      <p:cBhvr>
                                        <p:cTn id="68" dur="500"/>
                                        <p:tgtEl>
                                          <p:spTgt spid="176"/>
                                        </p:tgtEl>
                                      </p:cBhvr>
                                    </p:animEffect>
                                  </p:childTnLst>
                                </p:cTn>
                              </p:par>
                              <p:par>
                                <p:cTn id="69" presetID="10" presetClass="entr" presetSubtype="0"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nodeType="withEffect">
                                  <p:stCondLst>
                                    <p:cond delay="0"/>
                                  </p:stCondLst>
                                  <p:childTnLst>
                                    <p:set>
                                      <p:cBhvr>
                                        <p:cTn id="73" dur="1" fill="hold">
                                          <p:stCondLst>
                                            <p:cond delay="0"/>
                                          </p:stCondLst>
                                        </p:cTn>
                                        <p:tgtEl>
                                          <p:spTgt spid="3083"/>
                                        </p:tgtEl>
                                        <p:attrNameLst>
                                          <p:attrName>style.visibility</p:attrName>
                                        </p:attrNameLst>
                                      </p:cBhvr>
                                      <p:to>
                                        <p:strVal val="visible"/>
                                      </p:to>
                                    </p:set>
                                    <p:animEffect transition="in" filter="fade">
                                      <p:cBhvr>
                                        <p:cTn id="74" dur="500"/>
                                        <p:tgtEl>
                                          <p:spTgt spid="308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8665"/>
                                        </p:tgtEl>
                                        <p:attrNameLst>
                                          <p:attrName>style.visibility</p:attrName>
                                        </p:attrNameLst>
                                      </p:cBhvr>
                                      <p:to>
                                        <p:strVal val="visible"/>
                                      </p:to>
                                    </p:set>
                                    <p:animEffect transition="in" filter="fade">
                                      <p:cBhvr>
                                        <p:cTn id="77" dur="500"/>
                                        <p:tgtEl>
                                          <p:spTgt spid="19866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78"/>
                                        </p:tgtEl>
                                        <p:attrNameLst>
                                          <p:attrName>style.visibility</p:attrName>
                                        </p:attrNameLst>
                                      </p:cBhvr>
                                      <p:to>
                                        <p:strVal val="visible"/>
                                      </p:to>
                                    </p:set>
                                    <p:animEffect transition="in" filter="fade">
                                      <p:cBhvr>
                                        <p:cTn id="82" dur="500"/>
                                        <p:tgtEl>
                                          <p:spTgt spid="178"/>
                                        </p:tgtEl>
                                      </p:cBhvr>
                                    </p:animEffect>
                                  </p:childTnLst>
                                </p:cTn>
                              </p:par>
                              <p:par>
                                <p:cTn id="83" presetID="10" presetClass="entr" presetSubtype="0" fill="hold" nodeType="withEffect">
                                  <p:stCondLst>
                                    <p:cond delay="0"/>
                                  </p:stCondLst>
                                  <p:childTnLst>
                                    <p:set>
                                      <p:cBhvr>
                                        <p:cTn id="84" dur="1" fill="hold">
                                          <p:stCondLst>
                                            <p:cond delay="0"/>
                                          </p:stCondLst>
                                        </p:cTn>
                                        <p:tgtEl>
                                          <p:spTgt spid="8195"/>
                                        </p:tgtEl>
                                        <p:attrNameLst>
                                          <p:attrName>style.visibility</p:attrName>
                                        </p:attrNameLst>
                                      </p:cBhvr>
                                      <p:to>
                                        <p:strVal val="visible"/>
                                      </p:to>
                                    </p:set>
                                    <p:animEffect transition="in" filter="fade">
                                      <p:cBhvr>
                                        <p:cTn id="85" dur="500"/>
                                        <p:tgtEl>
                                          <p:spTgt spid="8195"/>
                                        </p:tgtEl>
                                      </p:cBhvr>
                                    </p:animEffect>
                                  </p:childTnLst>
                                </p:cTn>
                              </p:par>
                              <p:par>
                                <p:cTn id="86" presetID="10" presetClass="entr" presetSubtype="0" fill="hold" nodeType="withEffect">
                                  <p:stCondLst>
                                    <p:cond delay="0"/>
                                  </p:stCondLst>
                                  <p:childTnLst>
                                    <p:set>
                                      <p:cBhvr>
                                        <p:cTn id="87" dur="1" fill="hold">
                                          <p:stCondLst>
                                            <p:cond delay="0"/>
                                          </p:stCondLst>
                                        </p:cTn>
                                        <p:tgtEl>
                                          <p:spTgt spid="198681"/>
                                        </p:tgtEl>
                                        <p:attrNameLst>
                                          <p:attrName>style.visibility</p:attrName>
                                        </p:attrNameLst>
                                      </p:cBhvr>
                                      <p:to>
                                        <p:strVal val="visible"/>
                                      </p:to>
                                    </p:set>
                                    <p:animEffect transition="in" filter="fade">
                                      <p:cBhvr>
                                        <p:cTn id="88" dur="500"/>
                                        <p:tgtEl>
                                          <p:spTgt spid="19868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98667"/>
                                        </p:tgtEl>
                                        <p:attrNameLst>
                                          <p:attrName>style.visibility</p:attrName>
                                        </p:attrNameLst>
                                      </p:cBhvr>
                                      <p:to>
                                        <p:strVal val="visible"/>
                                      </p:to>
                                    </p:set>
                                    <p:animEffect transition="in" filter="fade">
                                      <p:cBhvr>
                                        <p:cTn id="91" dur="500"/>
                                        <p:tgtEl>
                                          <p:spTgt spid="198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1" grpId="0"/>
      <p:bldP spid="198663" grpId="0"/>
      <p:bldP spid="198665" grpId="0"/>
      <p:bldP spid="198666" grpId="0"/>
      <p:bldP spid="198667" grpId="0"/>
      <p:bldP spid="198679" grpId="0"/>
      <p:bldP spid="174" grpId="0" animBg="1"/>
      <p:bldP spid="175" grpId="0" animBg="1"/>
      <p:bldP spid="176" grpId="0" animBg="1"/>
      <p:bldP spid="177" grpId="0" animBg="1"/>
      <p:bldP spid="178" grpId="0" animBg="1"/>
      <p:bldP spid="2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noFill/>
        </p:spPr>
        <p:txBody>
          <a:bodyPr/>
          <a:lstStyle/>
          <a:p>
            <a:r>
              <a:rPr lang="en-US" noProof="0" smtClean="0"/>
              <a:t>Electrical Systems in Simscape</a:t>
            </a:r>
            <a:endParaRPr lang="en-US" noProof="0" smtClean="0">
              <a:cs typeface="Arial" charset="0"/>
            </a:endParaRPr>
          </a:p>
        </p:txBody>
      </p:sp>
      <p:sp>
        <p:nvSpPr>
          <p:cNvPr id="178219" name="Rectangle 43"/>
          <p:cNvSpPr>
            <a:spLocks noGrp="1" noChangeArrowheads="1"/>
          </p:cNvSpPr>
          <p:nvPr>
            <p:ph idx="1"/>
          </p:nvPr>
        </p:nvSpPr>
        <p:spPr/>
        <p:txBody>
          <a:bodyPr/>
          <a:lstStyle/>
          <a:p>
            <a:pPr lvl="2">
              <a:buFont typeface="Wingdings" pitchFamily="2" charset="2"/>
              <a:buNone/>
            </a:pPr>
            <a:r>
              <a:rPr lang="en-US" sz="2400" noProof="0" dirty="0" smtClean="0"/>
              <a:t>DC Motor</a:t>
            </a:r>
          </a:p>
          <a:p>
            <a:pPr lvl="2"/>
            <a:endParaRPr lang="en-US" sz="2400" b="1" noProof="0" dirty="0" smtClean="0"/>
          </a:p>
          <a:p>
            <a:pPr lvl="2"/>
            <a:endParaRPr lang="en-US" sz="2800" b="1" noProof="0" dirty="0" smtClean="0"/>
          </a:p>
          <a:p>
            <a:pPr lvl="2"/>
            <a:endParaRPr lang="en-US" sz="2800" b="1" noProof="0" dirty="0" smtClean="0"/>
          </a:p>
          <a:p>
            <a:pPr lvl="2"/>
            <a:endParaRPr lang="en-US" sz="2800" b="1" noProof="0" dirty="0" smtClean="0"/>
          </a:p>
          <a:p>
            <a:pPr lvl="2"/>
            <a:endParaRPr lang="en-US" sz="2800" b="1" noProof="0" dirty="0" smtClean="0"/>
          </a:p>
          <a:p>
            <a:endParaRPr lang="en-US" sz="700" noProof="0" dirty="0" smtClean="0"/>
          </a:p>
          <a:p>
            <a:r>
              <a:rPr lang="en-US" noProof="0" dirty="0" err="1" smtClean="0"/>
              <a:t>Simscape</a:t>
            </a:r>
            <a:r>
              <a:rPr lang="en-US" noProof="0" dirty="0" smtClean="0"/>
              <a:t> model advantages:</a:t>
            </a:r>
          </a:p>
          <a:p>
            <a:pPr lvl="1"/>
            <a:r>
              <a:rPr lang="en-US" noProof="0" dirty="0" smtClean="0"/>
              <a:t>Easier to read than equations</a:t>
            </a:r>
          </a:p>
          <a:p>
            <a:pPr lvl="1"/>
            <a:r>
              <a:rPr lang="en-US" noProof="0" dirty="0" smtClean="0"/>
              <a:t>Quicker to create</a:t>
            </a:r>
          </a:p>
          <a:p>
            <a:pPr lvl="1"/>
            <a:r>
              <a:rPr lang="en-US" noProof="0" dirty="0" smtClean="0"/>
              <a:t>More intuitive – easier to explain to other engineers</a:t>
            </a:r>
          </a:p>
        </p:txBody>
      </p:sp>
      <p:sp>
        <p:nvSpPr>
          <p:cNvPr id="2057" name="Text Box 3"/>
          <p:cNvSpPr txBox="1">
            <a:spLocks noChangeArrowheads="1"/>
          </p:cNvSpPr>
          <p:nvPr/>
        </p:nvSpPr>
        <p:spPr bwMode="auto">
          <a:xfrm>
            <a:off x="955675" y="1716137"/>
            <a:ext cx="349250" cy="366712"/>
          </a:xfrm>
          <a:prstGeom prst="rect">
            <a:avLst/>
          </a:prstGeom>
          <a:noFill/>
          <a:ln w="9525">
            <a:noFill/>
            <a:miter lim="800000"/>
            <a:headEnd/>
            <a:tailEnd/>
          </a:ln>
        </p:spPr>
        <p:txBody>
          <a:bodyPr wrap="none">
            <a:spAutoFit/>
          </a:bodyPr>
          <a:lstStyle/>
          <a:p>
            <a:r>
              <a:rPr lang="en-US"/>
              <a:t>R</a:t>
            </a:r>
            <a:endParaRPr lang="de-DE" dirty="0"/>
          </a:p>
        </p:txBody>
      </p:sp>
      <p:sp>
        <p:nvSpPr>
          <p:cNvPr id="2058" name="Text Box 4"/>
          <p:cNvSpPr txBox="1">
            <a:spLocks noChangeArrowheads="1"/>
          </p:cNvSpPr>
          <p:nvPr/>
        </p:nvSpPr>
        <p:spPr bwMode="auto">
          <a:xfrm>
            <a:off x="1241425" y="2640062"/>
            <a:ext cx="323850" cy="366712"/>
          </a:xfrm>
          <a:prstGeom prst="rect">
            <a:avLst/>
          </a:prstGeom>
          <a:noFill/>
          <a:ln w="9525">
            <a:noFill/>
            <a:miter lim="800000"/>
            <a:headEnd/>
            <a:tailEnd/>
          </a:ln>
        </p:spPr>
        <p:txBody>
          <a:bodyPr wrap="none">
            <a:spAutoFit/>
          </a:bodyPr>
          <a:lstStyle/>
          <a:p>
            <a:r>
              <a:rPr lang="en-US" dirty="0"/>
              <a:t>L</a:t>
            </a:r>
            <a:endParaRPr lang="de-DE" dirty="0"/>
          </a:p>
        </p:txBody>
      </p:sp>
      <p:sp>
        <p:nvSpPr>
          <p:cNvPr id="2059" name="Text Box 5"/>
          <p:cNvSpPr txBox="1">
            <a:spLocks noChangeArrowheads="1"/>
          </p:cNvSpPr>
          <p:nvPr/>
        </p:nvSpPr>
        <p:spPr bwMode="auto">
          <a:xfrm>
            <a:off x="946150" y="3506837"/>
            <a:ext cx="684803" cy="369332"/>
          </a:xfrm>
          <a:prstGeom prst="rect">
            <a:avLst/>
          </a:prstGeom>
          <a:noFill/>
          <a:ln w="9525">
            <a:noFill/>
            <a:miter lim="800000"/>
            <a:headEnd/>
            <a:tailEnd/>
          </a:ln>
        </p:spPr>
        <p:txBody>
          <a:bodyPr wrap="none">
            <a:spAutoFit/>
          </a:bodyPr>
          <a:lstStyle/>
          <a:p>
            <a:r>
              <a:rPr lang="en-US" dirty="0"/>
              <a:t>K</a:t>
            </a:r>
            <a:r>
              <a:rPr lang="en-US" baseline="-25000" dirty="0"/>
              <a:t>t</a:t>
            </a:r>
            <a:r>
              <a:rPr lang="en-US" dirty="0"/>
              <a:t>,K</a:t>
            </a:r>
            <a:r>
              <a:rPr lang="en-US" baseline="-25000" dirty="0"/>
              <a:t>e</a:t>
            </a:r>
            <a:endParaRPr lang="de-DE" baseline="-25000" dirty="0"/>
          </a:p>
        </p:txBody>
      </p:sp>
      <p:sp>
        <p:nvSpPr>
          <p:cNvPr id="2060" name="Text Box 6"/>
          <p:cNvSpPr txBox="1">
            <a:spLocks noChangeArrowheads="1"/>
          </p:cNvSpPr>
          <p:nvPr/>
        </p:nvSpPr>
        <p:spPr bwMode="auto">
          <a:xfrm>
            <a:off x="1831975" y="4011662"/>
            <a:ext cx="492443" cy="369332"/>
          </a:xfrm>
          <a:prstGeom prst="rect">
            <a:avLst/>
          </a:prstGeom>
          <a:noFill/>
          <a:ln w="9525">
            <a:noFill/>
            <a:miter lim="800000"/>
            <a:headEnd/>
            <a:tailEnd/>
          </a:ln>
        </p:spPr>
        <p:txBody>
          <a:bodyPr wrap="none">
            <a:spAutoFit/>
          </a:bodyPr>
          <a:lstStyle/>
          <a:p>
            <a:r>
              <a:rPr lang="en-US" dirty="0"/>
              <a:t>J,b</a:t>
            </a:r>
            <a:endParaRPr lang="de-DE" dirty="0"/>
          </a:p>
        </p:txBody>
      </p:sp>
      <p:sp>
        <p:nvSpPr>
          <p:cNvPr id="2062" name="Text Box 8"/>
          <p:cNvSpPr txBox="1">
            <a:spLocks noChangeArrowheads="1"/>
          </p:cNvSpPr>
          <p:nvPr/>
        </p:nvSpPr>
        <p:spPr bwMode="auto">
          <a:xfrm>
            <a:off x="952500" y="4326173"/>
            <a:ext cx="235962" cy="369332"/>
          </a:xfrm>
          <a:prstGeom prst="rect">
            <a:avLst/>
          </a:prstGeom>
          <a:noFill/>
          <a:ln w="9525">
            <a:noFill/>
            <a:miter lim="800000"/>
            <a:headEnd/>
            <a:tailEnd/>
          </a:ln>
        </p:spPr>
        <p:txBody>
          <a:bodyPr wrap="none">
            <a:spAutoFit/>
          </a:bodyPr>
          <a:lstStyle/>
          <a:p>
            <a:r>
              <a:rPr lang="en-US" dirty="0"/>
              <a:t>i</a:t>
            </a:r>
            <a:endParaRPr lang="de-DE" dirty="0"/>
          </a:p>
        </p:txBody>
      </p:sp>
      <p:grpSp>
        <p:nvGrpSpPr>
          <p:cNvPr id="2" name="Group 10"/>
          <p:cNvGrpSpPr>
            <a:grpSpLocks/>
          </p:cNvGrpSpPr>
          <p:nvPr/>
        </p:nvGrpSpPr>
        <p:grpSpPr bwMode="auto">
          <a:xfrm>
            <a:off x="207963" y="2111424"/>
            <a:ext cx="1992312" cy="2060575"/>
            <a:chOff x="131" y="1612"/>
            <a:chExt cx="1255" cy="1298"/>
          </a:xfrm>
        </p:grpSpPr>
        <p:grpSp>
          <p:nvGrpSpPr>
            <p:cNvPr id="3" name="Group 11"/>
            <p:cNvGrpSpPr>
              <a:grpSpLocks/>
            </p:cNvGrpSpPr>
            <p:nvPr/>
          </p:nvGrpSpPr>
          <p:grpSpPr bwMode="auto">
            <a:xfrm>
              <a:off x="534" y="1612"/>
              <a:ext cx="312" cy="115"/>
              <a:chOff x="810" y="2968"/>
              <a:chExt cx="312" cy="115"/>
            </a:xfrm>
          </p:grpSpPr>
          <p:grpSp>
            <p:nvGrpSpPr>
              <p:cNvPr id="4" name="Group 12"/>
              <p:cNvGrpSpPr>
                <a:grpSpLocks/>
              </p:cNvGrpSpPr>
              <p:nvPr/>
            </p:nvGrpSpPr>
            <p:grpSpPr bwMode="auto">
              <a:xfrm>
                <a:off x="810" y="2968"/>
                <a:ext cx="275" cy="115"/>
                <a:chOff x="810" y="2968"/>
                <a:chExt cx="275" cy="115"/>
              </a:xfrm>
            </p:grpSpPr>
            <p:sp>
              <p:nvSpPr>
                <p:cNvPr id="2089" name="Freeform 13"/>
                <p:cNvSpPr>
                  <a:spLocks/>
                </p:cNvSpPr>
                <p:nvPr/>
              </p:nvSpPr>
              <p:spPr bwMode="auto">
                <a:xfrm>
                  <a:off x="833" y="2968"/>
                  <a:ext cx="62" cy="115"/>
                </a:xfrm>
                <a:custGeom>
                  <a:avLst/>
                  <a:gdLst>
                    <a:gd name="T0" fmla="*/ 0 w 62"/>
                    <a:gd name="T1" fmla="*/ 114 h 115"/>
                    <a:gd name="T2" fmla="*/ 31 w 62"/>
                    <a:gd name="T3" fmla="*/ 0 h 115"/>
                    <a:gd name="T4" fmla="*/ 62 w 62"/>
                    <a:gd name="T5" fmla="*/ 115 h 115"/>
                    <a:gd name="T6" fmla="*/ 0 60000 65536"/>
                    <a:gd name="T7" fmla="*/ 0 60000 65536"/>
                    <a:gd name="T8" fmla="*/ 0 60000 65536"/>
                    <a:gd name="T9" fmla="*/ 0 w 62"/>
                    <a:gd name="T10" fmla="*/ 0 h 115"/>
                    <a:gd name="T11" fmla="*/ 62 w 62"/>
                    <a:gd name="T12" fmla="*/ 115 h 115"/>
                  </a:gdLst>
                  <a:ahLst/>
                  <a:cxnLst>
                    <a:cxn ang="T6">
                      <a:pos x="T0" y="T1"/>
                    </a:cxn>
                    <a:cxn ang="T7">
                      <a:pos x="T2" y="T3"/>
                    </a:cxn>
                    <a:cxn ang="T8">
                      <a:pos x="T4" y="T5"/>
                    </a:cxn>
                  </a:cxnLst>
                  <a:rect l="T9" t="T10" r="T11" b="T12"/>
                  <a:pathLst>
                    <a:path w="62" h="115">
                      <a:moveTo>
                        <a:pt x="0" y="114"/>
                      </a:moveTo>
                      <a:lnTo>
                        <a:pt x="31" y="0"/>
                      </a:lnTo>
                      <a:lnTo>
                        <a:pt x="62" y="115"/>
                      </a:lnTo>
                    </a:path>
                  </a:pathLst>
                </a:custGeom>
                <a:noFill/>
                <a:ln w="38100">
                  <a:solidFill>
                    <a:schemeClr val="tx1"/>
                  </a:solidFill>
                  <a:round/>
                  <a:headEnd/>
                  <a:tailEnd/>
                </a:ln>
              </p:spPr>
              <p:txBody>
                <a:bodyPr/>
                <a:lstStyle/>
                <a:p>
                  <a:endParaRPr lang="de-DE"/>
                </a:p>
              </p:txBody>
            </p:sp>
            <p:sp>
              <p:nvSpPr>
                <p:cNvPr id="2090" name="Freeform 14"/>
                <p:cNvSpPr>
                  <a:spLocks/>
                </p:cNvSpPr>
                <p:nvPr/>
              </p:nvSpPr>
              <p:spPr bwMode="auto">
                <a:xfrm>
                  <a:off x="897" y="2968"/>
                  <a:ext cx="62" cy="115"/>
                </a:xfrm>
                <a:custGeom>
                  <a:avLst/>
                  <a:gdLst>
                    <a:gd name="T0" fmla="*/ 0 w 62"/>
                    <a:gd name="T1" fmla="*/ 114 h 115"/>
                    <a:gd name="T2" fmla="*/ 31 w 62"/>
                    <a:gd name="T3" fmla="*/ 0 h 115"/>
                    <a:gd name="T4" fmla="*/ 62 w 62"/>
                    <a:gd name="T5" fmla="*/ 115 h 115"/>
                    <a:gd name="T6" fmla="*/ 0 60000 65536"/>
                    <a:gd name="T7" fmla="*/ 0 60000 65536"/>
                    <a:gd name="T8" fmla="*/ 0 60000 65536"/>
                    <a:gd name="T9" fmla="*/ 0 w 62"/>
                    <a:gd name="T10" fmla="*/ 0 h 115"/>
                    <a:gd name="T11" fmla="*/ 62 w 62"/>
                    <a:gd name="T12" fmla="*/ 115 h 115"/>
                  </a:gdLst>
                  <a:ahLst/>
                  <a:cxnLst>
                    <a:cxn ang="T6">
                      <a:pos x="T0" y="T1"/>
                    </a:cxn>
                    <a:cxn ang="T7">
                      <a:pos x="T2" y="T3"/>
                    </a:cxn>
                    <a:cxn ang="T8">
                      <a:pos x="T4" y="T5"/>
                    </a:cxn>
                  </a:cxnLst>
                  <a:rect l="T9" t="T10" r="T11" b="T12"/>
                  <a:pathLst>
                    <a:path w="62" h="115">
                      <a:moveTo>
                        <a:pt x="0" y="114"/>
                      </a:moveTo>
                      <a:lnTo>
                        <a:pt x="31" y="0"/>
                      </a:lnTo>
                      <a:lnTo>
                        <a:pt x="62" y="115"/>
                      </a:lnTo>
                    </a:path>
                  </a:pathLst>
                </a:custGeom>
                <a:noFill/>
                <a:ln w="38100">
                  <a:solidFill>
                    <a:schemeClr val="tx1"/>
                  </a:solidFill>
                  <a:round/>
                  <a:headEnd/>
                  <a:tailEnd/>
                </a:ln>
              </p:spPr>
              <p:txBody>
                <a:bodyPr/>
                <a:lstStyle/>
                <a:p>
                  <a:endParaRPr lang="de-DE"/>
                </a:p>
              </p:txBody>
            </p:sp>
            <p:sp>
              <p:nvSpPr>
                <p:cNvPr id="2091" name="Freeform 15"/>
                <p:cNvSpPr>
                  <a:spLocks/>
                </p:cNvSpPr>
                <p:nvPr/>
              </p:nvSpPr>
              <p:spPr bwMode="auto">
                <a:xfrm>
                  <a:off x="959" y="2968"/>
                  <a:ext cx="62" cy="115"/>
                </a:xfrm>
                <a:custGeom>
                  <a:avLst/>
                  <a:gdLst>
                    <a:gd name="T0" fmla="*/ 0 w 62"/>
                    <a:gd name="T1" fmla="*/ 114 h 115"/>
                    <a:gd name="T2" fmla="*/ 31 w 62"/>
                    <a:gd name="T3" fmla="*/ 0 h 115"/>
                    <a:gd name="T4" fmla="*/ 62 w 62"/>
                    <a:gd name="T5" fmla="*/ 115 h 115"/>
                    <a:gd name="T6" fmla="*/ 0 60000 65536"/>
                    <a:gd name="T7" fmla="*/ 0 60000 65536"/>
                    <a:gd name="T8" fmla="*/ 0 60000 65536"/>
                    <a:gd name="T9" fmla="*/ 0 w 62"/>
                    <a:gd name="T10" fmla="*/ 0 h 115"/>
                    <a:gd name="T11" fmla="*/ 62 w 62"/>
                    <a:gd name="T12" fmla="*/ 115 h 115"/>
                  </a:gdLst>
                  <a:ahLst/>
                  <a:cxnLst>
                    <a:cxn ang="T6">
                      <a:pos x="T0" y="T1"/>
                    </a:cxn>
                    <a:cxn ang="T7">
                      <a:pos x="T2" y="T3"/>
                    </a:cxn>
                    <a:cxn ang="T8">
                      <a:pos x="T4" y="T5"/>
                    </a:cxn>
                  </a:cxnLst>
                  <a:rect l="T9" t="T10" r="T11" b="T12"/>
                  <a:pathLst>
                    <a:path w="62" h="115">
                      <a:moveTo>
                        <a:pt x="0" y="114"/>
                      </a:moveTo>
                      <a:lnTo>
                        <a:pt x="31" y="0"/>
                      </a:lnTo>
                      <a:lnTo>
                        <a:pt x="62" y="115"/>
                      </a:lnTo>
                    </a:path>
                  </a:pathLst>
                </a:custGeom>
                <a:noFill/>
                <a:ln w="38100">
                  <a:solidFill>
                    <a:schemeClr val="tx1"/>
                  </a:solidFill>
                  <a:round/>
                  <a:headEnd/>
                  <a:tailEnd/>
                </a:ln>
              </p:spPr>
              <p:txBody>
                <a:bodyPr/>
                <a:lstStyle/>
                <a:p>
                  <a:endParaRPr lang="de-DE"/>
                </a:p>
              </p:txBody>
            </p:sp>
            <p:sp>
              <p:nvSpPr>
                <p:cNvPr id="2092" name="Freeform 16"/>
                <p:cNvSpPr>
                  <a:spLocks/>
                </p:cNvSpPr>
                <p:nvPr/>
              </p:nvSpPr>
              <p:spPr bwMode="auto">
                <a:xfrm>
                  <a:off x="1023" y="2968"/>
                  <a:ext cx="62" cy="115"/>
                </a:xfrm>
                <a:custGeom>
                  <a:avLst/>
                  <a:gdLst>
                    <a:gd name="T0" fmla="*/ 0 w 62"/>
                    <a:gd name="T1" fmla="*/ 114 h 115"/>
                    <a:gd name="T2" fmla="*/ 31 w 62"/>
                    <a:gd name="T3" fmla="*/ 0 h 115"/>
                    <a:gd name="T4" fmla="*/ 62 w 62"/>
                    <a:gd name="T5" fmla="*/ 115 h 115"/>
                    <a:gd name="T6" fmla="*/ 0 60000 65536"/>
                    <a:gd name="T7" fmla="*/ 0 60000 65536"/>
                    <a:gd name="T8" fmla="*/ 0 60000 65536"/>
                    <a:gd name="T9" fmla="*/ 0 w 62"/>
                    <a:gd name="T10" fmla="*/ 0 h 115"/>
                    <a:gd name="T11" fmla="*/ 62 w 62"/>
                    <a:gd name="T12" fmla="*/ 115 h 115"/>
                  </a:gdLst>
                  <a:ahLst/>
                  <a:cxnLst>
                    <a:cxn ang="T6">
                      <a:pos x="T0" y="T1"/>
                    </a:cxn>
                    <a:cxn ang="T7">
                      <a:pos x="T2" y="T3"/>
                    </a:cxn>
                    <a:cxn ang="T8">
                      <a:pos x="T4" y="T5"/>
                    </a:cxn>
                  </a:cxnLst>
                  <a:rect l="T9" t="T10" r="T11" b="T12"/>
                  <a:pathLst>
                    <a:path w="62" h="115">
                      <a:moveTo>
                        <a:pt x="0" y="114"/>
                      </a:moveTo>
                      <a:lnTo>
                        <a:pt x="31" y="0"/>
                      </a:lnTo>
                      <a:lnTo>
                        <a:pt x="62" y="115"/>
                      </a:lnTo>
                    </a:path>
                  </a:pathLst>
                </a:custGeom>
                <a:noFill/>
                <a:ln w="38100">
                  <a:solidFill>
                    <a:schemeClr val="tx1"/>
                  </a:solidFill>
                  <a:round/>
                  <a:headEnd/>
                  <a:tailEnd/>
                </a:ln>
              </p:spPr>
              <p:txBody>
                <a:bodyPr/>
                <a:lstStyle/>
                <a:p>
                  <a:endParaRPr lang="de-DE"/>
                </a:p>
              </p:txBody>
            </p:sp>
            <p:sp>
              <p:nvSpPr>
                <p:cNvPr id="2093" name="Line 17"/>
                <p:cNvSpPr>
                  <a:spLocks noChangeShapeType="1"/>
                </p:cNvSpPr>
                <p:nvPr/>
              </p:nvSpPr>
              <p:spPr bwMode="auto">
                <a:xfrm flipH="1" flipV="1">
                  <a:off x="810" y="3012"/>
                  <a:ext cx="18" cy="66"/>
                </a:xfrm>
                <a:prstGeom prst="line">
                  <a:avLst/>
                </a:prstGeom>
                <a:noFill/>
                <a:ln w="38100">
                  <a:solidFill>
                    <a:schemeClr val="tx1"/>
                  </a:solidFill>
                  <a:round/>
                  <a:headEnd/>
                  <a:tailEnd/>
                </a:ln>
              </p:spPr>
              <p:txBody>
                <a:bodyPr/>
                <a:lstStyle/>
                <a:p>
                  <a:endParaRPr lang="de-DE"/>
                </a:p>
              </p:txBody>
            </p:sp>
          </p:grpSp>
          <p:sp>
            <p:nvSpPr>
              <p:cNvPr id="2088" name="Line 18"/>
              <p:cNvSpPr>
                <a:spLocks noChangeShapeType="1"/>
              </p:cNvSpPr>
              <p:nvPr/>
            </p:nvSpPr>
            <p:spPr bwMode="auto">
              <a:xfrm flipV="1">
                <a:off x="1080" y="3000"/>
                <a:ext cx="42" cy="72"/>
              </a:xfrm>
              <a:prstGeom prst="line">
                <a:avLst/>
              </a:prstGeom>
              <a:noFill/>
              <a:ln w="38100">
                <a:solidFill>
                  <a:schemeClr val="tx1"/>
                </a:solidFill>
                <a:round/>
                <a:headEnd/>
                <a:tailEnd/>
              </a:ln>
            </p:spPr>
            <p:txBody>
              <a:bodyPr/>
              <a:lstStyle/>
              <a:p>
                <a:endParaRPr lang="de-DE"/>
              </a:p>
            </p:txBody>
          </p:sp>
        </p:grpSp>
        <p:grpSp>
          <p:nvGrpSpPr>
            <p:cNvPr id="5" name="Group 19"/>
            <p:cNvGrpSpPr>
              <a:grpSpLocks/>
            </p:cNvGrpSpPr>
            <p:nvPr/>
          </p:nvGrpSpPr>
          <p:grpSpPr bwMode="auto">
            <a:xfrm>
              <a:off x="131" y="1951"/>
              <a:ext cx="490" cy="771"/>
              <a:chOff x="131" y="1951"/>
              <a:chExt cx="490" cy="771"/>
            </a:xfrm>
          </p:grpSpPr>
          <p:sp>
            <p:nvSpPr>
              <p:cNvPr id="178196" name="AutoShape 20"/>
              <p:cNvSpPr>
                <a:spLocks noChangeArrowheads="1"/>
              </p:cNvSpPr>
              <p:nvPr/>
            </p:nvSpPr>
            <p:spPr bwMode="auto">
              <a:xfrm>
                <a:off x="131" y="2328"/>
                <a:ext cx="490" cy="394"/>
              </a:xfrm>
              <a:prstGeom prst="can">
                <a:avLst>
                  <a:gd name="adj" fmla="val 25000"/>
                </a:avLst>
              </a:prstGeom>
              <a:gradFill rotWithShape="1">
                <a:gsLst>
                  <a:gs pos="0">
                    <a:schemeClr val="bg2">
                      <a:gamma/>
                      <a:shade val="46275"/>
                      <a:invGamma/>
                    </a:schemeClr>
                  </a:gs>
                  <a:gs pos="50000">
                    <a:schemeClr val="bg2"/>
                  </a:gs>
                  <a:gs pos="100000">
                    <a:schemeClr val="bg2">
                      <a:gamma/>
                      <a:shade val="46275"/>
                      <a:invGamma/>
                    </a:schemeClr>
                  </a:gs>
                </a:gsLst>
                <a:lin ang="0" scaled="1"/>
              </a:gradFill>
              <a:ln w="9525">
                <a:solidFill>
                  <a:schemeClr val="tx1"/>
                </a:solidFill>
                <a:round/>
                <a:headEnd/>
                <a:tailEnd/>
              </a:ln>
              <a:effectLst/>
            </p:spPr>
            <p:txBody>
              <a:bodyPr wrap="none" anchor="ctr"/>
              <a:lstStyle/>
              <a:p>
                <a:pPr>
                  <a:defRPr/>
                </a:pPr>
                <a:endParaRPr lang="de-DE"/>
              </a:p>
            </p:txBody>
          </p:sp>
          <p:sp>
            <p:nvSpPr>
              <p:cNvPr id="2085" name="AutoShape 21"/>
              <p:cNvSpPr>
                <a:spLocks noChangeArrowheads="1"/>
              </p:cNvSpPr>
              <p:nvPr/>
            </p:nvSpPr>
            <p:spPr bwMode="auto">
              <a:xfrm>
                <a:off x="131" y="2025"/>
                <a:ext cx="490" cy="394"/>
              </a:xfrm>
              <a:prstGeom prst="can">
                <a:avLst>
                  <a:gd name="adj" fmla="val 25000"/>
                </a:avLst>
              </a:prstGeom>
              <a:gradFill rotWithShape="1">
                <a:gsLst>
                  <a:gs pos="0">
                    <a:srgbClr val="5E4700"/>
                  </a:gs>
                  <a:gs pos="50000">
                    <a:srgbClr val="CC9900"/>
                  </a:gs>
                  <a:gs pos="100000">
                    <a:srgbClr val="5E4700"/>
                  </a:gs>
                </a:gsLst>
                <a:lin ang="0" scaled="1"/>
              </a:gradFill>
              <a:ln w="9525">
                <a:solidFill>
                  <a:schemeClr val="tx1"/>
                </a:solidFill>
                <a:round/>
                <a:headEnd/>
                <a:tailEnd/>
              </a:ln>
            </p:spPr>
            <p:txBody>
              <a:bodyPr wrap="none" anchor="ctr"/>
              <a:lstStyle/>
              <a:p>
                <a:pPr algn="ctr"/>
                <a:endParaRPr lang="de-DE"/>
              </a:p>
            </p:txBody>
          </p:sp>
          <p:sp>
            <p:nvSpPr>
              <p:cNvPr id="2086" name="AutoShape 22"/>
              <p:cNvSpPr>
                <a:spLocks noChangeArrowheads="1"/>
              </p:cNvSpPr>
              <p:nvPr/>
            </p:nvSpPr>
            <p:spPr bwMode="auto">
              <a:xfrm>
                <a:off x="287" y="1951"/>
                <a:ext cx="178" cy="144"/>
              </a:xfrm>
              <a:prstGeom prst="can">
                <a:avLst>
                  <a:gd name="adj" fmla="val 25000"/>
                </a:avLst>
              </a:prstGeom>
              <a:gradFill rotWithShape="1">
                <a:gsLst>
                  <a:gs pos="0">
                    <a:srgbClr val="5E4700"/>
                  </a:gs>
                  <a:gs pos="50000">
                    <a:srgbClr val="CC9900"/>
                  </a:gs>
                  <a:gs pos="100000">
                    <a:srgbClr val="5E4700"/>
                  </a:gs>
                </a:gsLst>
                <a:lin ang="0" scaled="1"/>
              </a:gradFill>
              <a:ln w="9525">
                <a:solidFill>
                  <a:schemeClr val="tx1"/>
                </a:solidFill>
                <a:round/>
                <a:headEnd/>
                <a:tailEnd/>
              </a:ln>
            </p:spPr>
            <p:txBody>
              <a:bodyPr wrap="none" anchor="ctr"/>
              <a:lstStyle/>
              <a:p>
                <a:pPr algn="ctr"/>
                <a:endParaRPr lang="de-DE"/>
              </a:p>
            </p:txBody>
          </p:sp>
        </p:grpSp>
        <p:grpSp>
          <p:nvGrpSpPr>
            <p:cNvPr id="6" name="Group 23"/>
            <p:cNvGrpSpPr>
              <a:grpSpLocks/>
            </p:cNvGrpSpPr>
            <p:nvPr/>
          </p:nvGrpSpPr>
          <p:grpSpPr bwMode="auto">
            <a:xfrm rot="5815505">
              <a:off x="792" y="1920"/>
              <a:ext cx="547" cy="198"/>
              <a:chOff x="708" y="3198"/>
              <a:chExt cx="547" cy="198"/>
            </a:xfrm>
          </p:grpSpPr>
          <p:sp>
            <p:nvSpPr>
              <p:cNvPr id="2081" name="Freeform 24"/>
              <p:cNvSpPr>
                <a:spLocks/>
              </p:cNvSpPr>
              <p:nvPr/>
            </p:nvSpPr>
            <p:spPr bwMode="auto">
              <a:xfrm>
                <a:off x="708" y="3246"/>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sp>
            <p:nvSpPr>
              <p:cNvPr id="2082" name="Freeform 25"/>
              <p:cNvSpPr>
                <a:spLocks/>
              </p:cNvSpPr>
              <p:nvPr/>
            </p:nvSpPr>
            <p:spPr bwMode="auto">
              <a:xfrm>
                <a:off x="888" y="3222"/>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sp>
            <p:nvSpPr>
              <p:cNvPr id="2083" name="Freeform 26"/>
              <p:cNvSpPr>
                <a:spLocks/>
              </p:cNvSpPr>
              <p:nvPr/>
            </p:nvSpPr>
            <p:spPr bwMode="auto">
              <a:xfrm>
                <a:off x="1080" y="3198"/>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grpSp>
        <p:sp>
          <p:nvSpPr>
            <p:cNvPr id="2070" name="Line 27"/>
            <p:cNvSpPr>
              <a:spLocks noChangeShapeType="1"/>
            </p:cNvSpPr>
            <p:nvPr/>
          </p:nvSpPr>
          <p:spPr bwMode="auto">
            <a:xfrm>
              <a:off x="1074" y="2298"/>
              <a:ext cx="0" cy="114"/>
            </a:xfrm>
            <a:prstGeom prst="line">
              <a:avLst/>
            </a:prstGeom>
            <a:noFill/>
            <a:ln w="38100">
              <a:solidFill>
                <a:schemeClr val="tx1"/>
              </a:solidFill>
              <a:round/>
              <a:headEnd/>
              <a:tailEnd/>
            </a:ln>
          </p:spPr>
          <p:txBody>
            <a:bodyPr/>
            <a:lstStyle/>
            <a:p>
              <a:endParaRPr lang="de-DE"/>
            </a:p>
          </p:txBody>
        </p:sp>
        <p:sp>
          <p:nvSpPr>
            <p:cNvPr id="2071" name="Freeform 28"/>
            <p:cNvSpPr>
              <a:spLocks/>
            </p:cNvSpPr>
            <p:nvPr/>
          </p:nvSpPr>
          <p:spPr bwMode="auto">
            <a:xfrm>
              <a:off x="378" y="2724"/>
              <a:ext cx="702" cy="186"/>
            </a:xfrm>
            <a:custGeom>
              <a:avLst/>
              <a:gdLst>
                <a:gd name="T0" fmla="*/ 0 w 702"/>
                <a:gd name="T1" fmla="*/ 0 h 186"/>
                <a:gd name="T2" fmla="*/ 0 w 702"/>
                <a:gd name="T3" fmla="*/ 186 h 186"/>
                <a:gd name="T4" fmla="*/ 702 w 702"/>
                <a:gd name="T5" fmla="*/ 186 h 186"/>
                <a:gd name="T6" fmla="*/ 702 w 702"/>
                <a:gd name="T7" fmla="*/ 36 h 186"/>
                <a:gd name="T8" fmla="*/ 0 60000 65536"/>
                <a:gd name="T9" fmla="*/ 0 60000 65536"/>
                <a:gd name="T10" fmla="*/ 0 60000 65536"/>
                <a:gd name="T11" fmla="*/ 0 60000 65536"/>
                <a:gd name="T12" fmla="*/ 0 w 702"/>
                <a:gd name="T13" fmla="*/ 0 h 186"/>
                <a:gd name="T14" fmla="*/ 702 w 702"/>
                <a:gd name="T15" fmla="*/ 186 h 186"/>
              </a:gdLst>
              <a:ahLst/>
              <a:cxnLst>
                <a:cxn ang="T8">
                  <a:pos x="T0" y="T1"/>
                </a:cxn>
                <a:cxn ang="T9">
                  <a:pos x="T2" y="T3"/>
                </a:cxn>
                <a:cxn ang="T10">
                  <a:pos x="T4" y="T5"/>
                </a:cxn>
                <a:cxn ang="T11">
                  <a:pos x="T6" y="T7"/>
                </a:cxn>
              </a:cxnLst>
              <a:rect l="T12" t="T13" r="T14" b="T15"/>
              <a:pathLst>
                <a:path w="702" h="186">
                  <a:moveTo>
                    <a:pt x="0" y="0"/>
                  </a:moveTo>
                  <a:lnTo>
                    <a:pt x="0" y="186"/>
                  </a:lnTo>
                  <a:lnTo>
                    <a:pt x="702" y="186"/>
                  </a:lnTo>
                  <a:lnTo>
                    <a:pt x="702" y="36"/>
                  </a:lnTo>
                </a:path>
              </a:pathLst>
            </a:custGeom>
            <a:noFill/>
            <a:ln w="38100">
              <a:solidFill>
                <a:schemeClr val="tx1"/>
              </a:solidFill>
              <a:round/>
              <a:headEnd/>
              <a:tailEnd/>
            </a:ln>
          </p:spPr>
          <p:txBody>
            <a:bodyPr/>
            <a:lstStyle/>
            <a:p>
              <a:endParaRPr lang="de-DE"/>
            </a:p>
          </p:txBody>
        </p:sp>
        <p:sp>
          <p:nvSpPr>
            <p:cNvPr id="2072" name="Freeform 29"/>
            <p:cNvSpPr>
              <a:spLocks/>
            </p:cNvSpPr>
            <p:nvPr/>
          </p:nvSpPr>
          <p:spPr bwMode="auto">
            <a:xfrm>
              <a:off x="374" y="1659"/>
              <a:ext cx="167" cy="305"/>
            </a:xfrm>
            <a:custGeom>
              <a:avLst/>
              <a:gdLst>
                <a:gd name="T0" fmla="*/ 0 w 167"/>
                <a:gd name="T1" fmla="*/ 305 h 305"/>
                <a:gd name="T2" fmla="*/ 0 w 167"/>
                <a:gd name="T3" fmla="*/ 0 h 305"/>
                <a:gd name="T4" fmla="*/ 167 w 167"/>
                <a:gd name="T5" fmla="*/ 0 h 305"/>
                <a:gd name="T6" fmla="*/ 0 60000 65536"/>
                <a:gd name="T7" fmla="*/ 0 60000 65536"/>
                <a:gd name="T8" fmla="*/ 0 60000 65536"/>
                <a:gd name="T9" fmla="*/ 0 w 167"/>
                <a:gd name="T10" fmla="*/ 0 h 305"/>
                <a:gd name="T11" fmla="*/ 167 w 167"/>
                <a:gd name="T12" fmla="*/ 305 h 305"/>
              </a:gdLst>
              <a:ahLst/>
              <a:cxnLst>
                <a:cxn ang="T6">
                  <a:pos x="T0" y="T1"/>
                </a:cxn>
                <a:cxn ang="T7">
                  <a:pos x="T2" y="T3"/>
                </a:cxn>
                <a:cxn ang="T8">
                  <a:pos x="T4" y="T5"/>
                </a:cxn>
              </a:cxnLst>
              <a:rect l="T9" t="T10" r="T11" b="T12"/>
              <a:pathLst>
                <a:path w="167" h="305">
                  <a:moveTo>
                    <a:pt x="0" y="305"/>
                  </a:moveTo>
                  <a:lnTo>
                    <a:pt x="0" y="0"/>
                  </a:lnTo>
                  <a:lnTo>
                    <a:pt x="167" y="0"/>
                  </a:lnTo>
                </a:path>
              </a:pathLst>
            </a:custGeom>
            <a:noFill/>
            <a:ln w="38100">
              <a:solidFill>
                <a:schemeClr val="tx1"/>
              </a:solidFill>
              <a:round/>
              <a:headEnd/>
              <a:tailEnd/>
            </a:ln>
          </p:spPr>
          <p:txBody>
            <a:bodyPr/>
            <a:lstStyle/>
            <a:p>
              <a:endParaRPr lang="de-DE"/>
            </a:p>
          </p:txBody>
        </p:sp>
        <p:sp>
          <p:nvSpPr>
            <p:cNvPr id="2073" name="Freeform 30"/>
            <p:cNvSpPr>
              <a:spLocks/>
            </p:cNvSpPr>
            <p:nvPr/>
          </p:nvSpPr>
          <p:spPr bwMode="auto">
            <a:xfrm>
              <a:off x="841" y="1653"/>
              <a:ext cx="265" cy="104"/>
            </a:xfrm>
            <a:custGeom>
              <a:avLst/>
              <a:gdLst>
                <a:gd name="T0" fmla="*/ 0 w 265"/>
                <a:gd name="T1" fmla="*/ 0 h 104"/>
                <a:gd name="T2" fmla="*/ 265 w 265"/>
                <a:gd name="T3" fmla="*/ 0 h 104"/>
                <a:gd name="T4" fmla="*/ 265 w 265"/>
                <a:gd name="T5" fmla="*/ 104 h 104"/>
                <a:gd name="T6" fmla="*/ 0 60000 65536"/>
                <a:gd name="T7" fmla="*/ 0 60000 65536"/>
                <a:gd name="T8" fmla="*/ 0 60000 65536"/>
                <a:gd name="T9" fmla="*/ 0 w 265"/>
                <a:gd name="T10" fmla="*/ 0 h 104"/>
                <a:gd name="T11" fmla="*/ 265 w 265"/>
                <a:gd name="T12" fmla="*/ 104 h 104"/>
              </a:gdLst>
              <a:ahLst/>
              <a:cxnLst>
                <a:cxn ang="T6">
                  <a:pos x="T0" y="T1"/>
                </a:cxn>
                <a:cxn ang="T7">
                  <a:pos x="T2" y="T3"/>
                </a:cxn>
                <a:cxn ang="T8">
                  <a:pos x="T4" y="T5"/>
                </a:cxn>
              </a:cxnLst>
              <a:rect l="T9" t="T10" r="T11" b="T12"/>
              <a:pathLst>
                <a:path w="265" h="104">
                  <a:moveTo>
                    <a:pt x="0" y="0"/>
                  </a:moveTo>
                  <a:lnTo>
                    <a:pt x="265" y="0"/>
                  </a:lnTo>
                  <a:lnTo>
                    <a:pt x="265" y="104"/>
                  </a:lnTo>
                </a:path>
              </a:pathLst>
            </a:custGeom>
            <a:noFill/>
            <a:ln w="38100">
              <a:solidFill>
                <a:schemeClr val="tx1"/>
              </a:solidFill>
              <a:round/>
              <a:headEnd/>
              <a:tailEnd/>
            </a:ln>
          </p:spPr>
          <p:txBody>
            <a:bodyPr/>
            <a:lstStyle/>
            <a:p>
              <a:endParaRPr lang="de-DE"/>
            </a:p>
          </p:txBody>
        </p:sp>
        <p:grpSp>
          <p:nvGrpSpPr>
            <p:cNvPr id="7" name="Group 31"/>
            <p:cNvGrpSpPr>
              <a:grpSpLocks/>
            </p:cNvGrpSpPr>
            <p:nvPr/>
          </p:nvGrpSpPr>
          <p:grpSpPr bwMode="auto">
            <a:xfrm>
              <a:off x="978" y="2412"/>
              <a:ext cx="408" cy="372"/>
              <a:chOff x="978" y="2412"/>
              <a:chExt cx="408" cy="372"/>
            </a:xfrm>
          </p:grpSpPr>
          <p:grpSp>
            <p:nvGrpSpPr>
              <p:cNvPr id="8" name="Group 32"/>
              <p:cNvGrpSpPr>
                <a:grpSpLocks/>
              </p:cNvGrpSpPr>
              <p:nvPr/>
            </p:nvGrpSpPr>
            <p:grpSpPr bwMode="auto">
              <a:xfrm>
                <a:off x="978" y="2418"/>
                <a:ext cx="220" cy="360"/>
                <a:chOff x="1206" y="2412"/>
                <a:chExt cx="132" cy="216"/>
              </a:xfrm>
            </p:grpSpPr>
            <p:sp>
              <p:nvSpPr>
                <p:cNvPr id="2079" name="Rectangle 33"/>
                <p:cNvSpPr>
                  <a:spLocks noChangeArrowheads="1"/>
                </p:cNvSpPr>
                <p:nvPr/>
              </p:nvSpPr>
              <p:spPr bwMode="auto">
                <a:xfrm>
                  <a:off x="1230" y="2412"/>
                  <a:ext cx="78" cy="216"/>
                </a:xfrm>
                <a:prstGeom prst="rect">
                  <a:avLst/>
                </a:prstGeom>
                <a:solidFill>
                  <a:schemeClr val="bg1"/>
                </a:solidFill>
                <a:ln w="38100">
                  <a:solidFill>
                    <a:schemeClr val="tx1"/>
                  </a:solidFill>
                  <a:miter lim="800000"/>
                  <a:headEnd/>
                  <a:tailEnd/>
                </a:ln>
              </p:spPr>
              <p:txBody>
                <a:bodyPr wrap="none" anchor="ctr"/>
                <a:lstStyle/>
                <a:p>
                  <a:endParaRPr lang="de-DE"/>
                </a:p>
              </p:txBody>
            </p:sp>
            <p:sp>
              <p:nvSpPr>
                <p:cNvPr id="2080" name="Oval 34"/>
                <p:cNvSpPr>
                  <a:spLocks noChangeArrowheads="1"/>
                </p:cNvSpPr>
                <p:nvPr/>
              </p:nvSpPr>
              <p:spPr bwMode="auto">
                <a:xfrm>
                  <a:off x="1206" y="2454"/>
                  <a:ext cx="132" cy="132"/>
                </a:xfrm>
                <a:prstGeom prst="ellipse">
                  <a:avLst/>
                </a:prstGeom>
                <a:solidFill>
                  <a:schemeClr val="bg1"/>
                </a:solidFill>
                <a:ln w="38100">
                  <a:solidFill>
                    <a:schemeClr val="tx1"/>
                  </a:solidFill>
                  <a:round/>
                  <a:headEnd/>
                  <a:tailEnd/>
                </a:ln>
              </p:spPr>
              <p:txBody>
                <a:bodyPr wrap="none" anchor="ctr"/>
                <a:lstStyle/>
                <a:p>
                  <a:endParaRPr lang="de-DE"/>
                </a:p>
              </p:txBody>
            </p:sp>
          </p:grpSp>
          <p:grpSp>
            <p:nvGrpSpPr>
              <p:cNvPr id="9" name="Group 35"/>
              <p:cNvGrpSpPr>
                <a:grpSpLocks/>
              </p:cNvGrpSpPr>
              <p:nvPr/>
            </p:nvGrpSpPr>
            <p:grpSpPr bwMode="auto">
              <a:xfrm>
                <a:off x="1051" y="2412"/>
                <a:ext cx="335" cy="372"/>
                <a:chOff x="1051" y="2412"/>
                <a:chExt cx="335" cy="372"/>
              </a:xfrm>
            </p:grpSpPr>
            <p:sp>
              <p:nvSpPr>
                <p:cNvPr id="2077" name="AutoShape 36"/>
                <p:cNvSpPr>
                  <a:spLocks noChangeArrowheads="1"/>
                </p:cNvSpPr>
                <p:nvPr/>
              </p:nvSpPr>
              <p:spPr bwMode="auto">
                <a:xfrm rot="16200000" flipV="1">
                  <a:off x="1151" y="2440"/>
                  <a:ext cx="110" cy="310"/>
                </a:xfrm>
                <a:prstGeom prst="can">
                  <a:avLst>
                    <a:gd name="adj" fmla="val 70455"/>
                  </a:avLst>
                </a:prstGeom>
                <a:gradFill rotWithShape="1">
                  <a:gsLst>
                    <a:gs pos="0">
                      <a:srgbClr val="595959"/>
                    </a:gs>
                    <a:gs pos="50000">
                      <a:srgbClr val="C0C0C0"/>
                    </a:gs>
                    <a:gs pos="100000">
                      <a:srgbClr val="595959"/>
                    </a:gs>
                  </a:gsLst>
                  <a:lin ang="0" scaled="1"/>
                </a:gradFill>
                <a:ln w="9525">
                  <a:solidFill>
                    <a:schemeClr val="tx1"/>
                  </a:solidFill>
                  <a:round/>
                  <a:headEnd/>
                  <a:tailEnd/>
                </a:ln>
              </p:spPr>
              <p:txBody>
                <a:bodyPr rot="10800000" vert="eaVert" wrap="none" anchor="ctr"/>
                <a:lstStyle/>
                <a:p>
                  <a:pPr algn="ctr"/>
                  <a:endParaRPr lang="de-DE"/>
                </a:p>
              </p:txBody>
            </p:sp>
            <p:sp>
              <p:nvSpPr>
                <p:cNvPr id="2078" name="AutoShape 37"/>
                <p:cNvSpPr>
                  <a:spLocks noChangeArrowheads="1"/>
                </p:cNvSpPr>
                <p:nvPr/>
              </p:nvSpPr>
              <p:spPr bwMode="auto">
                <a:xfrm rot="5400000">
                  <a:off x="1104" y="2502"/>
                  <a:ext cx="372" cy="192"/>
                </a:xfrm>
                <a:prstGeom prst="can">
                  <a:avLst>
                    <a:gd name="adj" fmla="val 25000"/>
                  </a:avLst>
                </a:prstGeom>
                <a:gradFill rotWithShape="1">
                  <a:gsLst>
                    <a:gs pos="0">
                      <a:srgbClr val="595959"/>
                    </a:gs>
                    <a:gs pos="50000">
                      <a:srgbClr val="C0C0C0"/>
                    </a:gs>
                    <a:gs pos="100000">
                      <a:srgbClr val="595959"/>
                    </a:gs>
                  </a:gsLst>
                  <a:lin ang="0" scaled="1"/>
                </a:gradFill>
                <a:ln w="9525">
                  <a:solidFill>
                    <a:schemeClr val="tx1"/>
                  </a:solidFill>
                  <a:round/>
                  <a:headEnd/>
                  <a:tailEnd/>
                </a:ln>
              </p:spPr>
              <p:txBody>
                <a:bodyPr wrap="none" anchor="ctr"/>
                <a:lstStyle/>
                <a:p>
                  <a:endParaRPr lang="de-DE"/>
                </a:p>
              </p:txBody>
            </p:sp>
          </p:grpSp>
        </p:grpSp>
      </p:grpSp>
      <p:pic>
        <p:nvPicPr>
          <p:cNvPr id="46" name="Picture 1"/>
          <p:cNvPicPr>
            <a:picLocks noChangeAspect="1" noChangeArrowheads="1"/>
          </p:cNvPicPr>
          <p:nvPr/>
        </p:nvPicPr>
        <p:blipFill>
          <a:blip r:embed="rId4" cstate="print"/>
          <a:srcRect/>
          <a:stretch>
            <a:fillRect/>
          </a:stretch>
        </p:blipFill>
        <p:spPr bwMode="auto">
          <a:xfrm>
            <a:off x="5370513" y="1335729"/>
            <a:ext cx="3670300" cy="2525319"/>
          </a:xfrm>
          <a:prstGeom prst="rect">
            <a:avLst/>
          </a:prstGeom>
          <a:noFill/>
          <a:ln w="9525">
            <a:solidFill>
              <a:srgbClr val="C0C0C0"/>
            </a:solidFill>
            <a:miter lim="800000"/>
            <a:headEnd/>
            <a:tailEnd/>
          </a:ln>
          <a:effectLst>
            <a:outerShdw blurRad="50800" dist="38100" dir="2700000" algn="tl" rotWithShape="0">
              <a:prstClr val="black">
                <a:alpha val="40000"/>
              </a:prstClr>
            </a:outerShdw>
          </a:effectLst>
        </p:spPr>
      </p:pic>
      <p:graphicFrame>
        <p:nvGraphicFramePr>
          <p:cNvPr id="178215" name="Object 39"/>
          <p:cNvGraphicFramePr>
            <a:graphicFrameLocks noChangeAspect="1"/>
          </p:cNvGraphicFramePr>
          <p:nvPr>
            <p:extLst/>
          </p:nvPr>
        </p:nvGraphicFramePr>
        <p:xfrm>
          <a:off x="2771800" y="2149475"/>
          <a:ext cx="2119313" cy="581025"/>
        </p:xfrm>
        <a:graphic>
          <a:graphicData uri="http://schemas.openxmlformats.org/presentationml/2006/ole">
            <mc:AlternateContent xmlns:mc="http://schemas.openxmlformats.org/markup-compatibility/2006">
              <mc:Choice xmlns:v="urn:schemas-microsoft-com:vml" Requires="v">
                <p:oleObj spid="_x0000_s5128" name="Formel" r:id="rId5" imgW="1485720" imgH="355320" progId="Equation.3">
                  <p:embed/>
                </p:oleObj>
              </mc:Choice>
              <mc:Fallback>
                <p:oleObj name="Formel" r:id="rId5" imgW="1485720" imgH="355320" progId="Equation.3">
                  <p:embed/>
                  <p:pic>
                    <p:nvPicPr>
                      <p:cNvPr id="0" name=""/>
                      <p:cNvPicPr>
                        <a:picLocks noChangeAspect="1" noChangeArrowheads="1"/>
                      </p:cNvPicPr>
                      <p:nvPr/>
                    </p:nvPicPr>
                    <p:blipFill>
                      <a:blip r:embed="rId6"/>
                      <a:srcRect/>
                      <a:stretch>
                        <a:fillRect/>
                      </a:stretch>
                    </p:blipFill>
                    <p:spPr bwMode="auto">
                      <a:xfrm>
                        <a:off x="2771800" y="2149475"/>
                        <a:ext cx="2119313"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216" name="Object 40"/>
          <p:cNvGraphicFramePr>
            <a:graphicFrameLocks noChangeAspect="1"/>
          </p:cNvGraphicFramePr>
          <p:nvPr>
            <p:extLst/>
          </p:nvPr>
        </p:nvGraphicFramePr>
        <p:xfrm>
          <a:off x="2755900" y="2670175"/>
          <a:ext cx="1631950" cy="581025"/>
        </p:xfrm>
        <a:graphic>
          <a:graphicData uri="http://schemas.openxmlformats.org/presentationml/2006/ole">
            <mc:AlternateContent xmlns:mc="http://schemas.openxmlformats.org/markup-compatibility/2006">
              <mc:Choice xmlns:v="urn:schemas-microsoft-com:vml" Requires="v">
                <p:oleObj spid="_x0000_s5129" name="Formel" r:id="rId7" imgW="1143000" imgH="355320" progId="Equation.3">
                  <p:embed/>
                </p:oleObj>
              </mc:Choice>
              <mc:Fallback>
                <p:oleObj name="Formel" r:id="rId7" imgW="1143000" imgH="355320" progId="Equation.3">
                  <p:embed/>
                  <p:pic>
                    <p:nvPicPr>
                      <p:cNvPr id="0" name=""/>
                      <p:cNvPicPr>
                        <a:picLocks noChangeAspect="1" noChangeArrowheads="1"/>
                      </p:cNvPicPr>
                      <p:nvPr/>
                    </p:nvPicPr>
                    <p:blipFill>
                      <a:blip r:embed="rId8"/>
                      <a:srcRect/>
                      <a:stretch>
                        <a:fillRect/>
                      </a:stretch>
                    </p:blipFill>
                    <p:spPr bwMode="auto">
                      <a:xfrm>
                        <a:off x="2755900" y="2670175"/>
                        <a:ext cx="163195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8221" name="Line 45"/>
          <p:cNvSpPr>
            <a:spLocks noChangeShapeType="1"/>
          </p:cNvSpPr>
          <p:nvPr/>
        </p:nvSpPr>
        <p:spPr bwMode="auto">
          <a:xfrm>
            <a:off x="2784475" y="2690862"/>
            <a:ext cx="2765425" cy="0"/>
          </a:xfrm>
          <a:prstGeom prst="line">
            <a:avLst/>
          </a:prstGeom>
          <a:noFill/>
          <a:ln w="76200" cmpd="tri">
            <a:solidFill>
              <a:srgbClr val="00CC00"/>
            </a:solidFill>
            <a:round/>
            <a:headEnd/>
            <a:tailEnd type="triangle" w="med" len="med"/>
          </a:ln>
        </p:spPr>
        <p:txBody>
          <a:bodyPr/>
          <a:lstStyle/>
          <a:p>
            <a:endParaRPr lang="de-DE"/>
          </a:p>
        </p:txBody>
      </p:sp>
      <p:grpSp>
        <p:nvGrpSpPr>
          <p:cNvPr id="47" name="Group 37"/>
          <p:cNvGrpSpPr>
            <a:grpSpLocks/>
          </p:cNvGrpSpPr>
          <p:nvPr/>
        </p:nvGrpSpPr>
        <p:grpSpPr bwMode="auto">
          <a:xfrm>
            <a:off x="793750" y="2699721"/>
            <a:ext cx="1538288" cy="1592263"/>
            <a:chOff x="500" y="1982"/>
            <a:chExt cx="969" cy="1003"/>
          </a:xfrm>
        </p:grpSpPr>
        <p:sp>
          <p:nvSpPr>
            <p:cNvPr id="48" name="Text Box 38"/>
            <p:cNvSpPr txBox="1">
              <a:spLocks noChangeArrowheads="1"/>
            </p:cNvSpPr>
            <p:nvPr/>
          </p:nvSpPr>
          <p:spPr bwMode="auto">
            <a:xfrm>
              <a:off x="1245" y="1982"/>
              <a:ext cx="224" cy="291"/>
            </a:xfrm>
            <a:prstGeom prst="rect">
              <a:avLst/>
            </a:prstGeom>
            <a:noFill/>
            <a:ln w="9525">
              <a:noFill/>
              <a:miter lim="800000"/>
              <a:headEnd/>
              <a:tailEnd/>
            </a:ln>
          </p:spPr>
          <p:txBody>
            <a:bodyPr wrap="none">
              <a:spAutoFit/>
            </a:bodyPr>
            <a:lstStyle/>
            <a:p>
              <a:r>
                <a:rPr lang="el-GR" sz="2400"/>
                <a:t>θ</a:t>
              </a:r>
              <a:endParaRPr lang="de-DE" sz="2400" dirty="0"/>
            </a:p>
          </p:txBody>
        </p:sp>
        <p:sp>
          <p:nvSpPr>
            <p:cNvPr id="50" name="AutoShape 40"/>
            <p:cNvSpPr>
              <a:spLocks noChangeArrowheads="1"/>
            </p:cNvSpPr>
            <p:nvPr/>
          </p:nvSpPr>
          <p:spPr bwMode="auto">
            <a:xfrm>
              <a:off x="500" y="2833"/>
              <a:ext cx="304" cy="152"/>
            </a:xfrm>
            <a:prstGeom prst="leftArrow">
              <a:avLst>
                <a:gd name="adj1" fmla="val 50000"/>
                <a:gd name="adj2" fmla="val 50000"/>
              </a:avLst>
            </a:prstGeom>
            <a:solidFill>
              <a:srgbClr val="FFFF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endParaRPr lang="de-DE"/>
            </a:p>
          </p:txBody>
        </p:sp>
        <p:sp>
          <p:nvSpPr>
            <p:cNvPr id="51" name="AutoShape 41"/>
            <p:cNvSpPr>
              <a:spLocks noChangeArrowheads="1"/>
            </p:cNvSpPr>
            <p:nvPr/>
          </p:nvSpPr>
          <p:spPr bwMode="auto">
            <a:xfrm flipH="1">
              <a:off x="1257" y="2234"/>
              <a:ext cx="183" cy="603"/>
            </a:xfrm>
            <a:custGeom>
              <a:avLst/>
              <a:gdLst>
                <a:gd name="T0" fmla="*/ 86 w 21600"/>
                <a:gd name="T1" fmla="*/ 1 h 21600"/>
                <a:gd name="T2" fmla="*/ 15 w 21600"/>
                <a:gd name="T3" fmla="*/ 302 h 21600"/>
                <a:gd name="T4" fmla="*/ 88 w 21600"/>
                <a:gd name="T5" fmla="*/ 101 h 21600"/>
                <a:gd name="T6" fmla="*/ 205 w 21600"/>
                <a:gd name="T7" fmla="*/ 256 h 21600"/>
                <a:gd name="T8" fmla="*/ 172 w 21600"/>
                <a:gd name="T9" fmla="*/ 396 h 21600"/>
                <a:gd name="T10" fmla="*/ 129 w 21600"/>
                <a:gd name="T11" fmla="*/ 286 h 21600"/>
                <a:gd name="T12" fmla="*/ 0 60000 65536"/>
                <a:gd name="T13" fmla="*/ 0 60000 65536"/>
                <a:gd name="T14" fmla="*/ 0 60000 65536"/>
                <a:gd name="T15" fmla="*/ 0 60000 65536"/>
                <a:gd name="T16" fmla="*/ 0 60000 65536"/>
                <a:gd name="T17" fmla="*/ 0 60000 65536"/>
                <a:gd name="T18" fmla="*/ 3187 w 21600"/>
                <a:gd name="T19" fmla="*/ 3152 h 21600"/>
                <a:gd name="T20" fmla="*/ 18413 w 21600"/>
                <a:gd name="T21" fmla="*/ 1844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25" y="9939"/>
                  </a:moveTo>
                  <a:cubicBezTo>
                    <a:pt x="17489" y="6334"/>
                    <a:pt x="14430" y="3623"/>
                    <a:pt x="10800" y="3623"/>
                  </a:cubicBezTo>
                  <a:cubicBezTo>
                    <a:pt x="6836" y="3623"/>
                    <a:pt x="3623" y="6836"/>
                    <a:pt x="3623" y="10800"/>
                  </a:cubicBezTo>
                  <a:lnTo>
                    <a:pt x="0" y="10800"/>
                  </a:lnTo>
                  <a:cubicBezTo>
                    <a:pt x="0" y="4835"/>
                    <a:pt x="4835" y="0"/>
                    <a:pt x="10800" y="0"/>
                  </a:cubicBezTo>
                  <a:cubicBezTo>
                    <a:pt x="16263" y="0"/>
                    <a:pt x="20866" y="4080"/>
                    <a:pt x="21522" y="9504"/>
                  </a:cubicBezTo>
                  <a:lnTo>
                    <a:pt x="24202" y="9180"/>
                  </a:lnTo>
                  <a:lnTo>
                    <a:pt x="20265" y="14201"/>
                  </a:lnTo>
                  <a:lnTo>
                    <a:pt x="15244" y="10262"/>
                  </a:lnTo>
                  <a:lnTo>
                    <a:pt x="17925" y="9939"/>
                  </a:lnTo>
                  <a:close/>
                </a:path>
              </a:pathLst>
            </a:custGeom>
            <a:solidFill>
              <a:srgbClr val="FF00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de-DE"/>
            </a:p>
          </p:txBody>
        </p:sp>
      </p:grpSp>
    </p:spTree>
    <p:extLst>
      <p:ext uri="{BB962C8B-B14F-4D97-AF65-F5344CB8AC3E}">
        <p14:creationId xmlns:p14="http://schemas.microsoft.com/office/powerpoint/2010/main" val="507551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8178"/>
                                        </p:tgtEl>
                                        <p:attrNameLst>
                                          <p:attrName>style.visibility</p:attrName>
                                        </p:attrNameLst>
                                      </p:cBhvr>
                                      <p:to>
                                        <p:strVal val="visible"/>
                                      </p:to>
                                    </p:set>
                                    <p:animEffect transition="in" filter="fade">
                                      <p:cBhvr>
                                        <p:cTn id="7" dur="1000"/>
                                        <p:tgtEl>
                                          <p:spTgt spid="1781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8221"/>
                                        </p:tgtEl>
                                        <p:attrNameLst>
                                          <p:attrName>style.visibility</p:attrName>
                                        </p:attrNameLst>
                                      </p:cBhvr>
                                      <p:to>
                                        <p:strVal val="visible"/>
                                      </p:to>
                                    </p:set>
                                    <p:animEffect transition="in" filter="wipe(left)">
                                      <p:cBhvr>
                                        <p:cTn id="12" dur="500"/>
                                        <p:tgtEl>
                                          <p:spTgt spid="178221"/>
                                        </p:tgtEl>
                                      </p:cBhvr>
                                    </p:animEffect>
                                  </p:childTnLst>
                                </p:cTn>
                              </p:par>
                              <p:par>
                                <p:cTn id="13" presetID="9" presetClass="emph" presetSubtype="0" nodeType="withEffect">
                                  <p:stCondLst>
                                    <p:cond delay="0"/>
                                  </p:stCondLst>
                                  <p:childTnLst>
                                    <p:set>
                                      <p:cBhvr rctx="PPT">
                                        <p:cTn id="14" dur="indefinite"/>
                                        <p:tgtEl>
                                          <p:spTgt spid="178215"/>
                                        </p:tgtEl>
                                        <p:attrNameLst>
                                          <p:attrName>style.opacity</p:attrName>
                                        </p:attrNameLst>
                                      </p:cBhvr>
                                      <p:to>
                                        <p:strVal val="0.25"/>
                                      </p:to>
                                    </p:set>
                                    <p:animEffect filter="image" prLst="opacity: 0.25">
                                      <p:cBhvr rctx="IE">
                                        <p:cTn id="15" dur="indefinite"/>
                                        <p:tgtEl>
                                          <p:spTgt spid="178215"/>
                                        </p:tgtEl>
                                      </p:cBhvr>
                                    </p:animEffect>
                                  </p:childTnLst>
                                </p:cTn>
                              </p:par>
                              <p:par>
                                <p:cTn id="16" presetID="9" presetClass="emph" presetSubtype="0" nodeType="withEffect">
                                  <p:stCondLst>
                                    <p:cond delay="0"/>
                                  </p:stCondLst>
                                  <p:childTnLst>
                                    <p:set>
                                      <p:cBhvr rctx="PPT">
                                        <p:cTn id="17" dur="indefinite"/>
                                        <p:tgtEl>
                                          <p:spTgt spid="178216"/>
                                        </p:tgtEl>
                                        <p:attrNameLst>
                                          <p:attrName>style.opacity</p:attrName>
                                        </p:attrNameLst>
                                      </p:cBhvr>
                                      <p:to>
                                        <p:strVal val="0.25"/>
                                      </p:to>
                                    </p:set>
                                    <p:animEffect filter="image" prLst="opacity: 0.25">
                                      <p:cBhvr rctx="IE">
                                        <p:cTn id="18" dur="indefinite"/>
                                        <p:tgtEl>
                                          <p:spTgt spid="178216"/>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childTnLst>
                                </p:cTn>
                              </p:par>
                            </p:childTnLst>
                          </p:cTn>
                        </p:par>
                        <p:par>
                          <p:cTn id="22" fill="hold">
                            <p:stCondLst>
                              <p:cond delay="1000"/>
                            </p:stCondLst>
                            <p:childTnLst>
                              <p:par>
                                <p:cTn id="23" presetID="18" presetClass="entr" presetSubtype="6" fill="hold" nodeType="afterEffect">
                                  <p:stCondLst>
                                    <p:cond delay="0"/>
                                  </p:stCondLst>
                                  <p:childTnLst>
                                    <p:set>
                                      <p:cBhvr>
                                        <p:cTn id="24" dur="1" fill="hold">
                                          <p:stCondLst>
                                            <p:cond delay="0"/>
                                          </p:stCondLst>
                                        </p:cTn>
                                        <p:tgtEl>
                                          <p:spTgt spid="178219">
                                            <p:txEl>
                                              <p:pRg st="7" end="7"/>
                                            </p:txEl>
                                          </p:spTgt>
                                        </p:tgtEl>
                                        <p:attrNameLst>
                                          <p:attrName>style.visibility</p:attrName>
                                        </p:attrNameLst>
                                      </p:cBhvr>
                                      <p:to>
                                        <p:strVal val="visible"/>
                                      </p:to>
                                    </p:set>
                                    <p:animEffect transition="in" filter="strips(downRight)">
                                      <p:cBhvr>
                                        <p:cTn id="25" dur="500"/>
                                        <p:tgtEl>
                                          <p:spTgt spid="178219">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178219">
                                            <p:txEl>
                                              <p:pRg st="8" end="8"/>
                                            </p:txEl>
                                          </p:spTgt>
                                        </p:tgtEl>
                                        <p:attrNameLst>
                                          <p:attrName>style.visibility</p:attrName>
                                        </p:attrNameLst>
                                      </p:cBhvr>
                                      <p:to>
                                        <p:strVal val="visible"/>
                                      </p:to>
                                    </p:set>
                                    <p:animEffect transition="in" filter="strips(downRight)">
                                      <p:cBhvr>
                                        <p:cTn id="30" dur="500"/>
                                        <p:tgtEl>
                                          <p:spTgt spid="178219">
                                            <p:txEl>
                                              <p:pRg st="8" end="8"/>
                                            </p:txEl>
                                          </p:spTgt>
                                        </p:tgtEl>
                                      </p:cBhvr>
                                    </p:animEffect>
                                  </p:childTnLst>
                                </p:cTn>
                              </p:par>
                            </p:childTnLst>
                          </p:cTn>
                        </p:par>
                        <p:par>
                          <p:cTn id="31" fill="hold">
                            <p:stCondLst>
                              <p:cond delay="500"/>
                            </p:stCondLst>
                            <p:childTnLst>
                              <p:par>
                                <p:cTn id="32" presetID="18" presetClass="entr" presetSubtype="6" fill="hold" nodeType="afterEffect">
                                  <p:stCondLst>
                                    <p:cond delay="0"/>
                                  </p:stCondLst>
                                  <p:childTnLst>
                                    <p:set>
                                      <p:cBhvr>
                                        <p:cTn id="33" dur="1" fill="hold">
                                          <p:stCondLst>
                                            <p:cond delay="0"/>
                                          </p:stCondLst>
                                        </p:cTn>
                                        <p:tgtEl>
                                          <p:spTgt spid="178219">
                                            <p:txEl>
                                              <p:pRg st="9" end="9"/>
                                            </p:txEl>
                                          </p:spTgt>
                                        </p:tgtEl>
                                        <p:attrNameLst>
                                          <p:attrName>style.visibility</p:attrName>
                                        </p:attrNameLst>
                                      </p:cBhvr>
                                      <p:to>
                                        <p:strVal val="visible"/>
                                      </p:to>
                                    </p:set>
                                    <p:animEffect transition="in" filter="strips(downRight)">
                                      <p:cBhvr>
                                        <p:cTn id="34" dur="500"/>
                                        <p:tgtEl>
                                          <p:spTgt spid="178219">
                                            <p:txEl>
                                              <p:pRg st="9" end="9"/>
                                            </p:txEl>
                                          </p:spTgt>
                                        </p:tgtEl>
                                      </p:cBhvr>
                                    </p:animEffect>
                                  </p:childTnLst>
                                </p:cTn>
                              </p:par>
                            </p:childTnLst>
                          </p:cTn>
                        </p:par>
                        <p:par>
                          <p:cTn id="35" fill="hold">
                            <p:stCondLst>
                              <p:cond delay="1000"/>
                            </p:stCondLst>
                            <p:childTnLst>
                              <p:par>
                                <p:cTn id="36" presetID="18" presetClass="entr" presetSubtype="6" fill="hold" nodeType="afterEffect">
                                  <p:stCondLst>
                                    <p:cond delay="0"/>
                                  </p:stCondLst>
                                  <p:childTnLst>
                                    <p:set>
                                      <p:cBhvr>
                                        <p:cTn id="37" dur="1" fill="hold">
                                          <p:stCondLst>
                                            <p:cond delay="0"/>
                                          </p:stCondLst>
                                        </p:cTn>
                                        <p:tgtEl>
                                          <p:spTgt spid="178219">
                                            <p:txEl>
                                              <p:pRg st="10" end="10"/>
                                            </p:txEl>
                                          </p:spTgt>
                                        </p:tgtEl>
                                        <p:attrNameLst>
                                          <p:attrName>style.visibility</p:attrName>
                                        </p:attrNameLst>
                                      </p:cBhvr>
                                      <p:to>
                                        <p:strVal val="visible"/>
                                      </p:to>
                                    </p:set>
                                    <p:animEffect transition="in" filter="strips(downRight)">
                                      <p:cBhvr>
                                        <p:cTn id="38" dur="500"/>
                                        <p:tgtEl>
                                          <p:spTgt spid="1782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p:bldP spid="1782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noFill/>
        </p:spPr>
        <p:txBody>
          <a:bodyPr/>
          <a:lstStyle/>
          <a:p>
            <a:r>
              <a:rPr lang="en-US" dirty="0" smtClean="0"/>
              <a:t>Modeling 3D </a:t>
            </a:r>
            <a:br>
              <a:rPr lang="en-US" dirty="0" smtClean="0"/>
            </a:br>
            <a:r>
              <a:rPr lang="en-US" dirty="0" smtClean="0"/>
              <a:t>Mechanical Systems </a:t>
            </a:r>
          </a:p>
        </p:txBody>
      </p:sp>
      <p:sp>
        <p:nvSpPr>
          <p:cNvPr id="1550339" name="Rectangle 3"/>
          <p:cNvSpPr>
            <a:spLocks noGrp="1" noChangeArrowheads="1"/>
          </p:cNvSpPr>
          <p:nvPr>
            <p:ph idx="1"/>
          </p:nvPr>
        </p:nvSpPr>
        <p:spPr>
          <a:noFill/>
        </p:spPr>
        <p:txBody>
          <a:bodyPr/>
          <a:lstStyle/>
          <a:p>
            <a:r>
              <a:rPr lang="en-US" dirty="0" smtClean="0">
                <a:ea typeface="ＭＳ Ｐゴシック" charset="-128"/>
              </a:rPr>
              <a:t>Build a model whose structure </a:t>
            </a:r>
            <a:br>
              <a:rPr lang="en-US" dirty="0" smtClean="0">
                <a:ea typeface="ＭＳ Ｐゴシック" charset="-128"/>
              </a:rPr>
            </a:br>
            <a:r>
              <a:rPr lang="en-US" dirty="0" smtClean="0">
                <a:ea typeface="ＭＳ Ｐゴシック" charset="-128"/>
              </a:rPr>
              <a:t>represents the system:</a:t>
            </a:r>
          </a:p>
          <a:p>
            <a:pPr lvl="1"/>
            <a:r>
              <a:rPr lang="en-US" dirty="0" smtClean="0">
                <a:ea typeface="ＭＳ Ｐゴシック" charset="-128"/>
              </a:rPr>
              <a:t>Parts (mass, inertia)</a:t>
            </a:r>
          </a:p>
          <a:p>
            <a:pPr lvl="1"/>
            <a:r>
              <a:rPr lang="en-US" dirty="0" smtClean="0">
                <a:ea typeface="ＭＳ Ｐゴシック" charset="-128"/>
              </a:rPr>
              <a:t>Coordinate systems</a:t>
            </a:r>
          </a:p>
          <a:p>
            <a:pPr lvl="1"/>
            <a:r>
              <a:rPr lang="en-US" dirty="0" smtClean="0">
                <a:ea typeface="ＭＳ Ｐゴシック" charset="-128"/>
              </a:rPr>
              <a:t>Joints and constraints</a:t>
            </a:r>
          </a:p>
          <a:p>
            <a:r>
              <a:rPr lang="en-US" dirty="0" smtClean="0">
                <a:ea typeface="ＭＳ Ｐゴシック" charset="-128"/>
              </a:rPr>
              <a:t>Save subsystems for </a:t>
            </a:r>
            <a:br>
              <a:rPr lang="en-US" dirty="0" smtClean="0">
                <a:ea typeface="ＭＳ Ｐゴシック" charset="-128"/>
              </a:rPr>
            </a:br>
            <a:r>
              <a:rPr lang="en-US" dirty="0" smtClean="0">
                <a:ea typeface="ＭＳ Ｐゴシック" charset="-128"/>
              </a:rPr>
              <a:t>reuse in other models</a:t>
            </a:r>
          </a:p>
          <a:p>
            <a:r>
              <a:rPr lang="en-US" altLang="ko-KR" dirty="0" smtClean="0">
                <a:ea typeface="ＭＳ Ｐゴシック" charset="-128"/>
              </a:rPr>
              <a:t>Parameterize </a:t>
            </a:r>
            <a:r>
              <a:rPr lang="en-US" altLang="ko-KR" dirty="0">
                <a:ea typeface="ＭＳ Ｐゴシック" charset="-128"/>
              </a:rPr>
              <a:t>model </a:t>
            </a:r>
            <a:br>
              <a:rPr lang="en-US" altLang="ko-KR" dirty="0">
                <a:ea typeface="ＭＳ Ｐゴシック" charset="-128"/>
              </a:rPr>
            </a:br>
            <a:r>
              <a:rPr lang="en-US" altLang="ko-KR" dirty="0">
                <a:ea typeface="ＭＳ Ｐゴシック" charset="-128"/>
              </a:rPr>
              <a:t>using MATLAB variables</a:t>
            </a:r>
          </a:p>
          <a:p>
            <a:r>
              <a:rPr lang="en-US" dirty="0" smtClean="0">
                <a:ea typeface="ＭＳ Ｐゴシック" charset="-128"/>
              </a:rPr>
              <a:t>Connect directly to </a:t>
            </a:r>
            <a:br>
              <a:rPr lang="en-US" dirty="0" smtClean="0">
                <a:ea typeface="ＭＳ Ｐゴシック" charset="-128"/>
              </a:rPr>
            </a:br>
            <a:r>
              <a:rPr lang="en-US" dirty="0" smtClean="0">
                <a:ea typeface="ＭＳ Ｐゴシック" charset="-128"/>
              </a:rPr>
              <a:t>Simscape and Simulink</a:t>
            </a:r>
          </a:p>
        </p:txBody>
      </p:sp>
      <p:grpSp>
        <p:nvGrpSpPr>
          <p:cNvPr id="5" name="Gruppieren 4"/>
          <p:cNvGrpSpPr/>
          <p:nvPr/>
        </p:nvGrpSpPr>
        <p:grpSpPr>
          <a:xfrm>
            <a:off x="5109232" y="2285614"/>
            <a:ext cx="3877386" cy="725274"/>
            <a:chOff x="5109232" y="2285614"/>
            <a:chExt cx="3877386" cy="725274"/>
          </a:xfrm>
        </p:grpSpPr>
        <p:grpSp>
          <p:nvGrpSpPr>
            <p:cNvPr id="68" name="Group 86"/>
            <p:cNvGrpSpPr>
              <a:grpSpLocks/>
            </p:cNvGrpSpPr>
            <p:nvPr/>
          </p:nvGrpSpPr>
          <p:grpSpPr bwMode="auto">
            <a:xfrm>
              <a:off x="8003219" y="2285614"/>
              <a:ext cx="983399" cy="725274"/>
              <a:chOff x="5017" y="3566"/>
              <a:chExt cx="701" cy="517"/>
            </a:xfrm>
          </p:grpSpPr>
          <p:grpSp>
            <p:nvGrpSpPr>
              <p:cNvPr id="69" name="Group 87"/>
              <p:cNvGrpSpPr>
                <a:grpSpLocks/>
              </p:cNvGrpSpPr>
              <p:nvPr/>
            </p:nvGrpSpPr>
            <p:grpSpPr bwMode="auto">
              <a:xfrm>
                <a:off x="5017" y="3966"/>
                <a:ext cx="701" cy="117"/>
                <a:chOff x="3786" y="3534"/>
                <a:chExt cx="839" cy="139"/>
              </a:xfrm>
            </p:grpSpPr>
            <p:sp>
              <p:nvSpPr>
                <p:cNvPr id="74" name="Line 88"/>
                <p:cNvSpPr>
                  <a:spLocks noChangeShapeType="1"/>
                </p:cNvSpPr>
                <p:nvPr/>
              </p:nvSpPr>
              <p:spPr bwMode="auto">
                <a:xfrm>
                  <a:off x="3786" y="3534"/>
                  <a:ext cx="836" cy="0"/>
                </a:xfrm>
                <a:prstGeom prst="line">
                  <a:avLst/>
                </a:prstGeom>
                <a:noFill/>
                <a:ln w="38100">
                  <a:solidFill>
                    <a:schemeClr val="tx1"/>
                  </a:solidFill>
                  <a:round/>
                  <a:headEnd/>
                  <a:tailEnd/>
                </a:ln>
                <a:effectLst/>
              </p:spPr>
              <p:txBody>
                <a:bodyPr/>
                <a:lstStyle/>
                <a:p>
                  <a:endParaRPr lang="de-DE"/>
                </a:p>
              </p:txBody>
            </p:sp>
            <p:sp>
              <p:nvSpPr>
                <p:cNvPr id="75" name="Line 89"/>
                <p:cNvSpPr>
                  <a:spLocks noChangeShapeType="1"/>
                </p:cNvSpPr>
                <p:nvPr/>
              </p:nvSpPr>
              <p:spPr bwMode="auto">
                <a:xfrm>
                  <a:off x="3856" y="3534"/>
                  <a:ext cx="225" cy="130"/>
                </a:xfrm>
                <a:prstGeom prst="line">
                  <a:avLst/>
                </a:prstGeom>
                <a:noFill/>
                <a:ln w="38100">
                  <a:solidFill>
                    <a:schemeClr val="tx1"/>
                  </a:solidFill>
                  <a:round/>
                  <a:headEnd/>
                  <a:tailEnd/>
                </a:ln>
                <a:effectLst/>
              </p:spPr>
              <p:txBody>
                <a:bodyPr/>
                <a:lstStyle/>
                <a:p>
                  <a:endParaRPr lang="de-DE"/>
                </a:p>
              </p:txBody>
            </p:sp>
            <p:sp>
              <p:nvSpPr>
                <p:cNvPr id="76" name="Line 90"/>
                <p:cNvSpPr>
                  <a:spLocks noChangeShapeType="1"/>
                </p:cNvSpPr>
                <p:nvPr/>
              </p:nvSpPr>
              <p:spPr bwMode="auto">
                <a:xfrm>
                  <a:off x="3992" y="3537"/>
                  <a:ext cx="225" cy="130"/>
                </a:xfrm>
                <a:prstGeom prst="line">
                  <a:avLst/>
                </a:prstGeom>
                <a:noFill/>
                <a:ln w="38100">
                  <a:solidFill>
                    <a:schemeClr val="tx1"/>
                  </a:solidFill>
                  <a:round/>
                  <a:headEnd/>
                  <a:tailEnd/>
                </a:ln>
                <a:effectLst/>
              </p:spPr>
              <p:txBody>
                <a:bodyPr/>
                <a:lstStyle/>
                <a:p>
                  <a:endParaRPr lang="de-DE"/>
                </a:p>
              </p:txBody>
            </p:sp>
            <p:sp>
              <p:nvSpPr>
                <p:cNvPr id="77" name="Line 91"/>
                <p:cNvSpPr>
                  <a:spLocks noChangeShapeType="1"/>
                </p:cNvSpPr>
                <p:nvPr/>
              </p:nvSpPr>
              <p:spPr bwMode="auto">
                <a:xfrm>
                  <a:off x="4128" y="3540"/>
                  <a:ext cx="225" cy="130"/>
                </a:xfrm>
                <a:prstGeom prst="line">
                  <a:avLst/>
                </a:prstGeom>
                <a:noFill/>
                <a:ln w="38100">
                  <a:solidFill>
                    <a:schemeClr val="tx1"/>
                  </a:solidFill>
                  <a:round/>
                  <a:headEnd/>
                  <a:tailEnd/>
                </a:ln>
                <a:effectLst/>
              </p:spPr>
              <p:txBody>
                <a:bodyPr/>
                <a:lstStyle/>
                <a:p>
                  <a:endParaRPr lang="de-DE"/>
                </a:p>
              </p:txBody>
            </p:sp>
            <p:sp>
              <p:nvSpPr>
                <p:cNvPr id="78" name="Line 92"/>
                <p:cNvSpPr>
                  <a:spLocks noChangeShapeType="1"/>
                </p:cNvSpPr>
                <p:nvPr/>
              </p:nvSpPr>
              <p:spPr bwMode="auto">
                <a:xfrm>
                  <a:off x="4264" y="3543"/>
                  <a:ext cx="225" cy="130"/>
                </a:xfrm>
                <a:prstGeom prst="line">
                  <a:avLst/>
                </a:prstGeom>
                <a:noFill/>
                <a:ln w="38100">
                  <a:solidFill>
                    <a:schemeClr val="tx1"/>
                  </a:solidFill>
                  <a:round/>
                  <a:headEnd/>
                  <a:tailEnd/>
                </a:ln>
                <a:effectLst/>
              </p:spPr>
              <p:txBody>
                <a:bodyPr/>
                <a:lstStyle/>
                <a:p>
                  <a:endParaRPr lang="de-DE"/>
                </a:p>
              </p:txBody>
            </p:sp>
            <p:sp>
              <p:nvSpPr>
                <p:cNvPr id="79" name="Line 93"/>
                <p:cNvSpPr>
                  <a:spLocks noChangeShapeType="1"/>
                </p:cNvSpPr>
                <p:nvPr/>
              </p:nvSpPr>
              <p:spPr bwMode="auto">
                <a:xfrm>
                  <a:off x="4400" y="3539"/>
                  <a:ext cx="225" cy="130"/>
                </a:xfrm>
                <a:prstGeom prst="line">
                  <a:avLst/>
                </a:prstGeom>
                <a:noFill/>
                <a:ln w="38100">
                  <a:solidFill>
                    <a:schemeClr val="tx1"/>
                  </a:solidFill>
                  <a:round/>
                  <a:headEnd/>
                  <a:tailEnd/>
                </a:ln>
                <a:effectLst/>
              </p:spPr>
              <p:txBody>
                <a:bodyPr/>
                <a:lstStyle/>
                <a:p>
                  <a:endParaRPr lang="de-DE"/>
                </a:p>
              </p:txBody>
            </p:sp>
          </p:grpSp>
          <p:grpSp>
            <p:nvGrpSpPr>
              <p:cNvPr id="70" name="Group 94"/>
              <p:cNvGrpSpPr>
                <a:grpSpLocks/>
              </p:cNvGrpSpPr>
              <p:nvPr/>
            </p:nvGrpSpPr>
            <p:grpSpPr bwMode="auto">
              <a:xfrm flipH="1">
                <a:off x="5347" y="3566"/>
                <a:ext cx="218" cy="397"/>
                <a:chOff x="468" y="1918"/>
                <a:chExt cx="331" cy="442"/>
              </a:xfrm>
            </p:grpSpPr>
            <p:sp>
              <p:nvSpPr>
                <p:cNvPr id="71" name="Oval 95"/>
                <p:cNvSpPr>
                  <a:spLocks noChangeArrowheads="1"/>
                </p:cNvSpPr>
                <p:nvPr/>
              </p:nvSpPr>
              <p:spPr bwMode="auto">
                <a:xfrm>
                  <a:off x="472" y="1918"/>
                  <a:ext cx="327" cy="326"/>
                </a:xfrm>
                <a:prstGeom prst="ellipse">
                  <a:avLst/>
                </a:prstGeom>
                <a:solidFill>
                  <a:schemeClr val="bg1"/>
                </a:solidFill>
                <a:ln w="38100">
                  <a:solidFill>
                    <a:schemeClr val="tx1"/>
                  </a:solidFill>
                  <a:round/>
                  <a:headEnd/>
                  <a:tailEnd/>
                </a:ln>
                <a:effectLst/>
              </p:spPr>
              <p:txBody>
                <a:bodyPr wrap="none" anchor="ctr"/>
                <a:lstStyle/>
                <a:p>
                  <a:endParaRPr lang="de-DE"/>
                </a:p>
              </p:txBody>
            </p:sp>
            <p:sp>
              <p:nvSpPr>
                <p:cNvPr id="72" name="Rectangle 96"/>
                <p:cNvSpPr>
                  <a:spLocks noChangeArrowheads="1"/>
                </p:cNvSpPr>
                <p:nvPr/>
              </p:nvSpPr>
              <p:spPr bwMode="auto">
                <a:xfrm>
                  <a:off x="468" y="2072"/>
                  <a:ext cx="331" cy="288"/>
                </a:xfrm>
                <a:prstGeom prst="rect">
                  <a:avLst/>
                </a:prstGeom>
                <a:solidFill>
                  <a:schemeClr val="bg2"/>
                </a:solidFill>
                <a:ln w="38100">
                  <a:solidFill>
                    <a:schemeClr val="tx1"/>
                  </a:solidFill>
                  <a:miter lim="800000"/>
                  <a:headEnd/>
                  <a:tailEnd/>
                </a:ln>
                <a:effectLst/>
              </p:spPr>
              <p:txBody>
                <a:bodyPr wrap="none" anchor="ctr"/>
                <a:lstStyle/>
                <a:p>
                  <a:pPr algn="ctr"/>
                  <a:endParaRPr lang="de-DE" sz="1800">
                    <a:latin typeface="Arial" charset="0"/>
                  </a:endParaRPr>
                </a:p>
              </p:txBody>
            </p:sp>
            <p:sp>
              <p:nvSpPr>
                <p:cNvPr id="73" name="Oval 97"/>
                <p:cNvSpPr>
                  <a:spLocks noChangeArrowheads="1"/>
                </p:cNvSpPr>
                <p:nvPr/>
              </p:nvSpPr>
              <p:spPr bwMode="auto">
                <a:xfrm>
                  <a:off x="480" y="1938"/>
                  <a:ext cx="309" cy="308"/>
                </a:xfrm>
                <a:prstGeom prst="ellipse">
                  <a:avLst/>
                </a:prstGeom>
                <a:solidFill>
                  <a:schemeClr val="bg2"/>
                </a:solidFill>
                <a:ln w="38100">
                  <a:noFill/>
                  <a:round/>
                  <a:headEnd/>
                  <a:tailEnd/>
                </a:ln>
                <a:effectLst/>
              </p:spPr>
              <p:txBody>
                <a:bodyPr wrap="none" anchor="ctr"/>
                <a:lstStyle/>
                <a:p>
                  <a:endParaRPr lang="de-DE"/>
                </a:p>
              </p:txBody>
            </p:sp>
          </p:grpSp>
        </p:grpSp>
        <p:grpSp>
          <p:nvGrpSpPr>
            <p:cNvPr id="80" name="Group 98"/>
            <p:cNvGrpSpPr>
              <a:grpSpLocks/>
            </p:cNvGrpSpPr>
            <p:nvPr/>
          </p:nvGrpSpPr>
          <p:grpSpPr bwMode="auto">
            <a:xfrm>
              <a:off x="5109232" y="2285614"/>
              <a:ext cx="983400" cy="725274"/>
              <a:chOff x="169" y="964"/>
              <a:chExt cx="1061" cy="576"/>
            </a:xfrm>
          </p:grpSpPr>
          <p:grpSp>
            <p:nvGrpSpPr>
              <p:cNvPr id="81" name="Group 99"/>
              <p:cNvGrpSpPr>
                <a:grpSpLocks/>
              </p:cNvGrpSpPr>
              <p:nvPr/>
            </p:nvGrpSpPr>
            <p:grpSpPr bwMode="auto">
              <a:xfrm>
                <a:off x="169" y="1410"/>
                <a:ext cx="1061" cy="130"/>
                <a:chOff x="3786" y="3534"/>
                <a:chExt cx="839" cy="139"/>
              </a:xfrm>
            </p:grpSpPr>
            <p:sp>
              <p:nvSpPr>
                <p:cNvPr id="86" name="Line 100"/>
                <p:cNvSpPr>
                  <a:spLocks noChangeShapeType="1"/>
                </p:cNvSpPr>
                <p:nvPr/>
              </p:nvSpPr>
              <p:spPr bwMode="auto">
                <a:xfrm>
                  <a:off x="3786" y="3534"/>
                  <a:ext cx="836" cy="0"/>
                </a:xfrm>
                <a:prstGeom prst="line">
                  <a:avLst/>
                </a:prstGeom>
                <a:noFill/>
                <a:ln w="38100">
                  <a:solidFill>
                    <a:schemeClr val="tx1"/>
                  </a:solidFill>
                  <a:round/>
                  <a:headEnd/>
                  <a:tailEnd/>
                </a:ln>
                <a:effectLst/>
              </p:spPr>
              <p:txBody>
                <a:bodyPr/>
                <a:lstStyle/>
                <a:p>
                  <a:endParaRPr lang="de-DE"/>
                </a:p>
              </p:txBody>
            </p:sp>
            <p:sp>
              <p:nvSpPr>
                <p:cNvPr id="87" name="Line 101"/>
                <p:cNvSpPr>
                  <a:spLocks noChangeShapeType="1"/>
                </p:cNvSpPr>
                <p:nvPr/>
              </p:nvSpPr>
              <p:spPr bwMode="auto">
                <a:xfrm>
                  <a:off x="3856" y="3534"/>
                  <a:ext cx="225" cy="130"/>
                </a:xfrm>
                <a:prstGeom prst="line">
                  <a:avLst/>
                </a:prstGeom>
                <a:noFill/>
                <a:ln w="38100">
                  <a:solidFill>
                    <a:schemeClr val="tx1"/>
                  </a:solidFill>
                  <a:round/>
                  <a:headEnd/>
                  <a:tailEnd/>
                </a:ln>
                <a:effectLst/>
              </p:spPr>
              <p:txBody>
                <a:bodyPr/>
                <a:lstStyle/>
                <a:p>
                  <a:endParaRPr lang="de-DE"/>
                </a:p>
              </p:txBody>
            </p:sp>
            <p:sp>
              <p:nvSpPr>
                <p:cNvPr id="88" name="Line 102"/>
                <p:cNvSpPr>
                  <a:spLocks noChangeShapeType="1"/>
                </p:cNvSpPr>
                <p:nvPr/>
              </p:nvSpPr>
              <p:spPr bwMode="auto">
                <a:xfrm>
                  <a:off x="3992" y="3537"/>
                  <a:ext cx="225" cy="130"/>
                </a:xfrm>
                <a:prstGeom prst="line">
                  <a:avLst/>
                </a:prstGeom>
                <a:noFill/>
                <a:ln w="38100">
                  <a:solidFill>
                    <a:schemeClr val="tx1"/>
                  </a:solidFill>
                  <a:round/>
                  <a:headEnd/>
                  <a:tailEnd/>
                </a:ln>
                <a:effectLst/>
              </p:spPr>
              <p:txBody>
                <a:bodyPr/>
                <a:lstStyle/>
                <a:p>
                  <a:endParaRPr lang="de-DE"/>
                </a:p>
              </p:txBody>
            </p:sp>
            <p:sp>
              <p:nvSpPr>
                <p:cNvPr id="89" name="Line 103"/>
                <p:cNvSpPr>
                  <a:spLocks noChangeShapeType="1"/>
                </p:cNvSpPr>
                <p:nvPr/>
              </p:nvSpPr>
              <p:spPr bwMode="auto">
                <a:xfrm>
                  <a:off x="4128" y="3540"/>
                  <a:ext cx="225" cy="130"/>
                </a:xfrm>
                <a:prstGeom prst="line">
                  <a:avLst/>
                </a:prstGeom>
                <a:noFill/>
                <a:ln w="38100">
                  <a:solidFill>
                    <a:schemeClr val="tx1"/>
                  </a:solidFill>
                  <a:round/>
                  <a:headEnd/>
                  <a:tailEnd/>
                </a:ln>
                <a:effectLst/>
              </p:spPr>
              <p:txBody>
                <a:bodyPr/>
                <a:lstStyle/>
                <a:p>
                  <a:endParaRPr lang="de-DE"/>
                </a:p>
              </p:txBody>
            </p:sp>
            <p:sp>
              <p:nvSpPr>
                <p:cNvPr id="90" name="Line 104"/>
                <p:cNvSpPr>
                  <a:spLocks noChangeShapeType="1"/>
                </p:cNvSpPr>
                <p:nvPr/>
              </p:nvSpPr>
              <p:spPr bwMode="auto">
                <a:xfrm>
                  <a:off x="4264" y="3543"/>
                  <a:ext cx="225" cy="130"/>
                </a:xfrm>
                <a:prstGeom prst="line">
                  <a:avLst/>
                </a:prstGeom>
                <a:noFill/>
                <a:ln w="38100">
                  <a:solidFill>
                    <a:schemeClr val="tx1"/>
                  </a:solidFill>
                  <a:round/>
                  <a:headEnd/>
                  <a:tailEnd/>
                </a:ln>
                <a:effectLst/>
              </p:spPr>
              <p:txBody>
                <a:bodyPr/>
                <a:lstStyle/>
                <a:p>
                  <a:endParaRPr lang="de-DE"/>
                </a:p>
              </p:txBody>
            </p:sp>
            <p:sp>
              <p:nvSpPr>
                <p:cNvPr id="91" name="Line 105"/>
                <p:cNvSpPr>
                  <a:spLocks noChangeShapeType="1"/>
                </p:cNvSpPr>
                <p:nvPr/>
              </p:nvSpPr>
              <p:spPr bwMode="auto">
                <a:xfrm>
                  <a:off x="4400" y="3539"/>
                  <a:ext cx="225" cy="130"/>
                </a:xfrm>
                <a:prstGeom prst="line">
                  <a:avLst/>
                </a:prstGeom>
                <a:noFill/>
                <a:ln w="38100">
                  <a:solidFill>
                    <a:schemeClr val="tx1"/>
                  </a:solidFill>
                  <a:round/>
                  <a:headEnd/>
                  <a:tailEnd/>
                </a:ln>
                <a:effectLst/>
              </p:spPr>
              <p:txBody>
                <a:bodyPr/>
                <a:lstStyle/>
                <a:p>
                  <a:endParaRPr lang="de-DE"/>
                </a:p>
              </p:txBody>
            </p:sp>
          </p:grpSp>
          <p:grpSp>
            <p:nvGrpSpPr>
              <p:cNvPr id="82" name="Group 106"/>
              <p:cNvGrpSpPr>
                <a:grpSpLocks/>
              </p:cNvGrpSpPr>
              <p:nvPr/>
            </p:nvGrpSpPr>
            <p:grpSpPr bwMode="auto">
              <a:xfrm>
                <a:off x="400" y="964"/>
                <a:ext cx="331" cy="442"/>
                <a:chOff x="468" y="1918"/>
                <a:chExt cx="331" cy="442"/>
              </a:xfrm>
            </p:grpSpPr>
            <p:sp>
              <p:nvSpPr>
                <p:cNvPr id="83" name="Oval 107"/>
                <p:cNvSpPr>
                  <a:spLocks noChangeArrowheads="1"/>
                </p:cNvSpPr>
                <p:nvPr/>
              </p:nvSpPr>
              <p:spPr bwMode="auto">
                <a:xfrm>
                  <a:off x="472" y="1918"/>
                  <a:ext cx="327" cy="326"/>
                </a:xfrm>
                <a:prstGeom prst="ellipse">
                  <a:avLst/>
                </a:prstGeom>
                <a:solidFill>
                  <a:schemeClr val="bg1"/>
                </a:solidFill>
                <a:ln w="38100">
                  <a:solidFill>
                    <a:schemeClr val="tx1"/>
                  </a:solidFill>
                  <a:round/>
                  <a:headEnd/>
                  <a:tailEnd/>
                </a:ln>
                <a:effectLst/>
              </p:spPr>
              <p:txBody>
                <a:bodyPr wrap="none" anchor="ctr"/>
                <a:lstStyle/>
                <a:p>
                  <a:endParaRPr lang="de-DE"/>
                </a:p>
              </p:txBody>
            </p:sp>
            <p:sp>
              <p:nvSpPr>
                <p:cNvPr id="84" name="Rectangle 108"/>
                <p:cNvSpPr>
                  <a:spLocks noChangeArrowheads="1"/>
                </p:cNvSpPr>
                <p:nvPr/>
              </p:nvSpPr>
              <p:spPr bwMode="auto">
                <a:xfrm>
                  <a:off x="468" y="2072"/>
                  <a:ext cx="331" cy="288"/>
                </a:xfrm>
                <a:prstGeom prst="rect">
                  <a:avLst/>
                </a:prstGeom>
                <a:solidFill>
                  <a:schemeClr val="bg2"/>
                </a:solidFill>
                <a:ln w="38100">
                  <a:solidFill>
                    <a:schemeClr val="tx1"/>
                  </a:solidFill>
                  <a:miter lim="800000"/>
                  <a:headEnd/>
                  <a:tailEnd/>
                </a:ln>
                <a:effectLst/>
              </p:spPr>
              <p:txBody>
                <a:bodyPr wrap="none" anchor="ctr"/>
                <a:lstStyle/>
                <a:p>
                  <a:pPr algn="ctr"/>
                  <a:endParaRPr lang="de-DE" sz="1800">
                    <a:latin typeface="Arial" charset="0"/>
                  </a:endParaRPr>
                </a:p>
              </p:txBody>
            </p:sp>
            <p:sp>
              <p:nvSpPr>
                <p:cNvPr id="85" name="Oval 109"/>
                <p:cNvSpPr>
                  <a:spLocks noChangeArrowheads="1"/>
                </p:cNvSpPr>
                <p:nvPr/>
              </p:nvSpPr>
              <p:spPr bwMode="auto">
                <a:xfrm>
                  <a:off x="480" y="1938"/>
                  <a:ext cx="309" cy="308"/>
                </a:xfrm>
                <a:prstGeom prst="ellipse">
                  <a:avLst/>
                </a:prstGeom>
                <a:solidFill>
                  <a:schemeClr val="bg2"/>
                </a:solidFill>
                <a:ln w="38100">
                  <a:noFill/>
                  <a:round/>
                  <a:headEnd/>
                  <a:tailEnd/>
                </a:ln>
                <a:effectLst/>
              </p:spPr>
              <p:txBody>
                <a:bodyPr wrap="none" anchor="ctr"/>
                <a:lstStyle/>
                <a:p>
                  <a:endParaRPr lang="de-DE"/>
                </a:p>
              </p:txBody>
            </p:sp>
          </p:grpSp>
        </p:grpSp>
      </p:grpSp>
      <p:grpSp>
        <p:nvGrpSpPr>
          <p:cNvPr id="94" name="Gruppieren 93"/>
          <p:cNvGrpSpPr/>
          <p:nvPr/>
        </p:nvGrpSpPr>
        <p:grpSpPr>
          <a:xfrm>
            <a:off x="7484474" y="1432771"/>
            <a:ext cx="1210875" cy="394053"/>
            <a:chOff x="6547547" y="4061432"/>
            <a:chExt cx="1370254" cy="445920"/>
          </a:xfrm>
        </p:grpSpPr>
        <p:sp>
          <p:nvSpPr>
            <p:cNvPr id="95" name="Abgerundetes Rechteck 94"/>
            <p:cNvSpPr/>
            <p:nvPr/>
          </p:nvSpPr>
          <p:spPr>
            <a:xfrm>
              <a:off x="6547547" y="4061432"/>
              <a:ext cx="1370254" cy="445920"/>
            </a:xfrm>
            <a:prstGeom prst="roundRect">
              <a:avLst>
                <a:gd name="adj" fmla="val 50000"/>
              </a:avLst>
            </a:prstGeom>
            <a:solidFill>
              <a:schemeClr val="bg1"/>
            </a:solidFill>
            <a:ln w="57150" algn="ctr">
              <a:solidFill>
                <a:srgbClr val="969696"/>
              </a:solidFill>
              <a:miter lim="800000"/>
              <a:headEnd/>
              <a:tailEnd/>
            </a:ln>
            <a:effectLst/>
          </p:spPr>
          <p:txBody>
            <a:bodyPr wrap="none" anchor="ctr"/>
            <a:lstStyle/>
            <a:p>
              <a:endParaRPr lang="de-DE" dirty="0">
                <a:solidFill>
                  <a:schemeClr val="tx1"/>
                </a:solidFill>
              </a:endParaRPr>
            </a:p>
          </p:txBody>
        </p:sp>
        <p:grpSp>
          <p:nvGrpSpPr>
            <p:cNvPr id="96" name="Group 119"/>
            <p:cNvGrpSpPr>
              <a:grpSpLocks/>
            </p:cNvGrpSpPr>
            <p:nvPr/>
          </p:nvGrpSpPr>
          <p:grpSpPr bwMode="auto">
            <a:xfrm>
              <a:off x="6665042" y="4086468"/>
              <a:ext cx="333892" cy="356244"/>
              <a:chOff x="2888" y="3168"/>
              <a:chExt cx="720" cy="768"/>
            </a:xfrm>
          </p:grpSpPr>
          <p:sp>
            <p:nvSpPr>
              <p:cNvPr id="107" name="Line 120"/>
              <p:cNvSpPr>
                <a:spLocks noChangeShapeType="1"/>
              </p:cNvSpPr>
              <p:nvPr/>
            </p:nvSpPr>
            <p:spPr bwMode="auto">
              <a:xfrm flipV="1">
                <a:off x="3188" y="3168"/>
                <a:ext cx="0" cy="512"/>
              </a:xfrm>
              <a:prstGeom prst="line">
                <a:avLst/>
              </a:prstGeom>
              <a:noFill/>
              <a:ln w="38100">
                <a:solidFill>
                  <a:srgbClr val="969696"/>
                </a:solidFill>
                <a:round/>
                <a:headEnd/>
                <a:tailEnd type="triangle" w="med" len="med"/>
              </a:ln>
              <a:effectLst/>
            </p:spPr>
            <p:txBody>
              <a:bodyPr/>
              <a:lstStyle/>
              <a:p>
                <a:endParaRPr lang="de-DE"/>
              </a:p>
            </p:txBody>
          </p:sp>
          <p:sp>
            <p:nvSpPr>
              <p:cNvPr id="108" name="Line 121"/>
              <p:cNvSpPr>
                <a:spLocks noChangeShapeType="1"/>
              </p:cNvSpPr>
              <p:nvPr/>
            </p:nvSpPr>
            <p:spPr bwMode="auto">
              <a:xfrm>
                <a:off x="3208" y="3680"/>
                <a:ext cx="400" cy="0"/>
              </a:xfrm>
              <a:prstGeom prst="line">
                <a:avLst/>
              </a:prstGeom>
              <a:noFill/>
              <a:ln w="38100">
                <a:solidFill>
                  <a:srgbClr val="969696"/>
                </a:solidFill>
                <a:round/>
                <a:headEnd/>
                <a:tailEnd type="triangle" w="med" len="med"/>
              </a:ln>
              <a:effectLst/>
            </p:spPr>
            <p:txBody>
              <a:bodyPr/>
              <a:lstStyle/>
              <a:p>
                <a:endParaRPr lang="de-DE"/>
              </a:p>
            </p:txBody>
          </p:sp>
          <p:sp>
            <p:nvSpPr>
              <p:cNvPr id="109" name="Line 122"/>
              <p:cNvSpPr>
                <a:spLocks noChangeShapeType="1"/>
              </p:cNvSpPr>
              <p:nvPr/>
            </p:nvSpPr>
            <p:spPr bwMode="auto">
              <a:xfrm flipH="1">
                <a:off x="2888" y="3666"/>
                <a:ext cx="308" cy="270"/>
              </a:xfrm>
              <a:prstGeom prst="line">
                <a:avLst/>
              </a:prstGeom>
              <a:noFill/>
              <a:ln w="38100">
                <a:solidFill>
                  <a:srgbClr val="969696"/>
                </a:solidFill>
                <a:round/>
                <a:headEnd/>
                <a:tailEnd type="triangle" w="med" len="med"/>
              </a:ln>
              <a:effectLst/>
            </p:spPr>
            <p:txBody>
              <a:bodyPr/>
              <a:lstStyle/>
              <a:p>
                <a:endParaRPr lang="de-DE"/>
              </a:p>
            </p:txBody>
          </p:sp>
        </p:grpSp>
        <p:grpSp>
          <p:nvGrpSpPr>
            <p:cNvPr id="97" name="Group 155"/>
            <p:cNvGrpSpPr>
              <a:grpSpLocks/>
            </p:cNvGrpSpPr>
            <p:nvPr/>
          </p:nvGrpSpPr>
          <p:grpSpPr bwMode="auto">
            <a:xfrm>
              <a:off x="7120531" y="4171679"/>
              <a:ext cx="225425" cy="225425"/>
              <a:chOff x="1124" y="1979"/>
              <a:chExt cx="390" cy="390"/>
            </a:xfrm>
          </p:grpSpPr>
          <p:sp>
            <p:nvSpPr>
              <p:cNvPr id="102" name="Oval 156"/>
              <p:cNvSpPr>
                <a:spLocks noChangeArrowheads="1"/>
              </p:cNvSpPr>
              <p:nvPr/>
            </p:nvSpPr>
            <p:spPr bwMode="auto">
              <a:xfrm rot="2700000">
                <a:off x="1124" y="1979"/>
                <a:ext cx="390" cy="390"/>
              </a:xfrm>
              <a:prstGeom prst="ellipse">
                <a:avLst/>
              </a:prstGeom>
              <a:solidFill>
                <a:schemeClr val="tx1"/>
              </a:solidFill>
              <a:ln w="9525">
                <a:solidFill>
                  <a:schemeClr val="tx1"/>
                </a:solidFill>
                <a:round/>
                <a:headEnd/>
                <a:tailEnd/>
              </a:ln>
              <a:effectLst/>
            </p:spPr>
            <p:txBody>
              <a:bodyPr wrap="none" anchor="ctr"/>
              <a:lstStyle/>
              <a:p>
                <a:endParaRPr lang="de-DE"/>
              </a:p>
            </p:txBody>
          </p:sp>
          <p:sp>
            <p:nvSpPr>
              <p:cNvPr id="103" name="AutoShape 157"/>
              <p:cNvSpPr>
                <a:spLocks noChangeArrowheads="1"/>
              </p:cNvSpPr>
              <p:nvPr/>
            </p:nvSpPr>
            <p:spPr bwMode="auto">
              <a:xfrm rot="13500000">
                <a:off x="1142" y="1996"/>
                <a:ext cx="358" cy="358"/>
              </a:xfrm>
              <a:custGeom>
                <a:avLst/>
                <a:gdLst>
                  <a:gd name="G0" fmla="+- 1087 0 0"/>
                  <a:gd name="G1" fmla="+- -8847361 0 0"/>
                  <a:gd name="G2" fmla="+- 0 0 -8847361"/>
                  <a:gd name="T0" fmla="*/ 0 256 1"/>
                  <a:gd name="T1" fmla="*/ 180 256 1"/>
                  <a:gd name="G3" fmla="+- -8847361 T0 T1"/>
                  <a:gd name="T2" fmla="*/ 0 256 1"/>
                  <a:gd name="T3" fmla="*/ 90 256 1"/>
                  <a:gd name="G4" fmla="+- -8847361 T2 T3"/>
                  <a:gd name="G5" fmla="*/ G4 2 1"/>
                  <a:gd name="T4" fmla="*/ 90 256 1"/>
                  <a:gd name="T5" fmla="*/ 0 256 1"/>
                  <a:gd name="G6" fmla="+- -8847361 T4 T5"/>
                  <a:gd name="G7" fmla="*/ G6 2 1"/>
                  <a:gd name="G8" fmla="abs -884736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7"/>
                  <a:gd name="G18" fmla="*/ 1087 1 2"/>
                  <a:gd name="G19" fmla="+- G18 5400 0"/>
                  <a:gd name="G20" fmla="cos G19 -8847361"/>
                  <a:gd name="G21" fmla="sin G19 -8847361"/>
                  <a:gd name="G22" fmla="+- G20 10800 0"/>
                  <a:gd name="G23" fmla="+- G21 10800 0"/>
                  <a:gd name="G24" fmla="+- 10800 0 G20"/>
                  <a:gd name="G25" fmla="+- 1087 10800 0"/>
                  <a:gd name="G26" fmla="?: G9 G17 G25"/>
                  <a:gd name="G27" fmla="?: G9 0 21600"/>
                  <a:gd name="G28" fmla="cos 10800 -8847361"/>
                  <a:gd name="G29" fmla="sin 10800 -8847361"/>
                  <a:gd name="G30" fmla="sin 1087 -8847361"/>
                  <a:gd name="G31" fmla="+- G28 10800 0"/>
                  <a:gd name="G32" fmla="+- G29 10800 0"/>
                  <a:gd name="G33" fmla="+- G30 10800 0"/>
                  <a:gd name="G34" fmla="?: G4 0 G31"/>
                  <a:gd name="G35" fmla="?: -8847361 G34 0"/>
                  <a:gd name="G36" fmla="?: G6 G35 G31"/>
                  <a:gd name="G37" fmla="+- 21600 0 G36"/>
                  <a:gd name="G38" fmla="?: G4 0 G33"/>
                  <a:gd name="G39" fmla="?: -8847361 G38 G32"/>
                  <a:gd name="G40" fmla="?: G6 G39 0"/>
                  <a:gd name="G41" fmla="?: G4 G32 21600"/>
                  <a:gd name="G42" fmla="?: G6 G41 G33"/>
                  <a:gd name="T12" fmla="*/ 10800 w 21600"/>
                  <a:gd name="T13" fmla="*/ 0 h 21600"/>
                  <a:gd name="T14" fmla="*/ 6596 w 21600"/>
                  <a:gd name="T15" fmla="*/ 6596 h 21600"/>
                  <a:gd name="T16" fmla="*/ 10800 w 21600"/>
                  <a:gd name="T17" fmla="*/ 9713 h 21600"/>
                  <a:gd name="T18" fmla="*/ 15004 w 21600"/>
                  <a:gd name="T19" fmla="*/ 659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031" y="10031"/>
                    </a:moveTo>
                    <a:cubicBezTo>
                      <a:pt x="10235" y="9827"/>
                      <a:pt x="10511" y="9712"/>
                      <a:pt x="10800" y="9713"/>
                    </a:cubicBezTo>
                    <a:cubicBezTo>
                      <a:pt x="11088" y="9713"/>
                      <a:pt x="11364" y="9827"/>
                      <a:pt x="11568" y="10031"/>
                    </a:cubicBezTo>
                    <a:lnTo>
                      <a:pt x="18436" y="3163"/>
                    </a:lnTo>
                    <a:cubicBezTo>
                      <a:pt x="16411" y="1137"/>
                      <a:pt x="13664" y="-1"/>
                      <a:pt x="10799" y="0"/>
                    </a:cubicBezTo>
                    <a:cubicBezTo>
                      <a:pt x="7935" y="0"/>
                      <a:pt x="5188" y="1137"/>
                      <a:pt x="3163" y="3163"/>
                    </a:cubicBezTo>
                    <a:close/>
                  </a:path>
                </a:pathLst>
              </a:custGeom>
              <a:solidFill>
                <a:schemeClr val="bg1"/>
              </a:solidFill>
              <a:ln w="9525">
                <a:solidFill>
                  <a:schemeClr val="bg1"/>
                </a:solidFill>
                <a:miter lim="800000"/>
                <a:headEnd/>
                <a:tailEnd/>
              </a:ln>
              <a:effectLst/>
            </p:spPr>
            <p:txBody>
              <a:bodyPr wrap="none" anchor="ctr"/>
              <a:lstStyle/>
              <a:p>
                <a:endParaRPr lang="de-DE"/>
              </a:p>
            </p:txBody>
          </p:sp>
          <p:sp>
            <p:nvSpPr>
              <p:cNvPr id="104" name="AutoShape 158"/>
              <p:cNvSpPr>
                <a:spLocks noChangeArrowheads="1"/>
              </p:cNvSpPr>
              <p:nvPr/>
            </p:nvSpPr>
            <p:spPr bwMode="auto">
              <a:xfrm rot="24300000">
                <a:off x="1142" y="1992"/>
                <a:ext cx="358" cy="358"/>
              </a:xfrm>
              <a:custGeom>
                <a:avLst/>
                <a:gdLst>
                  <a:gd name="G0" fmla="+- 1087 0 0"/>
                  <a:gd name="G1" fmla="+- -8847361 0 0"/>
                  <a:gd name="G2" fmla="+- 0 0 -8847361"/>
                  <a:gd name="T0" fmla="*/ 0 256 1"/>
                  <a:gd name="T1" fmla="*/ 180 256 1"/>
                  <a:gd name="G3" fmla="+- -8847361 T0 T1"/>
                  <a:gd name="T2" fmla="*/ 0 256 1"/>
                  <a:gd name="T3" fmla="*/ 90 256 1"/>
                  <a:gd name="G4" fmla="+- -8847361 T2 T3"/>
                  <a:gd name="G5" fmla="*/ G4 2 1"/>
                  <a:gd name="T4" fmla="*/ 90 256 1"/>
                  <a:gd name="T5" fmla="*/ 0 256 1"/>
                  <a:gd name="G6" fmla="+- -8847361 T4 T5"/>
                  <a:gd name="G7" fmla="*/ G6 2 1"/>
                  <a:gd name="G8" fmla="abs -884736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7"/>
                  <a:gd name="G18" fmla="*/ 1087 1 2"/>
                  <a:gd name="G19" fmla="+- G18 5400 0"/>
                  <a:gd name="G20" fmla="cos G19 -8847361"/>
                  <a:gd name="G21" fmla="sin G19 -8847361"/>
                  <a:gd name="G22" fmla="+- G20 10800 0"/>
                  <a:gd name="G23" fmla="+- G21 10800 0"/>
                  <a:gd name="G24" fmla="+- 10800 0 G20"/>
                  <a:gd name="G25" fmla="+- 1087 10800 0"/>
                  <a:gd name="G26" fmla="?: G9 G17 G25"/>
                  <a:gd name="G27" fmla="?: G9 0 21600"/>
                  <a:gd name="G28" fmla="cos 10800 -8847361"/>
                  <a:gd name="G29" fmla="sin 10800 -8847361"/>
                  <a:gd name="G30" fmla="sin 1087 -8847361"/>
                  <a:gd name="G31" fmla="+- G28 10800 0"/>
                  <a:gd name="G32" fmla="+- G29 10800 0"/>
                  <a:gd name="G33" fmla="+- G30 10800 0"/>
                  <a:gd name="G34" fmla="?: G4 0 G31"/>
                  <a:gd name="G35" fmla="?: -8847361 G34 0"/>
                  <a:gd name="G36" fmla="?: G6 G35 G31"/>
                  <a:gd name="G37" fmla="+- 21600 0 G36"/>
                  <a:gd name="G38" fmla="?: G4 0 G33"/>
                  <a:gd name="G39" fmla="?: -8847361 G38 G32"/>
                  <a:gd name="G40" fmla="?: G6 G39 0"/>
                  <a:gd name="G41" fmla="?: G4 G32 21600"/>
                  <a:gd name="G42" fmla="?: G6 G41 G33"/>
                  <a:gd name="T12" fmla="*/ 10800 w 21600"/>
                  <a:gd name="T13" fmla="*/ 0 h 21600"/>
                  <a:gd name="T14" fmla="*/ 6596 w 21600"/>
                  <a:gd name="T15" fmla="*/ 6596 h 21600"/>
                  <a:gd name="T16" fmla="*/ 10800 w 21600"/>
                  <a:gd name="T17" fmla="*/ 9713 h 21600"/>
                  <a:gd name="T18" fmla="*/ 15004 w 21600"/>
                  <a:gd name="T19" fmla="*/ 659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031" y="10031"/>
                    </a:moveTo>
                    <a:cubicBezTo>
                      <a:pt x="10235" y="9827"/>
                      <a:pt x="10511" y="9712"/>
                      <a:pt x="10800" y="9713"/>
                    </a:cubicBezTo>
                    <a:cubicBezTo>
                      <a:pt x="11088" y="9713"/>
                      <a:pt x="11364" y="9827"/>
                      <a:pt x="11568" y="10031"/>
                    </a:cubicBezTo>
                    <a:lnTo>
                      <a:pt x="18436" y="3163"/>
                    </a:lnTo>
                    <a:cubicBezTo>
                      <a:pt x="16411" y="1137"/>
                      <a:pt x="13664" y="-1"/>
                      <a:pt x="10799" y="0"/>
                    </a:cubicBezTo>
                    <a:cubicBezTo>
                      <a:pt x="7935" y="0"/>
                      <a:pt x="5188" y="1137"/>
                      <a:pt x="3163" y="3163"/>
                    </a:cubicBezTo>
                    <a:close/>
                  </a:path>
                </a:pathLst>
              </a:custGeom>
              <a:solidFill>
                <a:schemeClr val="bg1"/>
              </a:solidFill>
              <a:ln w="9525">
                <a:solidFill>
                  <a:schemeClr val="bg1"/>
                </a:solidFill>
                <a:miter lim="800000"/>
                <a:headEnd/>
                <a:tailEnd/>
              </a:ln>
              <a:effectLst/>
            </p:spPr>
            <p:txBody>
              <a:bodyPr wrap="none" anchor="ctr"/>
              <a:lstStyle/>
              <a:p>
                <a:endParaRPr lang="de-DE"/>
              </a:p>
            </p:txBody>
          </p:sp>
          <p:sp>
            <p:nvSpPr>
              <p:cNvPr id="105" name="AutoShape 159"/>
              <p:cNvSpPr>
                <a:spLocks noChangeArrowheads="1"/>
              </p:cNvSpPr>
              <p:nvPr/>
            </p:nvSpPr>
            <p:spPr bwMode="auto">
              <a:xfrm>
                <a:off x="1321" y="1996"/>
                <a:ext cx="174" cy="174"/>
              </a:xfrm>
              <a:prstGeom prst="rtTriangle">
                <a:avLst/>
              </a:prstGeom>
              <a:solidFill>
                <a:schemeClr val="bg1"/>
              </a:solidFill>
              <a:ln w="9525">
                <a:solidFill>
                  <a:schemeClr val="bg1"/>
                </a:solidFill>
                <a:miter lim="800000"/>
                <a:headEnd/>
                <a:tailEnd/>
              </a:ln>
              <a:effectLst/>
            </p:spPr>
            <p:txBody>
              <a:bodyPr wrap="none" anchor="ctr"/>
              <a:lstStyle/>
              <a:p>
                <a:endParaRPr lang="de-DE"/>
              </a:p>
            </p:txBody>
          </p:sp>
          <p:sp>
            <p:nvSpPr>
              <p:cNvPr id="106" name="AutoShape 160"/>
              <p:cNvSpPr>
                <a:spLocks noChangeArrowheads="1"/>
              </p:cNvSpPr>
              <p:nvPr/>
            </p:nvSpPr>
            <p:spPr bwMode="auto">
              <a:xfrm rot="10800000">
                <a:off x="1149" y="2172"/>
                <a:ext cx="174" cy="174"/>
              </a:xfrm>
              <a:prstGeom prst="rtTriangle">
                <a:avLst/>
              </a:prstGeom>
              <a:solidFill>
                <a:schemeClr val="bg1"/>
              </a:solidFill>
              <a:ln w="9525">
                <a:solidFill>
                  <a:schemeClr val="bg1"/>
                </a:solidFill>
                <a:miter lim="800000"/>
                <a:headEnd/>
                <a:tailEnd/>
              </a:ln>
              <a:effectLst/>
            </p:spPr>
            <p:txBody>
              <a:bodyPr wrap="none" anchor="ctr"/>
              <a:lstStyle/>
              <a:p>
                <a:endParaRPr lang="de-DE"/>
              </a:p>
            </p:txBody>
          </p:sp>
        </p:grpSp>
        <p:grpSp>
          <p:nvGrpSpPr>
            <p:cNvPr id="98" name="Group 119"/>
            <p:cNvGrpSpPr>
              <a:grpSpLocks/>
            </p:cNvGrpSpPr>
            <p:nvPr/>
          </p:nvGrpSpPr>
          <p:grpSpPr bwMode="auto">
            <a:xfrm>
              <a:off x="7488889" y="4086468"/>
              <a:ext cx="333892" cy="356244"/>
              <a:chOff x="2888" y="3168"/>
              <a:chExt cx="720" cy="768"/>
            </a:xfrm>
          </p:grpSpPr>
          <p:sp>
            <p:nvSpPr>
              <p:cNvPr id="99" name="Line 120"/>
              <p:cNvSpPr>
                <a:spLocks noChangeShapeType="1"/>
              </p:cNvSpPr>
              <p:nvPr/>
            </p:nvSpPr>
            <p:spPr bwMode="auto">
              <a:xfrm flipV="1">
                <a:off x="3188" y="3168"/>
                <a:ext cx="0" cy="512"/>
              </a:xfrm>
              <a:prstGeom prst="line">
                <a:avLst/>
              </a:prstGeom>
              <a:noFill/>
              <a:ln w="38100">
                <a:solidFill>
                  <a:srgbClr val="969696"/>
                </a:solidFill>
                <a:round/>
                <a:headEnd/>
                <a:tailEnd type="triangle" w="med" len="med"/>
              </a:ln>
              <a:effectLst/>
            </p:spPr>
            <p:txBody>
              <a:bodyPr/>
              <a:lstStyle/>
              <a:p>
                <a:endParaRPr lang="de-DE"/>
              </a:p>
            </p:txBody>
          </p:sp>
          <p:sp>
            <p:nvSpPr>
              <p:cNvPr id="100" name="Line 121"/>
              <p:cNvSpPr>
                <a:spLocks noChangeShapeType="1"/>
              </p:cNvSpPr>
              <p:nvPr/>
            </p:nvSpPr>
            <p:spPr bwMode="auto">
              <a:xfrm>
                <a:off x="3208" y="3680"/>
                <a:ext cx="400" cy="0"/>
              </a:xfrm>
              <a:prstGeom prst="line">
                <a:avLst/>
              </a:prstGeom>
              <a:noFill/>
              <a:ln w="38100">
                <a:solidFill>
                  <a:srgbClr val="969696"/>
                </a:solidFill>
                <a:round/>
                <a:headEnd/>
                <a:tailEnd type="triangle" w="med" len="med"/>
              </a:ln>
              <a:effectLst/>
            </p:spPr>
            <p:txBody>
              <a:bodyPr/>
              <a:lstStyle/>
              <a:p>
                <a:endParaRPr lang="de-DE"/>
              </a:p>
            </p:txBody>
          </p:sp>
          <p:sp>
            <p:nvSpPr>
              <p:cNvPr id="101" name="Line 122"/>
              <p:cNvSpPr>
                <a:spLocks noChangeShapeType="1"/>
              </p:cNvSpPr>
              <p:nvPr/>
            </p:nvSpPr>
            <p:spPr bwMode="auto">
              <a:xfrm flipH="1">
                <a:off x="2888" y="3666"/>
                <a:ext cx="308" cy="270"/>
              </a:xfrm>
              <a:prstGeom prst="line">
                <a:avLst/>
              </a:prstGeom>
              <a:noFill/>
              <a:ln w="38100">
                <a:solidFill>
                  <a:srgbClr val="969696"/>
                </a:solidFill>
                <a:round/>
                <a:headEnd/>
                <a:tailEnd type="triangle" w="med" len="med"/>
              </a:ln>
              <a:effectLst/>
            </p:spPr>
            <p:txBody>
              <a:bodyPr/>
              <a:lstStyle/>
              <a:p>
                <a:endParaRPr lang="de-DE"/>
              </a:p>
            </p:txBody>
          </p:sp>
        </p:grpSp>
      </p:grpSp>
      <p:grpSp>
        <p:nvGrpSpPr>
          <p:cNvPr id="3" name="Gruppieren 2"/>
          <p:cNvGrpSpPr/>
          <p:nvPr/>
        </p:nvGrpSpPr>
        <p:grpSpPr>
          <a:xfrm>
            <a:off x="5250377" y="1911601"/>
            <a:ext cx="2969948" cy="939362"/>
            <a:chOff x="5250377" y="1911601"/>
            <a:chExt cx="2969948" cy="939362"/>
          </a:xfrm>
        </p:grpSpPr>
        <p:sp>
          <p:nvSpPr>
            <p:cNvPr id="92" name="Rectangle 110"/>
            <p:cNvSpPr>
              <a:spLocks noChangeArrowheads="1"/>
            </p:cNvSpPr>
            <p:nvPr/>
          </p:nvSpPr>
          <p:spPr bwMode="auto">
            <a:xfrm>
              <a:off x="7314083" y="2038712"/>
              <a:ext cx="906242" cy="812251"/>
            </a:xfrm>
            <a:prstGeom prst="rect">
              <a:avLst/>
            </a:prstGeom>
            <a:solidFill>
              <a:srgbClr val="CCFFCC"/>
            </a:solidFill>
            <a:ln w="76200" algn="ctr">
              <a:solidFill>
                <a:srgbClr val="33CC33"/>
              </a:solidFill>
              <a:miter lim="800000"/>
              <a:headEnd/>
              <a:tailEnd/>
            </a:ln>
            <a:effectLst/>
          </p:spPr>
          <p:txBody>
            <a:bodyPr wrap="none" anchor="ctr"/>
            <a:lstStyle/>
            <a:p>
              <a:endParaRPr lang="de-DE"/>
            </a:p>
          </p:txBody>
        </p:sp>
        <p:sp>
          <p:nvSpPr>
            <p:cNvPr id="93" name="Abgerundetes Rechteck 92"/>
            <p:cNvSpPr/>
            <p:nvPr/>
          </p:nvSpPr>
          <p:spPr>
            <a:xfrm rot="1228616">
              <a:off x="5952408" y="1962529"/>
              <a:ext cx="2009380" cy="394053"/>
            </a:xfrm>
            <a:prstGeom prst="roundRect">
              <a:avLst>
                <a:gd name="adj" fmla="val 50000"/>
              </a:avLst>
            </a:prstGeom>
            <a:solidFill>
              <a:schemeClr val="accent6">
                <a:lumMod val="60000"/>
                <a:lumOff val="40000"/>
              </a:schemeClr>
            </a:solidFill>
            <a:ln w="57150" algn="ctr">
              <a:solidFill>
                <a:schemeClr val="accent6">
                  <a:lumMod val="75000"/>
                </a:schemeClr>
              </a:solidFill>
              <a:miter lim="800000"/>
              <a:headEnd/>
              <a:tailEnd/>
            </a:ln>
            <a:effectLst/>
          </p:spPr>
          <p:txBody>
            <a:bodyPr wrap="none" anchor="ctr"/>
            <a:lstStyle/>
            <a:p>
              <a:endParaRPr lang="de-DE" dirty="0"/>
            </a:p>
          </p:txBody>
        </p:sp>
        <p:sp>
          <p:nvSpPr>
            <p:cNvPr id="110" name="Abgerundetes Rechteck 109"/>
            <p:cNvSpPr/>
            <p:nvPr/>
          </p:nvSpPr>
          <p:spPr>
            <a:xfrm rot="19531947">
              <a:off x="5250377" y="1911601"/>
              <a:ext cx="1210875" cy="394053"/>
            </a:xfrm>
            <a:prstGeom prst="roundRect">
              <a:avLst>
                <a:gd name="adj" fmla="val 50000"/>
              </a:avLst>
            </a:prstGeom>
            <a:solidFill>
              <a:schemeClr val="accent1">
                <a:lumMod val="60000"/>
                <a:lumOff val="40000"/>
              </a:schemeClr>
            </a:solidFill>
            <a:ln w="57150" algn="ctr">
              <a:solidFill>
                <a:srgbClr val="0000FF"/>
              </a:solidFill>
              <a:miter lim="800000"/>
              <a:headEnd/>
              <a:tailEnd/>
            </a:ln>
            <a:effectLst/>
          </p:spPr>
          <p:txBody>
            <a:bodyPr wrap="none" anchor="ctr"/>
            <a:lstStyle/>
            <a:p>
              <a:endParaRPr lang="de-DE" dirty="0">
                <a:solidFill>
                  <a:schemeClr val="tx1"/>
                </a:solidFill>
              </a:endParaRPr>
            </a:p>
          </p:txBody>
        </p:sp>
      </p:grpSp>
      <p:grpSp>
        <p:nvGrpSpPr>
          <p:cNvPr id="4" name="Gruppieren 3"/>
          <p:cNvGrpSpPr/>
          <p:nvPr/>
        </p:nvGrpSpPr>
        <p:grpSpPr>
          <a:xfrm>
            <a:off x="5237762" y="1585559"/>
            <a:ext cx="3546510" cy="1141953"/>
            <a:chOff x="5237762" y="1585559"/>
            <a:chExt cx="3546510" cy="1141953"/>
          </a:xfrm>
        </p:grpSpPr>
        <p:grpSp>
          <p:nvGrpSpPr>
            <p:cNvPr id="111" name="Group 145"/>
            <p:cNvGrpSpPr>
              <a:grpSpLocks/>
            </p:cNvGrpSpPr>
            <p:nvPr/>
          </p:nvGrpSpPr>
          <p:grpSpPr bwMode="auto">
            <a:xfrm rot="14400000">
              <a:off x="5234255" y="2042248"/>
              <a:ext cx="593406" cy="586392"/>
              <a:chOff x="5301" y="3009"/>
              <a:chExt cx="298" cy="488"/>
            </a:xfrm>
          </p:grpSpPr>
          <p:grpSp>
            <p:nvGrpSpPr>
              <p:cNvPr id="112" name="Group 146"/>
              <p:cNvGrpSpPr>
                <a:grpSpLocks/>
              </p:cNvGrpSpPr>
              <p:nvPr/>
            </p:nvGrpSpPr>
            <p:grpSpPr bwMode="auto">
              <a:xfrm>
                <a:off x="5301" y="3009"/>
                <a:ext cx="298" cy="488"/>
                <a:chOff x="5301" y="3009"/>
                <a:chExt cx="187" cy="306"/>
              </a:xfrm>
            </p:grpSpPr>
            <p:sp>
              <p:nvSpPr>
                <p:cNvPr id="114" name="AutoShape 147"/>
                <p:cNvSpPr>
                  <a:spLocks noChangeArrowheads="1"/>
                </p:cNvSpPr>
                <p:nvPr/>
              </p:nvSpPr>
              <p:spPr bwMode="auto">
                <a:xfrm>
                  <a:off x="5302" y="3009"/>
                  <a:ext cx="186" cy="306"/>
                </a:xfrm>
                <a:custGeom>
                  <a:avLst/>
                  <a:gdLst>
                    <a:gd name="G0" fmla="+- 2348478 0 0"/>
                    <a:gd name="G1" fmla="+- -9782639 0 0"/>
                    <a:gd name="G2" fmla="+- 2348478 0 -9782639"/>
                    <a:gd name="G3" fmla="+- 10800 0 0"/>
                    <a:gd name="G4" fmla="+- 0 0 2348478"/>
                    <a:gd name="T0" fmla="*/ 360 256 1"/>
                    <a:gd name="T1" fmla="*/ 0 256 1"/>
                    <a:gd name="G5" fmla="+- G2 T0 T1"/>
                    <a:gd name="G6" fmla="?: G2 G2 G5"/>
                    <a:gd name="G7" fmla="+- 0 0 G6"/>
                    <a:gd name="G8" fmla="+- 7595 0 0"/>
                    <a:gd name="G9" fmla="+- 0 0 -9782639"/>
                    <a:gd name="G10" fmla="+- 7595 0 2700"/>
                    <a:gd name="G11" fmla="cos G10 2348478"/>
                    <a:gd name="G12" fmla="sin G10 2348478"/>
                    <a:gd name="G13" fmla="cos 13500 2348478"/>
                    <a:gd name="G14" fmla="sin 13500 2348478"/>
                    <a:gd name="G15" fmla="+- G11 10800 0"/>
                    <a:gd name="G16" fmla="+- G12 10800 0"/>
                    <a:gd name="G17" fmla="+- G13 10800 0"/>
                    <a:gd name="G18" fmla="+- G14 10800 0"/>
                    <a:gd name="G19" fmla="*/ 7595 1 2"/>
                    <a:gd name="G20" fmla="+- G19 5400 0"/>
                    <a:gd name="G21" fmla="cos G20 2348478"/>
                    <a:gd name="G22" fmla="sin G20 2348478"/>
                    <a:gd name="G23" fmla="+- G21 10800 0"/>
                    <a:gd name="G24" fmla="+- G12 G23 G22"/>
                    <a:gd name="G25" fmla="+- G22 G23 G11"/>
                    <a:gd name="G26" fmla="cos 10800 2348478"/>
                    <a:gd name="G27" fmla="sin 10800 2348478"/>
                    <a:gd name="G28" fmla="cos 7595 2348478"/>
                    <a:gd name="G29" fmla="sin 7595 2348478"/>
                    <a:gd name="G30" fmla="+- G26 10800 0"/>
                    <a:gd name="G31" fmla="+- G27 10800 0"/>
                    <a:gd name="G32" fmla="+- G28 10800 0"/>
                    <a:gd name="G33" fmla="+- G29 10800 0"/>
                    <a:gd name="G34" fmla="+- G19 5400 0"/>
                    <a:gd name="G35" fmla="cos G34 -9782639"/>
                    <a:gd name="G36" fmla="sin G34 -9782639"/>
                    <a:gd name="G37" fmla="+/ -9782639 2348478 2"/>
                    <a:gd name="T2" fmla="*/ 180 256 1"/>
                    <a:gd name="T3" fmla="*/ 0 256 1"/>
                    <a:gd name="G38" fmla="+- G37 T2 T3"/>
                    <a:gd name="G39" fmla="?: G2 G37 G38"/>
                    <a:gd name="G40" fmla="cos 10800 G39"/>
                    <a:gd name="G41" fmla="sin 10800 G39"/>
                    <a:gd name="G42" fmla="cos 7595 G39"/>
                    <a:gd name="G43" fmla="sin 7595 G39"/>
                    <a:gd name="G44" fmla="+- G40 10800 0"/>
                    <a:gd name="G45" fmla="+- G41 10800 0"/>
                    <a:gd name="G46" fmla="+- G42 10800 0"/>
                    <a:gd name="G47" fmla="+- G43 10800 0"/>
                    <a:gd name="G48" fmla="+- G35 10800 0"/>
                    <a:gd name="G49" fmla="+- G36 10800 0"/>
                    <a:gd name="T4" fmla="*/ 16726 w 21600"/>
                    <a:gd name="T5" fmla="*/ 1771 h 21600"/>
                    <a:gd name="T6" fmla="*/ 2893 w 21600"/>
                    <a:gd name="T7" fmla="*/ 6100 h 21600"/>
                    <a:gd name="T8" fmla="*/ 14967 w 21600"/>
                    <a:gd name="T9" fmla="*/ 4450 h 21600"/>
                    <a:gd name="T10" fmla="*/ 21744 w 21600"/>
                    <a:gd name="T11" fmla="*/ 18703 h 21600"/>
                    <a:gd name="T12" fmla="*/ 15737 w 21600"/>
                    <a:gd name="T13" fmla="*/ 19672 h 21600"/>
                    <a:gd name="T14" fmla="*/ 14768 w 21600"/>
                    <a:gd name="T15" fmla="*/ 1366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957" y="15246"/>
                      </a:moveTo>
                      <a:cubicBezTo>
                        <a:pt x="17891" y="13952"/>
                        <a:pt x="18395" y="12396"/>
                        <a:pt x="18395" y="10800"/>
                      </a:cubicBezTo>
                      <a:cubicBezTo>
                        <a:pt x="18395" y="6605"/>
                        <a:pt x="14994" y="3205"/>
                        <a:pt x="10800" y="3205"/>
                      </a:cubicBezTo>
                      <a:cubicBezTo>
                        <a:pt x="8121" y="3204"/>
                        <a:pt x="5640" y="4616"/>
                        <a:pt x="4271" y="6919"/>
                      </a:cubicBezTo>
                      <a:lnTo>
                        <a:pt x="1516" y="5281"/>
                      </a:lnTo>
                      <a:cubicBezTo>
                        <a:pt x="3462" y="2006"/>
                        <a:pt x="6990" y="-1"/>
                        <a:pt x="10800" y="0"/>
                      </a:cubicBezTo>
                      <a:cubicBezTo>
                        <a:pt x="16764" y="0"/>
                        <a:pt x="21600" y="4835"/>
                        <a:pt x="21600" y="10800"/>
                      </a:cubicBezTo>
                      <a:cubicBezTo>
                        <a:pt x="21600" y="13070"/>
                        <a:pt x="20884" y="15282"/>
                        <a:pt x="19555" y="17122"/>
                      </a:cubicBezTo>
                      <a:lnTo>
                        <a:pt x="21744" y="18703"/>
                      </a:lnTo>
                      <a:lnTo>
                        <a:pt x="15737" y="19672"/>
                      </a:lnTo>
                      <a:lnTo>
                        <a:pt x="14768" y="13665"/>
                      </a:lnTo>
                      <a:lnTo>
                        <a:pt x="16957" y="15246"/>
                      </a:lnTo>
                      <a:close/>
                    </a:path>
                  </a:pathLst>
                </a:custGeom>
                <a:solidFill>
                  <a:schemeClr val="bg1"/>
                </a:solidFill>
                <a:ln w="28575">
                  <a:solidFill>
                    <a:schemeClr val="tx1"/>
                  </a:solidFill>
                  <a:miter lim="800000"/>
                  <a:headEnd/>
                  <a:tailEnd/>
                </a:ln>
                <a:effectLst/>
              </p:spPr>
              <p:txBody>
                <a:bodyPr wrap="none" anchor="ctr"/>
                <a:lstStyle/>
                <a:p>
                  <a:endParaRPr lang="de-DE"/>
                </a:p>
              </p:txBody>
            </p:sp>
            <p:sp>
              <p:nvSpPr>
                <p:cNvPr id="115" name="AutoShape 148"/>
                <p:cNvSpPr>
                  <a:spLocks noChangeArrowheads="1"/>
                </p:cNvSpPr>
                <p:nvPr/>
              </p:nvSpPr>
              <p:spPr bwMode="auto">
                <a:xfrm flipH="1">
                  <a:off x="5301" y="3009"/>
                  <a:ext cx="187" cy="306"/>
                </a:xfrm>
                <a:custGeom>
                  <a:avLst/>
                  <a:gdLst>
                    <a:gd name="G0" fmla="+- -2045579 0 0"/>
                    <a:gd name="G1" fmla="+- 9510338 0 0"/>
                    <a:gd name="G2" fmla="+- -2045579 0 9510338"/>
                    <a:gd name="G3" fmla="+- 10800 0 0"/>
                    <a:gd name="G4" fmla="+- 0 0 -2045579"/>
                    <a:gd name="T0" fmla="*/ 360 256 1"/>
                    <a:gd name="T1" fmla="*/ 0 256 1"/>
                    <a:gd name="G5" fmla="+- G2 T0 T1"/>
                    <a:gd name="G6" fmla="?: G2 G2 G5"/>
                    <a:gd name="G7" fmla="+- 0 0 G6"/>
                    <a:gd name="G8" fmla="+- 7765 0 0"/>
                    <a:gd name="G9" fmla="+- 0 0 9510338"/>
                    <a:gd name="G10" fmla="+- 7765 0 2700"/>
                    <a:gd name="G11" fmla="cos G10 -2045579"/>
                    <a:gd name="G12" fmla="sin G10 -2045579"/>
                    <a:gd name="G13" fmla="cos 13500 -2045579"/>
                    <a:gd name="G14" fmla="sin 13500 -2045579"/>
                    <a:gd name="G15" fmla="+- G11 10800 0"/>
                    <a:gd name="G16" fmla="+- G12 10800 0"/>
                    <a:gd name="G17" fmla="+- G13 10800 0"/>
                    <a:gd name="G18" fmla="+- G14 10800 0"/>
                    <a:gd name="G19" fmla="*/ 7765 1 2"/>
                    <a:gd name="G20" fmla="+- G19 5400 0"/>
                    <a:gd name="G21" fmla="cos G20 -2045579"/>
                    <a:gd name="G22" fmla="sin G20 -2045579"/>
                    <a:gd name="G23" fmla="+- G21 10800 0"/>
                    <a:gd name="G24" fmla="+- G12 G23 G22"/>
                    <a:gd name="G25" fmla="+- G22 G23 G11"/>
                    <a:gd name="G26" fmla="cos 10800 -2045579"/>
                    <a:gd name="G27" fmla="sin 10800 -2045579"/>
                    <a:gd name="G28" fmla="cos 7765 -2045579"/>
                    <a:gd name="G29" fmla="sin 7765 -2045579"/>
                    <a:gd name="G30" fmla="+- G26 10800 0"/>
                    <a:gd name="G31" fmla="+- G27 10800 0"/>
                    <a:gd name="G32" fmla="+- G28 10800 0"/>
                    <a:gd name="G33" fmla="+- G29 10800 0"/>
                    <a:gd name="G34" fmla="+- G19 5400 0"/>
                    <a:gd name="G35" fmla="cos G34 9510338"/>
                    <a:gd name="G36" fmla="sin G34 9510338"/>
                    <a:gd name="G37" fmla="+/ 9510338 -2045579 2"/>
                    <a:gd name="T2" fmla="*/ 180 256 1"/>
                    <a:gd name="T3" fmla="*/ 0 256 1"/>
                    <a:gd name="G38" fmla="+- G37 T2 T3"/>
                    <a:gd name="G39" fmla="?: G2 G37 G38"/>
                    <a:gd name="G40" fmla="cos 10800 G39"/>
                    <a:gd name="G41" fmla="sin 10800 G39"/>
                    <a:gd name="G42" fmla="cos 7765 G39"/>
                    <a:gd name="G43" fmla="sin 7765 G39"/>
                    <a:gd name="G44" fmla="+- G40 10800 0"/>
                    <a:gd name="G45" fmla="+- G41 10800 0"/>
                    <a:gd name="G46" fmla="+- G42 10800 0"/>
                    <a:gd name="G47" fmla="+- G43 10800 0"/>
                    <a:gd name="G48" fmla="+- G35 10800 0"/>
                    <a:gd name="G49" fmla="+- G36 10800 0"/>
                    <a:gd name="T4" fmla="*/ 4910 w 21600"/>
                    <a:gd name="T5" fmla="*/ 1747 h 21600"/>
                    <a:gd name="T6" fmla="*/ 3185 w 21600"/>
                    <a:gd name="T7" fmla="*/ 16109 h 21600"/>
                    <a:gd name="T8" fmla="*/ 6565 w 21600"/>
                    <a:gd name="T9" fmla="*/ 4291 h 21600"/>
                    <a:gd name="T10" fmla="*/ 22345 w 21600"/>
                    <a:gd name="T11" fmla="*/ 3804 h 21600"/>
                    <a:gd name="T12" fmla="*/ 20925 w 21600"/>
                    <a:gd name="T13" fmla="*/ 9597 h 21600"/>
                    <a:gd name="T14" fmla="*/ 15131 w 21600"/>
                    <a:gd name="T15" fmla="*/ 817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440" y="6776"/>
                      </a:moveTo>
                      <a:cubicBezTo>
                        <a:pt x="16033" y="4453"/>
                        <a:pt x="13515" y="3035"/>
                        <a:pt x="10800" y="3035"/>
                      </a:cubicBezTo>
                      <a:cubicBezTo>
                        <a:pt x="6511" y="3035"/>
                        <a:pt x="3035" y="6511"/>
                        <a:pt x="3035" y="10800"/>
                      </a:cubicBezTo>
                      <a:cubicBezTo>
                        <a:pt x="3034" y="12388"/>
                        <a:pt x="3521" y="13938"/>
                        <a:pt x="4430" y="15240"/>
                      </a:cubicBezTo>
                      <a:lnTo>
                        <a:pt x="1940" y="16976"/>
                      </a:lnTo>
                      <a:cubicBezTo>
                        <a:pt x="677" y="15164"/>
                        <a:pt x="0" y="13008"/>
                        <a:pt x="0" y="10800"/>
                      </a:cubicBezTo>
                      <a:cubicBezTo>
                        <a:pt x="0" y="4835"/>
                        <a:pt x="4835" y="0"/>
                        <a:pt x="10800" y="0"/>
                      </a:cubicBezTo>
                      <a:cubicBezTo>
                        <a:pt x="14576" y="-1"/>
                        <a:pt x="18079" y="1973"/>
                        <a:pt x="20036" y="5203"/>
                      </a:cubicBezTo>
                      <a:lnTo>
                        <a:pt x="22345" y="3804"/>
                      </a:lnTo>
                      <a:lnTo>
                        <a:pt x="20925" y="9597"/>
                      </a:lnTo>
                      <a:lnTo>
                        <a:pt x="15131" y="8175"/>
                      </a:lnTo>
                      <a:lnTo>
                        <a:pt x="17440" y="6776"/>
                      </a:lnTo>
                      <a:close/>
                    </a:path>
                  </a:pathLst>
                </a:custGeom>
                <a:solidFill>
                  <a:schemeClr val="bg1"/>
                </a:solidFill>
                <a:ln w="28575">
                  <a:solidFill>
                    <a:schemeClr val="tx1"/>
                  </a:solidFill>
                  <a:miter lim="800000"/>
                  <a:headEnd/>
                  <a:tailEnd/>
                </a:ln>
                <a:effectLst/>
              </p:spPr>
              <p:txBody>
                <a:bodyPr vert="eaVert" wrap="none" anchor="ctr"/>
                <a:lstStyle/>
                <a:p>
                  <a:pPr algn="ctr"/>
                  <a:endParaRPr lang="de-DE" sz="1800">
                    <a:latin typeface="Arial" charset="0"/>
                  </a:endParaRPr>
                </a:p>
              </p:txBody>
            </p:sp>
          </p:grpSp>
          <p:sp>
            <p:nvSpPr>
              <p:cNvPr id="113" name="Rectangle 149"/>
              <p:cNvSpPr>
                <a:spLocks noChangeArrowheads="1"/>
              </p:cNvSpPr>
              <p:nvPr/>
            </p:nvSpPr>
            <p:spPr bwMode="auto">
              <a:xfrm rot="1590980">
                <a:off x="5539" y="3357"/>
                <a:ext cx="27" cy="44"/>
              </a:xfrm>
              <a:prstGeom prst="rect">
                <a:avLst/>
              </a:prstGeom>
              <a:solidFill>
                <a:schemeClr val="bg1"/>
              </a:solidFill>
              <a:ln w="9525">
                <a:noFill/>
                <a:miter lim="800000"/>
                <a:headEnd/>
                <a:tailEnd/>
              </a:ln>
              <a:effectLst/>
            </p:spPr>
            <p:txBody>
              <a:bodyPr wrap="none" anchor="ctr"/>
              <a:lstStyle/>
              <a:p>
                <a:endParaRPr lang="de-DE"/>
              </a:p>
            </p:txBody>
          </p:sp>
        </p:grpSp>
        <p:grpSp>
          <p:nvGrpSpPr>
            <p:cNvPr id="116" name="Group 150"/>
            <p:cNvGrpSpPr>
              <a:grpSpLocks/>
            </p:cNvGrpSpPr>
            <p:nvPr/>
          </p:nvGrpSpPr>
          <p:grpSpPr bwMode="auto">
            <a:xfrm rot="14400000">
              <a:off x="5952514" y="1589067"/>
              <a:ext cx="593407" cy="586392"/>
              <a:chOff x="5301" y="3009"/>
              <a:chExt cx="298" cy="488"/>
            </a:xfrm>
          </p:grpSpPr>
          <p:grpSp>
            <p:nvGrpSpPr>
              <p:cNvPr id="117" name="Group 151"/>
              <p:cNvGrpSpPr>
                <a:grpSpLocks/>
              </p:cNvGrpSpPr>
              <p:nvPr/>
            </p:nvGrpSpPr>
            <p:grpSpPr bwMode="auto">
              <a:xfrm>
                <a:off x="5301" y="3009"/>
                <a:ext cx="298" cy="488"/>
                <a:chOff x="5301" y="3009"/>
                <a:chExt cx="187" cy="306"/>
              </a:xfrm>
            </p:grpSpPr>
            <p:sp>
              <p:nvSpPr>
                <p:cNvPr id="119" name="AutoShape 152"/>
                <p:cNvSpPr>
                  <a:spLocks noChangeArrowheads="1"/>
                </p:cNvSpPr>
                <p:nvPr/>
              </p:nvSpPr>
              <p:spPr bwMode="auto">
                <a:xfrm>
                  <a:off x="5302" y="3009"/>
                  <a:ext cx="186" cy="306"/>
                </a:xfrm>
                <a:custGeom>
                  <a:avLst/>
                  <a:gdLst>
                    <a:gd name="G0" fmla="+- 2348478 0 0"/>
                    <a:gd name="G1" fmla="+- -9782639 0 0"/>
                    <a:gd name="G2" fmla="+- 2348478 0 -9782639"/>
                    <a:gd name="G3" fmla="+- 10800 0 0"/>
                    <a:gd name="G4" fmla="+- 0 0 2348478"/>
                    <a:gd name="T0" fmla="*/ 360 256 1"/>
                    <a:gd name="T1" fmla="*/ 0 256 1"/>
                    <a:gd name="G5" fmla="+- G2 T0 T1"/>
                    <a:gd name="G6" fmla="?: G2 G2 G5"/>
                    <a:gd name="G7" fmla="+- 0 0 G6"/>
                    <a:gd name="G8" fmla="+- 7595 0 0"/>
                    <a:gd name="G9" fmla="+- 0 0 -9782639"/>
                    <a:gd name="G10" fmla="+- 7595 0 2700"/>
                    <a:gd name="G11" fmla="cos G10 2348478"/>
                    <a:gd name="G12" fmla="sin G10 2348478"/>
                    <a:gd name="G13" fmla="cos 13500 2348478"/>
                    <a:gd name="G14" fmla="sin 13500 2348478"/>
                    <a:gd name="G15" fmla="+- G11 10800 0"/>
                    <a:gd name="G16" fmla="+- G12 10800 0"/>
                    <a:gd name="G17" fmla="+- G13 10800 0"/>
                    <a:gd name="G18" fmla="+- G14 10800 0"/>
                    <a:gd name="G19" fmla="*/ 7595 1 2"/>
                    <a:gd name="G20" fmla="+- G19 5400 0"/>
                    <a:gd name="G21" fmla="cos G20 2348478"/>
                    <a:gd name="G22" fmla="sin G20 2348478"/>
                    <a:gd name="G23" fmla="+- G21 10800 0"/>
                    <a:gd name="G24" fmla="+- G12 G23 G22"/>
                    <a:gd name="G25" fmla="+- G22 G23 G11"/>
                    <a:gd name="G26" fmla="cos 10800 2348478"/>
                    <a:gd name="G27" fmla="sin 10800 2348478"/>
                    <a:gd name="G28" fmla="cos 7595 2348478"/>
                    <a:gd name="G29" fmla="sin 7595 2348478"/>
                    <a:gd name="G30" fmla="+- G26 10800 0"/>
                    <a:gd name="G31" fmla="+- G27 10800 0"/>
                    <a:gd name="G32" fmla="+- G28 10800 0"/>
                    <a:gd name="G33" fmla="+- G29 10800 0"/>
                    <a:gd name="G34" fmla="+- G19 5400 0"/>
                    <a:gd name="G35" fmla="cos G34 -9782639"/>
                    <a:gd name="G36" fmla="sin G34 -9782639"/>
                    <a:gd name="G37" fmla="+/ -9782639 2348478 2"/>
                    <a:gd name="T2" fmla="*/ 180 256 1"/>
                    <a:gd name="T3" fmla="*/ 0 256 1"/>
                    <a:gd name="G38" fmla="+- G37 T2 T3"/>
                    <a:gd name="G39" fmla="?: G2 G37 G38"/>
                    <a:gd name="G40" fmla="cos 10800 G39"/>
                    <a:gd name="G41" fmla="sin 10800 G39"/>
                    <a:gd name="G42" fmla="cos 7595 G39"/>
                    <a:gd name="G43" fmla="sin 7595 G39"/>
                    <a:gd name="G44" fmla="+- G40 10800 0"/>
                    <a:gd name="G45" fmla="+- G41 10800 0"/>
                    <a:gd name="G46" fmla="+- G42 10800 0"/>
                    <a:gd name="G47" fmla="+- G43 10800 0"/>
                    <a:gd name="G48" fmla="+- G35 10800 0"/>
                    <a:gd name="G49" fmla="+- G36 10800 0"/>
                    <a:gd name="T4" fmla="*/ 16726 w 21600"/>
                    <a:gd name="T5" fmla="*/ 1771 h 21600"/>
                    <a:gd name="T6" fmla="*/ 2893 w 21600"/>
                    <a:gd name="T7" fmla="*/ 6100 h 21600"/>
                    <a:gd name="T8" fmla="*/ 14967 w 21600"/>
                    <a:gd name="T9" fmla="*/ 4450 h 21600"/>
                    <a:gd name="T10" fmla="*/ 21744 w 21600"/>
                    <a:gd name="T11" fmla="*/ 18703 h 21600"/>
                    <a:gd name="T12" fmla="*/ 15737 w 21600"/>
                    <a:gd name="T13" fmla="*/ 19672 h 21600"/>
                    <a:gd name="T14" fmla="*/ 14768 w 21600"/>
                    <a:gd name="T15" fmla="*/ 1366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957" y="15246"/>
                      </a:moveTo>
                      <a:cubicBezTo>
                        <a:pt x="17891" y="13952"/>
                        <a:pt x="18395" y="12396"/>
                        <a:pt x="18395" y="10800"/>
                      </a:cubicBezTo>
                      <a:cubicBezTo>
                        <a:pt x="18395" y="6605"/>
                        <a:pt x="14994" y="3205"/>
                        <a:pt x="10800" y="3205"/>
                      </a:cubicBezTo>
                      <a:cubicBezTo>
                        <a:pt x="8121" y="3204"/>
                        <a:pt x="5640" y="4616"/>
                        <a:pt x="4271" y="6919"/>
                      </a:cubicBezTo>
                      <a:lnTo>
                        <a:pt x="1516" y="5281"/>
                      </a:lnTo>
                      <a:cubicBezTo>
                        <a:pt x="3462" y="2006"/>
                        <a:pt x="6990" y="-1"/>
                        <a:pt x="10800" y="0"/>
                      </a:cubicBezTo>
                      <a:cubicBezTo>
                        <a:pt x="16764" y="0"/>
                        <a:pt x="21600" y="4835"/>
                        <a:pt x="21600" y="10800"/>
                      </a:cubicBezTo>
                      <a:cubicBezTo>
                        <a:pt x="21600" y="13070"/>
                        <a:pt x="20884" y="15282"/>
                        <a:pt x="19555" y="17122"/>
                      </a:cubicBezTo>
                      <a:lnTo>
                        <a:pt x="21744" y="18703"/>
                      </a:lnTo>
                      <a:lnTo>
                        <a:pt x="15737" y="19672"/>
                      </a:lnTo>
                      <a:lnTo>
                        <a:pt x="14768" y="13665"/>
                      </a:lnTo>
                      <a:lnTo>
                        <a:pt x="16957" y="15246"/>
                      </a:lnTo>
                      <a:close/>
                    </a:path>
                  </a:pathLst>
                </a:custGeom>
                <a:solidFill>
                  <a:schemeClr val="bg1"/>
                </a:solidFill>
                <a:ln w="28575">
                  <a:solidFill>
                    <a:schemeClr val="tx1"/>
                  </a:solidFill>
                  <a:miter lim="800000"/>
                  <a:headEnd/>
                  <a:tailEnd/>
                </a:ln>
                <a:effectLst/>
              </p:spPr>
              <p:txBody>
                <a:bodyPr wrap="none" anchor="ctr"/>
                <a:lstStyle/>
                <a:p>
                  <a:endParaRPr lang="de-DE"/>
                </a:p>
              </p:txBody>
            </p:sp>
            <p:sp>
              <p:nvSpPr>
                <p:cNvPr id="120" name="AutoShape 153"/>
                <p:cNvSpPr>
                  <a:spLocks noChangeArrowheads="1"/>
                </p:cNvSpPr>
                <p:nvPr/>
              </p:nvSpPr>
              <p:spPr bwMode="auto">
                <a:xfrm flipH="1">
                  <a:off x="5301" y="3009"/>
                  <a:ext cx="187" cy="306"/>
                </a:xfrm>
                <a:custGeom>
                  <a:avLst/>
                  <a:gdLst>
                    <a:gd name="G0" fmla="+- -2045579 0 0"/>
                    <a:gd name="G1" fmla="+- 9510338 0 0"/>
                    <a:gd name="G2" fmla="+- -2045579 0 9510338"/>
                    <a:gd name="G3" fmla="+- 10800 0 0"/>
                    <a:gd name="G4" fmla="+- 0 0 -2045579"/>
                    <a:gd name="T0" fmla="*/ 360 256 1"/>
                    <a:gd name="T1" fmla="*/ 0 256 1"/>
                    <a:gd name="G5" fmla="+- G2 T0 T1"/>
                    <a:gd name="G6" fmla="?: G2 G2 G5"/>
                    <a:gd name="G7" fmla="+- 0 0 G6"/>
                    <a:gd name="G8" fmla="+- 7765 0 0"/>
                    <a:gd name="G9" fmla="+- 0 0 9510338"/>
                    <a:gd name="G10" fmla="+- 7765 0 2700"/>
                    <a:gd name="G11" fmla="cos G10 -2045579"/>
                    <a:gd name="G12" fmla="sin G10 -2045579"/>
                    <a:gd name="G13" fmla="cos 13500 -2045579"/>
                    <a:gd name="G14" fmla="sin 13500 -2045579"/>
                    <a:gd name="G15" fmla="+- G11 10800 0"/>
                    <a:gd name="G16" fmla="+- G12 10800 0"/>
                    <a:gd name="G17" fmla="+- G13 10800 0"/>
                    <a:gd name="G18" fmla="+- G14 10800 0"/>
                    <a:gd name="G19" fmla="*/ 7765 1 2"/>
                    <a:gd name="G20" fmla="+- G19 5400 0"/>
                    <a:gd name="G21" fmla="cos G20 -2045579"/>
                    <a:gd name="G22" fmla="sin G20 -2045579"/>
                    <a:gd name="G23" fmla="+- G21 10800 0"/>
                    <a:gd name="G24" fmla="+- G12 G23 G22"/>
                    <a:gd name="G25" fmla="+- G22 G23 G11"/>
                    <a:gd name="G26" fmla="cos 10800 -2045579"/>
                    <a:gd name="G27" fmla="sin 10800 -2045579"/>
                    <a:gd name="G28" fmla="cos 7765 -2045579"/>
                    <a:gd name="G29" fmla="sin 7765 -2045579"/>
                    <a:gd name="G30" fmla="+- G26 10800 0"/>
                    <a:gd name="G31" fmla="+- G27 10800 0"/>
                    <a:gd name="G32" fmla="+- G28 10800 0"/>
                    <a:gd name="G33" fmla="+- G29 10800 0"/>
                    <a:gd name="G34" fmla="+- G19 5400 0"/>
                    <a:gd name="G35" fmla="cos G34 9510338"/>
                    <a:gd name="G36" fmla="sin G34 9510338"/>
                    <a:gd name="G37" fmla="+/ 9510338 -2045579 2"/>
                    <a:gd name="T2" fmla="*/ 180 256 1"/>
                    <a:gd name="T3" fmla="*/ 0 256 1"/>
                    <a:gd name="G38" fmla="+- G37 T2 T3"/>
                    <a:gd name="G39" fmla="?: G2 G37 G38"/>
                    <a:gd name="G40" fmla="cos 10800 G39"/>
                    <a:gd name="G41" fmla="sin 10800 G39"/>
                    <a:gd name="G42" fmla="cos 7765 G39"/>
                    <a:gd name="G43" fmla="sin 7765 G39"/>
                    <a:gd name="G44" fmla="+- G40 10800 0"/>
                    <a:gd name="G45" fmla="+- G41 10800 0"/>
                    <a:gd name="G46" fmla="+- G42 10800 0"/>
                    <a:gd name="G47" fmla="+- G43 10800 0"/>
                    <a:gd name="G48" fmla="+- G35 10800 0"/>
                    <a:gd name="G49" fmla="+- G36 10800 0"/>
                    <a:gd name="T4" fmla="*/ 4910 w 21600"/>
                    <a:gd name="T5" fmla="*/ 1747 h 21600"/>
                    <a:gd name="T6" fmla="*/ 3185 w 21600"/>
                    <a:gd name="T7" fmla="*/ 16109 h 21600"/>
                    <a:gd name="T8" fmla="*/ 6565 w 21600"/>
                    <a:gd name="T9" fmla="*/ 4291 h 21600"/>
                    <a:gd name="T10" fmla="*/ 22345 w 21600"/>
                    <a:gd name="T11" fmla="*/ 3804 h 21600"/>
                    <a:gd name="T12" fmla="*/ 20925 w 21600"/>
                    <a:gd name="T13" fmla="*/ 9597 h 21600"/>
                    <a:gd name="T14" fmla="*/ 15131 w 21600"/>
                    <a:gd name="T15" fmla="*/ 817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440" y="6776"/>
                      </a:moveTo>
                      <a:cubicBezTo>
                        <a:pt x="16033" y="4453"/>
                        <a:pt x="13515" y="3035"/>
                        <a:pt x="10800" y="3035"/>
                      </a:cubicBezTo>
                      <a:cubicBezTo>
                        <a:pt x="6511" y="3035"/>
                        <a:pt x="3035" y="6511"/>
                        <a:pt x="3035" y="10800"/>
                      </a:cubicBezTo>
                      <a:cubicBezTo>
                        <a:pt x="3034" y="12388"/>
                        <a:pt x="3521" y="13938"/>
                        <a:pt x="4430" y="15240"/>
                      </a:cubicBezTo>
                      <a:lnTo>
                        <a:pt x="1940" y="16976"/>
                      </a:lnTo>
                      <a:cubicBezTo>
                        <a:pt x="677" y="15164"/>
                        <a:pt x="0" y="13008"/>
                        <a:pt x="0" y="10800"/>
                      </a:cubicBezTo>
                      <a:cubicBezTo>
                        <a:pt x="0" y="4835"/>
                        <a:pt x="4835" y="0"/>
                        <a:pt x="10800" y="0"/>
                      </a:cubicBezTo>
                      <a:cubicBezTo>
                        <a:pt x="14576" y="-1"/>
                        <a:pt x="18079" y="1973"/>
                        <a:pt x="20036" y="5203"/>
                      </a:cubicBezTo>
                      <a:lnTo>
                        <a:pt x="22345" y="3804"/>
                      </a:lnTo>
                      <a:lnTo>
                        <a:pt x="20925" y="9597"/>
                      </a:lnTo>
                      <a:lnTo>
                        <a:pt x="15131" y="8175"/>
                      </a:lnTo>
                      <a:lnTo>
                        <a:pt x="17440" y="6776"/>
                      </a:lnTo>
                      <a:close/>
                    </a:path>
                  </a:pathLst>
                </a:custGeom>
                <a:solidFill>
                  <a:schemeClr val="bg1"/>
                </a:solidFill>
                <a:ln w="28575">
                  <a:solidFill>
                    <a:schemeClr val="tx1"/>
                  </a:solidFill>
                  <a:miter lim="800000"/>
                  <a:headEnd/>
                  <a:tailEnd/>
                </a:ln>
                <a:effectLst/>
              </p:spPr>
              <p:txBody>
                <a:bodyPr vert="eaVert" wrap="none" anchor="ctr"/>
                <a:lstStyle/>
                <a:p>
                  <a:pPr algn="ctr"/>
                  <a:endParaRPr lang="de-DE" sz="1800">
                    <a:latin typeface="Arial" charset="0"/>
                  </a:endParaRPr>
                </a:p>
              </p:txBody>
            </p:sp>
          </p:grpSp>
          <p:sp>
            <p:nvSpPr>
              <p:cNvPr id="118" name="Rectangle 154"/>
              <p:cNvSpPr>
                <a:spLocks noChangeArrowheads="1"/>
              </p:cNvSpPr>
              <p:nvPr/>
            </p:nvSpPr>
            <p:spPr bwMode="auto">
              <a:xfrm rot="1590980">
                <a:off x="5539" y="3357"/>
                <a:ext cx="27" cy="44"/>
              </a:xfrm>
              <a:prstGeom prst="rect">
                <a:avLst/>
              </a:prstGeom>
              <a:solidFill>
                <a:schemeClr val="bg1"/>
              </a:solidFill>
              <a:ln w="9525">
                <a:noFill/>
                <a:miter lim="800000"/>
                <a:headEnd/>
                <a:tailEnd/>
              </a:ln>
              <a:effectLst/>
            </p:spPr>
            <p:txBody>
              <a:bodyPr wrap="none" anchor="ctr"/>
              <a:lstStyle/>
              <a:p>
                <a:endParaRPr lang="de-DE"/>
              </a:p>
            </p:txBody>
          </p:sp>
        </p:grpSp>
        <p:grpSp>
          <p:nvGrpSpPr>
            <p:cNvPr id="121" name="Group 139"/>
            <p:cNvGrpSpPr>
              <a:grpSpLocks/>
            </p:cNvGrpSpPr>
            <p:nvPr/>
          </p:nvGrpSpPr>
          <p:grpSpPr bwMode="auto">
            <a:xfrm rot="14400000">
              <a:off x="7525213" y="2137613"/>
              <a:ext cx="593406" cy="586392"/>
              <a:chOff x="5301" y="3009"/>
              <a:chExt cx="298" cy="488"/>
            </a:xfrm>
          </p:grpSpPr>
          <p:grpSp>
            <p:nvGrpSpPr>
              <p:cNvPr id="122" name="Group 140"/>
              <p:cNvGrpSpPr>
                <a:grpSpLocks/>
              </p:cNvGrpSpPr>
              <p:nvPr/>
            </p:nvGrpSpPr>
            <p:grpSpPr bwMode="auto">
              <a:xfrm>
                <a:off x="5301" y="3009"/>
                <a:ext cx="298" cy="488"/>
                <a:chOff x="5301" y="3009"/>
                <a:chExt cx="187" cy="306"/>
              </a:xfrm>
            </p:grpSpPr>
            <p:sp>
              <p:nvSpPr>
                <p:cNvPr id="124" name="AutoShape 141"/>
                <p:cNvSpPr>
                  <a:spLocks noChangeArrowheads="1"/>
                </p:cNvSpPr>
                <p:nvPr/>
              </p:nvSpPr>
              <p:spPr bwMode="auto">
                <a:xfrm>
                  <a:off x="5302" y="3009"/>
                  <a:ext cx="186" cy="306"/>
                </a:xfrm>
                <a:custGeom>
                  <a:avLst/>
                  <a:gdLst>
                    <a:gd name="G0" fmla="+- 2348478 0 0"/>
                    <a:gd name="G1" fmla="+- -9782639 0 0"/>
                    <a:gd name="G2" fmla="+- 2348478 0 -9782639"/>
                    <a:gd name="G3" fmla="+- 10800 0 0"/>
                    <a:gd name="G4" fmla="+- 0 0 2348478"/>
                    <a:gd name="T0" fmla="*/ 360 256 1"/>
                    <a:gd name="T1" fmla="*/ 0 256 1"/>
                    <a:gd name="G5" fmla="+- G2 T0 T1"/>
                    <a:gd name="G6" fmla="?: G2 G2 G5"/>
                    <a:gd name="G7" fmla="+- 0 0 G6"/>
                    <a:gd name="G8" fmla="+- 7595 0 0"/>
                    <a:gd name="G9" fmla="+- 0 0 -9782639"/>
                    <a:gd name="G10" fmla="+- 7595 0 2700"/>
                    <a:gd name="G11" fmla="cos G10 2348478"/>
                    <a:gd name="G12" fmla="sin G10 2348478"/>
                    <a:gd name="G13" fmla="cos 13500 2348478"/>
                    <a:gd name="G14" fmla="sin 13500 2348478"/>
                    <a:gd name="G15" fmla="+- G11 10800 0"/>
                    <a:gd name="G16" fmla="+- G12 10800 0"/>
                    <a:gd name="G17" fmla="+- G13 10800 0"/>
                    <a:gd name="G18" fmla="+- G14 10800 0"/>
                    <a:gd name="G19" fmla="*/ 7595 1 2"/>
                    <a:gd name="G20" fmla="+- G19 5400 0"/>
                    <a:gd name="G21" fmla="cos G20 2348478"/>
                    <a:gd name="G22" fmla="sin G20 2348478"/>
                    <a:gd name="G23" fmla="+- G21 10800 0"/>
                    <a:gd name="G24" fmla="+- G12 G23 G22"/>
                    <a:gd name="G25" fmla="+- G22 G23 G11"/>
                    <a:gd name="G26" fmla="cos 10800 2348478"/>
                    <a:gd name="G27" fmla="sin 10800 2348478"/>
                    <a:gd name="G28" fmla="cos 7595 2348478"/>
                    <a:gd name="G29" fmla="sin 7595 2348478"/>
                    <a:gd name="G30" fmla="+- G26 10800 0"/>
                    <a:gd name="G31" fmla="+- G27 10800 0"/>
                    <a:gd name="G32" fmla="+- G28 10800 0"/>
                    <a:gd name="G33" fmla="+- G29 10800 0"/>
                    <a:gd name="G34" fmla="+- G19 5400 0"/>
                    <a:gd name="G35" fmla="cos G34 -9782639"/>
                    <a:gd name="G36" fmla="sin G34 -9782639"/>
                    <a:gd name="G37" fmla="+/ -9782639 2348478 2"/>
                    <a:gd name="T2" fmla="*/ 180 256 1"/>
                    <a:gd name="T3" fmla="*/ 0 256 1"/>
                    <a:gd name="G38" fmla="+- G37 T2 T3"/>
                    <a:gd name="G39" fmla="?: G2 G37 G38"/>
                    <a:gd name="G40" fmla="cos 10800 G39"/>
                    <a:gd name="G41" fmla="sin 10800 G39"/>
                    <a:gd name="G42" fmla="cos 7595 G39"/>
                    <a:gd name="G43" fmla="sin 7595 G39"/>
                    <a:gd name="G44" fmla="+- G40 10800 0"/>
                    <a:gd name="G45" fmla="+- G41 10800 0"/>
                    <a:gd name="G46" fmla="+- G42 10800 0"/>
                    <a:gd name="G47" fmla="+- G43 10800 0"/>
                    <a:gd name="G48" fmla="+- G35 10800 0"/>
                    <a:gd name="G49" fmla="+- G36 10800 0"/>
                    <a:gd name="T4" fmla="*/ 16726 w 21600"/>
                    <a:gd name="T5" fmla="*/ 1771 h 21600"/>
                    <a:gd name="T6" fmla="*/ 2893 w 21600"/>
                    <a:gd name="T7" fmla="*/ 6100 h 21600"/>
                    <a:gd name="T8" fmla="*/ 14967 w 21600"/>
                    <a:gd name="T9" fmla="*/ 4450 h 21600"/>
                    <a:gd name="T10" fmla="*/ 21744 w 21600"/>
                    <a:gd name="T11" fmla="*/ 18703 h 21600"/>
                    <a:gd name="T12" fmla="*/ 15737 w 21600"/>
                    <a:gd name="T13" fmla="*/ 19672 h 21600"/>
                    <a:gd name="T14" fmla="*/ 14768 w 21600"/>
                    <a:gd name="T15" fmla="*/ 1366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957" y="15246"/>
                      </a:moveTo>
                      <a:cubicBezTo>
                        <a:pt x="17891" y="13952"/>
                        <a:pt x="18395" y="12396"/>
                        <a:pt x="18395" y="10800"/>
                      </a:cubicBezTo>
                      <a:cubicBezTo>
                        <a:pt x="18395" y="6605"/>
                        <a:pt x="14994" y="3205"/>
                        <a:pt x="10800" y="3205"/>
                      </a:cubicBezTo>
                      <a:cubicBezTo>
                        <a:pt x="8121" y="3204"/>
                        <a:pt x="5640" y="4616"/>
                        <a:pt x="4271" y="6919"/>
                      </a:cubicBezTo>
                      <a:lnTo>
                        <a:pt x="1516" y="5281"/>
                      </a:lnTo>
                      <a:cubicBezTo>
                        <a:pt x="3462" y="2006"/>
                        <a:pt x="6990" y="-1"/>
                        <a:pt x="10800" y="0"/>
                      </a:cubicBezTo>
                      <a:cubicBezTo>
                        <a:pt x="16764" y="0"/>
                        <a:pt x="21600" y="4835"/>
                        <a:pt x="21600" y="10800"/>
                      </a:cubicBezTo>
                      <a:cubicBezTo>
                        <a:pt x="21600" y="13070"/>
                        <a:pt x="20884" y="15282"/>
                        <a:pt x="19555" y="17122"/>
                      </a:cubicBezTo>
                      <a:lnTo>
                        <a:pt x="21744" y="18703"/>
                      </a:lnTo>
                      <a:lnTo>
                        <a:pt x="15737" y="19672"/>
                      </a:lnTo>
                      <a:lnTo>
                        <a:pt x="14768" y="13665"/>
                      </a:lnTo>
                      <a:lnTo>
                        <a:pt x="16957" y="15246"/>
                      </a:lnTo>
                      <a:close/>
                    </a:path>
                  </a:pathLst>
                </a:custGeom>
                <a:solidFill>
                  <a:schemeClr val="bg1"/>
                </a:solidFill>
                <a:ln w="28575">
                  <a:solidFill>
                    <a:schemeClr val="tx1"/>
                  </a:solidFill>
                  <a:miter lim="800000"/>
                  <a:headEnd/>
                  <a:tailEnd/>
                </a:ln>
                <a:effectLst/>
              </p:spPr>
              <p:txBody>
                <a:bodyPr wrap="none" anchor="ctr"/>
                <a:lstStyle/>
                <a:p>
                  <a:endParaRPr lang="de-DE"/>
                </a:p>
              </p:txBody>
            </p:sp>
            <p:sp>
              <p:nvSpPr>
                <p:cNvPr id="125" name="AutoShape 142"/>
                <p:cNvSpPr>
                  <a:spLocks noChangeArrowheads="1"/>
                </p:cNvSpPr>
                <p:nvPr/>
              </p:nvSpPr>
              <p:spPr bwMode="auto">
                <a:xfrm flipH="1">
                  <a:off x="5301" y="3009"/>
                  <a:ext cx="187" cy="306"/>
                </a:xfrm>
                <a:custGeom>
                  <a:avLst/>
                  <a:gdLst>
                    <a:gd name="G0" fmla="+- -2045579 0 0"/>
                    <a:gd name="G1" fmla="+- 9510338 0 0"/>
                    <a:gd name="G2" fmla="+- -2045579 0 9510338"/>
                    <a:gd name="G3" fmla="+- 10800 0 0"/>
                    <a:gd name="G4" fmla="+- 0 0 -2045579"/>
                    <a:gd name="T0" fmla="*/ 360 256 1"/>
                    <a:gd name="T1" fmla="*/ 0 256 1"/>
                    <a:gd name="G5" fmla="+- G2 T0 T1"/>
                    <a:gd name="G6" fmla="?: G2 G2 G5"/>
                    <a:gd name="G7" fmla="+- 0 0 G6"/>
                    <a:gd name="G8" fmla="+- 7765 0 0"/>
                    <a:gd name="G9" fmla="+- 0 0 9510338"/>
                    <a:gd name="G10" fmla="+- 7765 0 2700"/>
                    <a:gd name="G11" fmla="cos G10 -2045579"/>
                    <a:gd name="G12" fmla="sin G10 -2045579"/>
                    <a:gd name="G13" fmla="cos 13500 -2045579"/>
                    <a:gd name="G14" fmla="sin 13500 -2045579"/>
                    <a:gd name="G15" fmla="+- G11 10800 0"/>
                    <a:gd name="G16" fmla="+- G12 10800 0"/>
                    <a:gd name="G17" fmla="+- G13 10800 0"/>
                    <a:gd name="G18" fmla="+- G14 10800 0"/>
                    <a:gd name="G19" fmla="*/ 7765 1 2"/>
                    <a:gd name="G20" fmla="+- G19 5400 0"/>
                    <a:gd name="G21" fmla="cos G20 -2045579"/>
                    <a:gd name="G22" fmla="sin G20 -2045579"/>
                    <a:gd name="G23" fmla="+- G21 10800 0"/>
                    <a:gd name="G24" fmla="+- G12 G23 G22"/>
                    <a:gd name="G25" fmla="+- G22 G23 G11"/>
                    <a:gd name="G26" fmla="cos 10800 -2045579"/>
                    <a:gd name="G27" fmla="sin 10800 -2045579"/>
                    <a:gd name="G28" fmla="cos 7765 -2045579"/>
                    <a:gd name="G29" fmla="sin 7765 -2045579"/>
                    <a:gd name="G30" fmla="+- G26 10800 0"/>
                    <a:gd name="G31" fmla="+- G27 10800 0"/>
                    <a:gd name="G32" fmla="+- G28 10800 0"/>
                    <a:gd name="G33" fmla="+- G29 10800 0"/>
                    <a:gd name="G34" fmla="+- G19 5400 0"/>
                    <a:gd name="G35" fmla="cos G34 9510338"/>
                    <a:gd name="G36" fmla="sin G34 9510338"/>
                    <a:gd name="G37" fmla="+/ 9510338 -2045579 2"/>
                    <a:gd name="T2" fmla="*/ 180 256 1"/>
                    <a:gd name="T3" fmla="*/ 0 256 1"/>
                    <a:gd name="G38" fmla="+- G37 T2 T3"/>
                    <a:gd name="G39" fmla="?: G2 G37 G38"/>
                    <a:gd name="G40" fmla="cos 10800 G39"/>
                    <a:gd name="G41" fmla="sin 10800 G39"/>
                    <a:gd name="G42" fmla="cos 7765 G39"/>
                    <a:gd name="G43" fmla="sin 7765 G39"/>
                    <a:gd name="G44" fmla="+- G40 10800 0"/>
                    <a:gd name="G45" fmla="+- G41 10800 0"/>
                    <a:gd name="G46" fmla="+- G42 10800 0"/>
                    <a:gd name="G47" fmla="+- G43 10800 0"/>
                    <a:gd name="G48" fmla="+- G35 10800 0"/>
                    <a:gd name="G49" fmla="+- G36 10800 0"/>
                    <a:gd name="T4" fmla="*/ 4910 w 21600"/>
                    <a:gd name="T5" fmla="*/ 1747 h 21600"/>
                    <a:gd name="T6" fmla="*/ 3185 w 21600"/>
                    <a:gd name="T7" fmla="*/ 16109 h 21600"/>
                    <a:gd name="T8" fmla="*/ 6565 w 21600"/>
                    <a:gd name="T9" fmla="*/ 4291 h 21600"/>
                    <a:gd name="T10" fmla="*/ 22345 w 21600"/>
                    <a:gd name="T11" fmla="*/ 3804 h 21600"/>
                    <a:gd name="T12" fmla="*/ 20925 w 21600"/>
                    <a:gd name="T13" fmla="*/ 9597 h 21600"/>
                    <a:gd name="T14" fmla="*/ 15131 w 21600"/>
                    <a:gd name="T15" fmla="*/ 817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440" y="6776"/>
                      </a:moveTo>
                      <a:cubicBezTo>
                        <a:pt x="16033" y="4453"/>
                        <a:pt x="13515" y="3035"/>
                        <a:pt x="10800" y="3035"/>
                      </a:cubicBezTo>
                      <a:cubicBezTo>
                        <a:pt x="6511" y="3035"/>
                        <a:pt x="3035" y="6511"/>
                        <a:pt x="3035" y="10800"/>
                      </a:cubicBezTo>
                      <a:cubicBezTo>
                        <a:pt x="3034" y="12388"/>
                        <a:pt x="3521" y="13938"/>
                        <a:pt x="4430" y="15240"/>
                      </a:cubicBezTo>
                      <a:lnTo>
                        <a:pt x="1940" y="16976"/>
                      </a:lnTo>
                      <a:cubicBezTo>
                        <a:pt x="677" y="15164"/>
                        <a:pt x="0" y="13008"/>
                        <a:pt x="0" y="10800"/>
                      </a:cubicBezTo>
                      <a:cubicBezTo>
                        <a:pt x="0" y="4835"/>
                        <a:pt x="4835" y="0"/>
                        <a:pt x="10800" y="0"/>
                      </a:cubicBezTo>
                      <a:cubicBezTo>
                        <a:pt x="14576" y="-1"/>
                        <a:pt x="18079" y="1973"/>
                        <a:pt x="20036" y="5203"/>
                      </a:cubicBezTo>
                      <a:lnTo>
                        <a:pt x="22345" y="3804"/>
                      </a:lnTo>
                      <a:lnTo>
                        <a:pt x="20925" y="9597"/>
                      </a:lnTo>
                      <a:lnTo>
                        <a:pt x="15131" y="8175"/>
                      </a:lnTo>
                      <a:lnTo>
                        <a:pt x="17440" y="6776"/>
                      </a:lnTo>
                      <a:close/>
                    </a:path>
                  </a:pathLst>
                </a:custGeom>
                <a:solidFill>
                  <a:schemeClr val="bg1"/>
                </a:solidFill>
                <a:ln w="28575">
                  <a:solidFill>
                    <a:schemeClr val="tx1"/>
                  </a:solidFill>
                  <a:miter lim="800000"/>
                  <a:headEnd/>
                  <a:tailEnd/>
                </a:ln>
                <a:effectLst/>
              </p:spPr>
              <p:txBody>
                <a:bodyPr vert="eaVert" wrap="none" anchor="ctr"/>
                <a:lstStyle/>
                <a:p>
                  <a:pPr algn="ctr"/>
                  <a:endParaRPr lang="de-DE" sz="1800">
                    <a:latin typeface="Arial" charset="0"/>
                  </a:endParaRPr>
                </a:p>
              </p:txBody>
            </p:sp>
          </p:grpSp>
          <p:sp>
            <p:nvSpPr>
              <p:cNvPr id="123" name="Rectangle 143"/>
              <p:cNvSpPr>
                <a:spLocks noChangeArrowheads="1"/>
              </p:cNvSpPr>
              <p:nvPr/>
            </p:nvSpPr>
            <p:spPr bwMode="auto">
              <a:xfrm rot="1590980">
                <a:off x="5539" y="3357"/>
                <a:ext cx="27" cy="44"/>
              </a:xfrm>
              <a:prstGeom prst="rect">
                <a:avLst/>
              </a:prstGeom>
              <a:solidFill>
                <a:schemeClr val="bg1"/>
              </a:solidFill>
              <a:ln w="9525">
                <a:noFill/>
                <a:miter lim="800000"/>
                <a:headEnd/>
                <a:tailEnd/>
              </a:ln>
              <a:effectLst/>
            </p:spPr>
            <p:txBody>
              <a:bodyPr wrap="none" anchor="ctr"/>
              <a:lstStyle/>
              <a:p>
                <a:endParaRPr lang="de-DE"/>
              </a:p>
            </p:txBody>
          </p:sp>
        </p:grpSp>
        <p:sp>
          <p:nvSpPr>
            <p:cNvPr id="126" name="AutoShape 144"/>
            <p:cNvSpPr>
              <a:spLocks noChangeArrowheads="1"/>
            </p:cNvSpPr>
            <p:nvPr/>
          </p:nvSpPr>
          <p:spPr bwMode="auto">
            <a:xfrm>
              <a:off x="7711090" y="2337519"/>
              <a:ext cx="1073182" cy="213234"/>
            </a:xfrm>
            <a:prstGeom prst="leftRightArrow">
              <a:avLst>
                <a:gd name="adj1" fmla="val 50000"/>
                <a:gd name="adj2" fmla="val 100658"/>
              </a:avLst>
            </a:prstGeom>
            <a:solidFill>
              <a:schemeClr val="bg1"/>
            </a:solidFill>
            <a:ln w="38100">
              <a:solidFill>
                <a:schemeClr val="tx1"/>
              </a:solidFill>
              <a:miter lim="800000"/>
              <a:headEnd/>
              <a:tailEnd/>
            </a:ln>
            <a:effectLst/>
          </p:spPr>
          <p:txBody>
            <a:bodyPr tIns="91440" bIns="91440" anchor="ctr">
              <a:spAutoFit/>
            </a:bodyPr>
            <a:lstStyle/>
            <a:p>
              <a:endParaRPr lang="de-DE"/>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756" y="3123031"/>
            <a:ext cx="4561091" cy="276018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2" name="Freihandform 1"/>
          <p:cNvSpPr/>
          <p:nvPr/>
        </p:nvSpPr>
        <p:spPr>
          <a:xfrm>
            <a:off x="5724979" y="3672114"/>
            <a:ext cx="3186927" cy="1066800"/>
          </a:xfrm>
          <a:custGeom>
            <a:avLst/>
            <a:gdLst>
              <a:gd name="connsiteX0" fmla="*/ 827314 w 3410857"/>
              <a:gd name="connsiteY0" fmla="*/ 0 h 1066800"/>
              <a:gd name="connsiteX1" fmla="*/ 1328057 w 3410857"/>
              <a:gd name="connsiteY1" fmla="*/ 0 h 1066800"/>
              <a:gd name="connsiteX2" fmla="*/ 3410857 w 3410857"/>
              <a:gd name="connsiteY2" fmla="*/ 1066800 h 1066800"/>
              <a:gd name="connsiteX3" fmla="*/ 0 w 3410857"/>
              <a:gd name="connsiteY3" fmla="*/ 1066800 h 1066800"/>
              <a:gd name="connsiteX4" fmla="*/ 827314 w 3410857"/>
              <a:gd name="connsiteY4" fmla="*/ 0 h 106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857" h="1066800">
                <a:moveTo>
                  <a:pt x="827314" y="0"/>
                </a:moveTo>
                <a:lnTo>
                  <a:pt x="1328057" y="0"/>
                </a:lnTo>
                <a:lnTo>
                  <a:pt x="3410857" y="1066800"/>
                </a:lnTo>
                <a:lnTo>
                  <a:pt x="0" y="1066800"/>
                </a:lnTo>
                <a:lnTo>
                  <a:pt x="827314" y="0"/>
                </a:lnTo>
                <a:close/>
              </a:path>
            </a:pathLst>
          </a:custGeom>
          <a:solidFill>
            <a:srgbClr val="777777">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503" y="4738914"/>
            <a:ext cx="3185013" cy="158074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875195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4534340"/>
            <a:ext cx="2830913" cy="1866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cstephen\AppData\Local\Microsoft\Windows\Temporary Internet Files\Content.Outlook\SSIZ1RCS\MiniQuad_SolidWork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728" y="893365"/>
            <a:ext cx="3160672" cy="1926035"/>
          </a:xfrm>
          <a:prstGeom prst="rect">
            <a:avLst/>
          </a:prstGeom>
          <a:noFill/>
          <a:extLst>
            <a:ext uri="{909E8E84-426E-40DD-AFC4-6F175D3DCCD1}">
              <a14:hiddenFill xmlns:a14="http://schemas.microsoft.com/office/drawing/2010/main">
                <a:solidFill>
                  <a:srgbClr val="FFFFFF"/>
                </a:solidFill>
              </a14:hiddenFill>
            </a:ext>
          </a:extLst>
        </p:spPr>
      </p:pic>
      <p:sp>
        <p:nvSpPr>
          <p:cNvPr id="13314" name="Rectangle 2"/>
          <p:cNvSpPr>
            <a:spLocks noGrp="1" noChangeArrowheads="1"/>
          </p:cNvSpPr>
          <p:nvPr>
            <p:ph type="title"/>
          </p:nvPr>
        </p:nvSpPr>
        <p:spPr>
          <a:noFill/>
        </p:spPr>
        <p:txBody>
          <a:bodyPr/>
          <a:lstStyle/>
          <a:p>
            <a:r>
              <a:rPr lang="de-DE" dirty="0" smtClean="0"/>
              <a:t>Import CAD Data </a:t>
            </a:r>
            <a:r>
              <a:rPr lang="de-DE" dirty="0" err="1" smtClean="0"/>
              <a:t>Using</a:t>
            </a:r>
            <a:r>
              <a:rPr lang="de-DE" dirty="0" smtClean="0"/>
              <a:t/>
            </a:r>
            <a:br>
              <a:rPr lang="de-DE" dirty="0" smtClean="0"/>
            </a:br>
            <a:r>
              <a:rPr lang="de-DE" dirty="0" smtClean="0"/>
              <a:t>SimMechanics Link</a:t>
            </a:r>
          </a:p>
        </p:txBody>
      </p:sp>
      <p:sp>
        <p:nvSpPr>
          <p:cNvPr id="1694723" name="Rectangle 3"/>
          <p:cNvSpPr>
            <a:spLocks noGrp="1" noChangeArrowheads="1"/>
          </p:cNvSpPr>
          <p:nvPr>
            <p:ph idx="1"/>
          </p:nvPr>
        </p:nvSpPr>
        <p:spPr>
          <a:noFill/>
        </p:spPr>
        <p:txBody>
          <a:bodyPr/>
          <a:lstStyle/>
          <a:p>
            <a:r>
              <a:rPr lang="de-DE" dirty="0" err="1" smtClean="0"/>
              <a:t>Automatically</a:t>
            </a:r>
            <a:r>
              <a:rPr lang="de-DE" dirty="0" smtClean="0"/>
              <a:t> </a:t>
            </a:r>
            <a:r>
              <a:rPr lang="de-DE" dirty="0" err="1" smtClean="0"/>
              <a:t>create</a:t>
            </a:r>
            <a:r>
              <a:rPr lang="de-DE" dirty="0" smtClean="0"/>
              <a:t> SimMechanics</a:t>
            </a:r>
            <a:br>
              <a:rPr lang="de-DE" dirty="0" smtClean="0"/>
            </a:br>
            <a:r>
              <a:rPr lang="de-DE" dirty="0" err="1" smtClean="0"/>
              <a:t>models</a:t>
            </a:r>
            <a:r>
              <a:rPr lang="de-DE" dirty="0" smtClean="0"/>
              <a:t> </a:t>
            </a:r>
            <a:r>
              <a:rPr lang="de-DE" dirty="0" err="1" smtClean="0"/>
              <a:t>from</a:t>
            </a:r>
            <a:r>
              <a:rPr lang="de-DE" dirty="0" smtClean="0"/>
              <a:t> a CAD </a:t>
            </a:r>
            <a:r>
              <a:rPr lang="de-DE" dirty="0" err="1" smtClean="0"/>
              <a:t>assembly</a:t>
            </a:r>
            <a:endParaRPr lang="de-DE" dirty="0" smtClean="0"/>
          </a:p>
          <a:p>
            <a:pPr lvl="1"/>
            <a:r>
              <a:rPr lang="de-DE" dirty="0" err="1" smtClean="0"/>
              <a:t>Converts</a:t>
            </a:r>
            <a:r>
              <a:rPr lang="de-DE" dirty="0" smtClean="0"/>
              <a:t> </a:t>
            </a:r>
            <a:r>
              <a:rPr lang="de-DE" dirty="0" err="1" smtClean="0"/>
              <a:t>mass</a:t>
            </a:r>
            <a:r>
              <a:rPr lang="de-DE" dirty="0" smtClean="0"/>
              <a:t> </a:t>
            </a:r>
            <a:r>
              <a:rPr lang="de-DE" dirty="0" err="1" smtClean="0"/>
              <a:t>and</a:t>
            </a:r>
            <a:r>
              <a:rPr lang="de-DE" dirty="0" smtClean="0"/>
              <a:t> </a:t>
            </a:r>
            <a:r>
              <a:rPr lang="de-DE" dirty="0" err="1" smtClean="0"/>
              <a:t>inertia</a:t>
            </a:r>
            <a:r>
              <a:rPr lang="de-DE" dirty="0" smtClean="0"/>
              <a:t> </a:t>
            </a:r>
            <a:br>
              <a:rPr lang="de-DE" dirty="0" smtClean="0"/>
            </a:br>
            <a:r>
              <a:rPr lang="de-DE" dirty="0" err="1" smtClean="0"/>
              <a:t>to</a:t>
            </a:r>
            <a:r>
              <a:rPr lang="de-DE" dirty="0" smtClean="0"/>
              <a:t> rigid </a:t>
            </a:r>
            <a:r>
              <a:rPr lang="de-DE" dirty="0" err="1" smtClean="0"/>
              <a:t>bodies</a:t>
            </a:r>
            <a:endParaRPr lang="de-DE" dirty="0" smtClean="0"/>
          </a:p>
          <a:p>
            <a:pPr lvl="1"/>
            <a:r>
              <a:rPr lang="de-DE" dirty="0" err="1" smtClean="0"/>
              <a:t>Converts</a:t>
            </a:r>
            <a:r>
              <a:rPr lang="de-DE" dirty="0" smtClean="0"/>
              <a:t> </a:t>
            </a:r>
            <a:r>
              <a:rPr lang="de-DE" dirty="0" err="1" smtClean="0"/>
              <a:t>mate</a:t>
            </a:r>
            <a:r>
              <a:rPr lang="de-DE" dirty="0" smtClean="0"/>
              <a:t> </a:t>
            </a:r>
            <a:r>
              <a:rPr lang="de-DE" dirty="0" err="1" smtClean="0"/>
              <a:t>definitions</a:t>
            </a:r>
            <a:r>
              <a:rPr lang="de-DE" dirty="0" smtClean="0"/>
              <a:t> </a:t>
            </a:r>
            <a:r>
              <a:rPr lang="de-DE" dirty="0" err="1" smtClean="0"/>
              <a:t>to</a:t>
            </a:r>
            <a:r>
              <a:rPr lang="de-DE" dirty="0" smtClean="0"/>
              <a:t> </a:t>
            </a:r>
            <a:r>
              <a:rPr lang="de-DE" dirty="0" err="1" smtClean="0"/>
              <a:t>joints</a:t>
            </a:r>
            <a:endParaRPr lang="de-DE" dirty="0" smtClean="0"/>
          </a:p>
          <a:p>
            <a:pPr lvl="1"/>
            <a:r>
              <a:rPr lang="de-DE" dirty="0" err="1" smtClean="0"/>
              <a:t>Creates</a:t>
            </a:r>
            <a:r>
              <a:rPr lang="de-DE" dirty="0" smtClean="0"/>
              <a:t> STL </a:t>
            </a:r>
            <a:r>
              <a:rPr lang="de-DE" dirty="0" err="1" smtClean="0"/>
              <a:t>files</a:t>
            </a:r>
            <a:r>
              <a:rPr lang="de-DE" dirty="0" smtClean="0"/>
              <a:t> </a:t>
            </a:r>
            <a:r>
              <a:rPr lang="de-DE" dirty="0" err="1" smtClean="0"/>
              <a:t>for</a:t>
            </a:r>
            <a:r>
              <a:rPr lang="de-DE" dirty="0" smtClean="0"/>
              <a:t> </a:t>
            </a:r>
            <a:r>
              <a:rPr lang="de-DE" dirty="0" err="1" smtClean="0"/>
              <a:t>use</a:t>
            </a:r>
            <a:r>
              <a:rPr lang="de-DE" dirty="0" smtClean="0"/>
              <a:t> </a:t>
            </a:r>
            <a:br>
              <a:rPr lang="de-DE" dirty="0" smtClean="0"/>
            </a:br>
            <a:r>
              <a:rPr lang="de-DE" dirty="0" err="1" smtClean="0"/>
              <a:t>with</a:t>
            </a:r>
            <a:r>
              <a:rPr lang="de-DE" dirty="0" smtClean="0"/>
              <a:t> SimMechanics </a:t>
            </a:r>
            <a:r>
              <a:rPr lang="de-DE" dirty="0" err="1" smtClean="0"/>
              <a:t>visualization</a:t>
            </a:r>
            <a:endParaRPr lang="de-DE" dirty="0" smtClean="0"/>
          </a:p>
          <a:p>
            <a:r>
              <a:rPr lang="de-DE" dirty="0" err="1" smtClean="0"/>
              <a:t>Directly</a:t>
            </a:r>
            <a:r>
              <a:rPr lang="de-DE" dirty="0" smtClean="0"/>
              <a:t> </a:t>
            </a:r>
            <a:r>
              <a:rPr lang="de-DE" dirty="0" err="1" smtClean="0"/>
              <a:t>connects</a:t>
            </a:r>
            <a:r>
              <a:rPr lang="de-DE" dirty="0" smtClean="0"/>
              <a:t> </a:t>
            </a:r>
            <a:r>
              <a:rPr lang="de-DE" dirty="0" err="1" smtClean="0"/>
              <a:t>SolidWorks</a:t>
            </a:r>
            <a:r>
              <a:rPr lang="de-DE" dirty="0" smtClean="0"/>
              <a:t>, </a:t>
            </a:r>
            <a:br>
              <a:rPr lang="de-DE" dirty="0" smtClean="0"/>
            </a:br>
            <a:r>
              <a:rPr lang="de-DE" dirty="0" smtClean="0"/>
              <a:t>ProEngineer </a:t>
            </a:r>
            <a:r>
              <a:rPr lang="de-DE" dirty="0" err="1" smtClean="0"/>
              <a:t>and</a:t>
            </a:r>
            <a:r>
              <a:rPr lang="de-DE" dirty="0" smtClean="0"/>
              <a:t> Inventor</a:t>
            </a:r>
          </a:p>
          <a:p>
            <a:r>
              <a:rPr lang="de-DE" dirty="0" smtClean="0"/>
              <a:t>Public API </a:t>
            </a:r>
            <a:r>
              <a:rPr lang="de-DE" dirty="0" err="1" smtClean="0"/>
              <a:t>for</a:t>
            </a:r>
            <a:r>
              <a:rPr lang="de-DE" dirty="0" smtClean="0"/>
              <a:t> </a:t>
            </a:r>
            <a:r>
              <a:rPr lang="de-DE" dirty="0" err="1" smtClean="0"/>
              <a:t>other</a:t>
            </a:r>
            <a:r>
              <a:rPr lang="de-DE" dirty="0" smtClean="0"/>
              <a:t> CAD </a:t>
            </a:r>
            <a:r>
              <a:rPr lang="de-DE" dirty="0" err="1" smtClean="0"/>
              <a:t>tools</a:t>
            </a:r>
            <a:endParaRPr lang="de-DE" dirty="0" smtClean="0"/>
          </a:p>
          <a:p>
            <a:r>
              <a:rPr lang="de-DE" dirty="0" smtClean="0"/>
              <a:t>Free download from </a:t>
            </a:r>
            <a:br>
              <a:rPr lang="de-DE" dirty="0" smtClean="0"/>
            </a:br>
            <a:r>
              <a:rPr lang="de-DE" b="1" dirty="0" smtClean="0">
                <a:latin typeface="Courier New" pitchFamily="49" charset="0"/>
              </a:rPr>
              <a:t>www.mathworks.com</a:t>
            </a:r>
          </a:p>
        </p:txBody>
      </p:sp>
      <p:pic>
        <p:nvPicPr>
          <p:cNvPr id="1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 r="71768" b="67613"/>
          <a:stretch/>
        </p:blipFill>
        <p:spPr bwMode="auto">
          <a:xfrm>
            <a:off x="5396138" y="2533985"/>
            <a:ext cx="1965616" cy="791369"/>
          </a:xfrm>
          <a:prstGeom prst="rect">
            <a:avLst/>
          </a:prstGeom>
          <a:noFill/>
          <a:ln w="9525">
            <a:solidFill>
              <a:srgbClr val="C0C0C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694728" name="AutoShape 8"/>
          <p:cNvSpPr>
            <a:spLocks noChangeArrowheads="1"/>
          </p:cNvSpPr>
          <p:nvPr/>
        </p:nvSpPr>
        <p:spPr bwMode="auto">
          <a:xfrm>
            <a:off x="6185271" y="3375032"/>
            <a:ext cx="387350" cy="1196968"/>
          </a:xfrm>
          <a:prstGeom prst="downArrow">
            <a:avLst>
              <a:gd name="adj1" fmla="val 35250"/>
              <a:gd name="adj2" fmla="val 76230"/>
            </a:avLst>
          </a:prstGeom>
          <a:solidFill>
            <a:srgbClr val="6699FF"/>
          </a:solidFill>
          <a:ln w="12700">
            <a:solidFill>
              <a:srgbClr val="3333FF"/>
            </a:solidFill>
            <a:miter lim="800000"/>
            <a:headEnd/>
            <a:tailEnd/>
          </a:ln>
          <a:effectLst>
            <a:outerShdw blurRad="50800" dist="38100" dir="2700000" algn="tl" rotWithShape="0">
              <a:prstClr val="black">
                <a:alpha val="40000"/>
              </a:prstClr>
            </a:outerShdw>
          </a:effectLst>
        </p:spPr>
        <p:txBody>
          <a:bodyPr wrap="none" anchor="ctr"/>
          <a:lstStyle/>
          <a:p>
            <a:endParaRPr lang="de-DE"/>
          </a:p>
        </p:txBody>
      </p:sp>
      <p:pic>
        <p:nvPicPr>
          <p:cNvPr id="2051"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522"/>
          <a:stretch/>
        </p:blipFill>
        <p:spPr bwMode="auto">
          <a:xfrm>
            <a:off x="6781800" y="3733800"/>
            <a:ext cx="2245178" cy="20976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516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94723">
                                            <p:txEl>
                                              <p:pRg st="0" end="0"/>
                                            </p:txEl>
                                          </p:spTgt>
                                        </p:tgtEl>
                                        <p:attrNameLst>
                                          <p:attrName>style.visibility</p:attrName>
                                        </p:attrNameLst>
                                      </p:cBhvr>
                                      <p:to>
                                        <p:strVal val="visible"/>
                                      </p:to>
                                    </p:set>
                                    <p:animEffect transition="in" filter="wipe(left)">
                                      <p:cBhvr>
                                        <p:cTn id="7" dur="500"/>
                                        <p:tgtEl>
                                          <p:spTgt spid="169472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94723">
                                            <p:txEl>
                                              <p:pRg st="1" end="1"/>
                                            </p:txEl>
                                          </p:spTgt>
                                        </p:tgtEl>
                                        <p:attrNameLst>
                                          <p:attrName>style.visibility</p:attrName>
                                        </p:attrNameLst>
                                      </p:cBhvr>
                                      <p:to>
                                        <p:strVal val="visible"/>
                                      </p:to>
                                    </p:set>
                                    <p:animEffect transition="in" filter="wipe(left)">
                                      <p:cBhvr>
                                        <p:cTn id="11" dur="500"/>
                                        <p:tgtEl>
                                          <p:spTgt spid="1694723">
                                            <p:txEl>
                                              <p:pRg st="1" end="1"/>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1694723">
                                            <p:txEl>
                                              <p:pRg st="2" end="2"/>
                                            </p:txEl>
                                          </p:spTgt>
                                        </p:tgtEl>
                                        <p:attrNameLst>
                                          <p:attrName>style.visibility</p:attrName>
                                        </p:attrNameLst>
                                      </p:cBhvr>
                                      <p:to>
                                        <p:strVal val="visible"/>
                                      </p:to>
                                    </p:set>
                                    <p:animEffect transition="in" filter="wipe(left)">
                                      <p:cBhvr>
                                        <p:cTn id="14" dur="500"/>
                                        <p:tgtEl>
                                          <p:spTgt spid="1694723">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1694723">
                                            <p:txEl>
                                              <p:pRg st="3" end="3"/>
                                            </p:txEl>
                                          </p:spTgt>
                                        </p:tgtEl>
                                        <p:attrNameLst>
                                          <p:attrName>style.visibility</p:attrName>
                                        </p:attrNameLst>
                                      </p:cBhvr>
                                      <p:to>
                                        <p:strVal val="visible"/>
                                      </p:to>
                                    </p:set>
                                    <p:animEffect transition="in" filter="wipe(left)">
                                      <p:cBhvr>
                                        <p:cTn id="17" dur="500"/>
                                        <p:tgtEl>
                                          <p:spTgt spid="16947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94728"/>
                                        </p:tgtEl>
                                        <p:attrNameLst>
                                          <p:attrName>style.visibility</p:attrName>
                                        </p:attrNameLst>
                                      </p:cBhvr>
                                      <p:to>
                                        <p:strVal val="visible"/>
                                      </p:to>
                                    </p:set>
                                    <p:animEffect transition="in" filter="fade">
                                      <p:cBhvr>
                                        <p:cTn id="32" dur="500"/>
                                        <p:tgtEl>
                                          <p:spTgt spid="169472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050"/>
                                        </p:tgtEl>
                                        <p:attrNameLst>
                                          <p:attrName>style.visibility</p:attrName>
                                        </p:attrNameLst>
                                      </p:cBhvr>
                                      <p:to>
                                        <p:strVal val="visible"/>
                                      </p:to>
                                    </p:set>
                                    <p:animEffect transition="in" filter="fade">
                                      <p:cBhvr>
                                        <p:cTn id="36" dur="500"/>
                                        <p:tgtEl>
                                          <p:spTgt spid="205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animEffect transition="in" filter="fade">
                                      <p:cBhvr>
                                        <p:cTn id="41" dur="500"/>
                                        <p:tgtEl>
                                          <p:spTgt spid="20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694723">
                                            <p:txEl>
                                              <p:pRg st="4" end="4"/>
                                            </p:txEl>
                                          </p:spTgt>
                                        </p:tgtEl>
                                        <p:attrNameLst>
                                          <p:attrName>style.visibility</p:attrName>
                                        </p:attrNameLst>
                                      </p:cBhvr>
                                      <p:to>
                                        <p:strVal val="visible"/>
                                      </p:to>
                                    </p:set>
                                    <p:animEffect transition="in" filter="wipe(left)">
                                      <p:cBhvr>
                                        <p:cTn id="46" dur="500"/>
                                        <p:tgtEl>
                                          <p:spTgt spid="169472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694723">
                                            <p:txEl>
                                              <p:pRg st="5" end="5"/>
                                            </p:txEl>
                                          </p:spTgt>
                                        </p:tgtEl>
                                        <p:attrNameLst>
                                          <p:attrName>style.visibility</p:attrName>
                                        </p:attrNameLst>
                                      </p:cBhvr>
                                      <p:to>
                                        <p:strVal val="visible"/>
                                      </p:to>
                                    </p:set>
                                    <p:animEffect transition="in" filter="wipe(left)">
                                      <p:cBhvr>
                                        <p:cTn id="51" dur="500"/>
                                        <p:tgtEl>
                                          <p:spTgt spid="1694723">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94723">
                                            <p:txEl>
                                              <p:pRg st="6" end="6"/>
                                            </p:txEl>
                                          </p:spTgt>
                                        </p:tgtEl>
                                        <p:attrNameLst>
                                          <p:attrName>style.visibility</p:attrName>
                                        </p:attrNameLst>
                                      </p:cBhvr>
                                      <p:to>
                                        <p:strVal val="visible"/>
                                      </p:to>
                                    </p:set>
                                    <p:animEffect transition="in" filter="wipe(left)">
                                      <p:cBhvr>
                                        <p:cTn id="56" dur="500"/>
                                        <p:tgtEl>
                                          <p:spTgt spid="16947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47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rrowheads="1"/>
          </p:cNvSpPr>
          <p:nvPr/>
        </p:nvSpPr>
        <p:spPr bwMode="auto">
          <a:xfrm>
            <a:off x="123825" y="1584325"/>
            <a:ext cx="2270125" cy="3367088"/>
          </a:xfrm>
          <a:prstGeom prst="roundRect">
            <a:avLst>
              <a:gd name="adj" fmla="val 16667"/>
            </a:avLst>
          </a:prstGeom>
          <a:solidFill>
            <a:srgbClr val="CC9900"/>
          </a:solidFill>
          <a:ln w="12700">
            <a:solidFill>
              <a:schemeClr val="tx1"/>
            </a:solidFill>
            <a:round/>
            <a:headEnd/>
            <a:tailEnd/>
          </a:ln>
        </p:spPr>
        <p:txBody>
          <a:bodyPr wrap="none" lIns="90487" tIns="44450" rIns="90487" bIns="44450" anchor="ctr"/>
          <a:lstStyle/>
          <a:p>
            <a:endParaRPr lang="de-DE"/>
          </a:p>
        </p:txBody>
      </p:sp>
      <p:sp>
        <p:nvSpPr>
          <p:cNvPr id="10243" name="Rectangle 3"/>
          <p:cNvSpPr>
            <a:spLocks noChangeArrowheads="1"/>
          </p:cNvSpPr>
          <p:nvPr/>
        </p:nvSpPr>
        <p:spPr bwMode="auto">
          <a:xfrm>
            <a:off x="7346950" y="1601788"/>
            <a:ext cx="1662113" cy="3468687"/>
          </a:xfrm>
          <a:prstGeom prst="rect">
            <a:avLst/>
          </a:prstGeom>
          <a:solidFill>
            <a:srgbClr val="FFFF00"/>
          </a:solidFill>
          <a:ln w="12700">
            <a:solidFill>
              <a:schemeClr val="tx1"/>
            </a:solidFill>
            <a:miter lim="800000"/>
            <a:headEnd/>
            <a:tailEnd/>
          </a:ln>
        </p:spPr>
        <p:txBody>
          <a:bodyPr wrap="none" lIns="90487" tIns="44450" rIns="90487" bIns="44450" anchor="ctr"/>
          <a:lstStyle/>
          <a:p>
            <a:pPr algn="ctr"/>
            <a:endParaRPr lang="de-DE" sz="2400" b="1"/>
          </a:p>
        </p:txBody>
      </p:sp>
      <p:sp>
        <p:nvSpPr>
          <p:cNvPr id="10244" name="Rectangle 4"/>
          <p:cNvSpPr>
            <a:spLocks noGrp="1" noChangeArrowheads="1"/>
          </p:cNvSpPr>
          <p:nvPr>
            <p:ph type="title"/>
          </p:nvPr>
        </p:nvSpPr>
        <p:spPr>
          <a:noFill/>
        </p:spPr>
        <p:txBody>
          <a:bodyPr/>
          <a:lstStyle/>
          <a:p>
            <a:r>
              <a:rPr lang="de-DE" smtClean="0"/>
              <a:t>Save Time</a:t>
            </a:r>
          </a:p>
        </p:txBody>
      </p:sp>
      <p:sp>
        <p:nvSpPr>
          <p:cNvPr id="27" name="Inhaltsplatzhalter 26"/>
          <p:cNvSpPr>
            <a:spLocks noGrp="1"/>
          </p:cNvSpPr>
          <p:nvPr>
            <p:ph idx="1"/>
          </p:nvPr>
        </p:nvSpPr>
        <p:spPr/>
        <p:txBody>
          <a:bodyPr/>
          <a:lstStyle/>
          <a:p>
            <a:endParaRPr lang="de-DE"/>
          </a:p>
        </p:txBody>
      </p:sp>
      <p:sp>
        <p:nvSpPr>
          <p:cNvPr id="196613" name="Text Box 5"/>
          <p:cNvSpPr txBox="1">
            <a:spLocks noChangeArrowheads="1"/>
          </p:cNvSpPr>
          <p:nvPr/>
        </p:nvSpPr>
        <p:spPr bwMode="auto">
          <a:xfrm>
            <a:off x="2374900" y="3951288"/>
            <a:ext cx="2398713" cy="396875"/>
          </a:xfrm>
          <a:prstGeom prst="rect">
            <a:avLst/>
          </a:prstGeom>
          <a:noFill/>
          <a:ln w="12700">
            <a:noFill/>
            <a:miter lim="800000"/>
            <a:headEnd/>
            <a:tailEnd/>
          </a:ln>
        </p:spPr>
        <p:txBody>
          <a:bodyPr wrap="none">
            <a:spAutoFit/>
          </a:bodyPr>
          <a:lstStyle/>
          <a:p>
            <a:r>
              <a:rPr lang="de-DE" sz="2000" b="1">
                <a:solidFill>
                  <a:srgbClr val="6600FF"/>
                </a:solidFill>
              </a:rPr>
              <a:t>Physical Modeling</a:t>
            </a:r>
          </a:p>
        </p:txBody>
      </p:sp>
      <p:sp>
        <p:nvSpPr>
          <p:cNvPr id="196614" name="Text Box 6"/>
          <p:cNvSpPr txBox="1">
            <a:spLocks noChangeArrowheads="1"/>
          </p:cNvSpPr>
          <p:nvPr/>
        </p:nvSpPr>
        <p:spPr bwMode="auto">
          <a:xfrm>
            <a:off x="2374900" y="2800350"/>
            <a:ext cx="2455863" cy="396875"/>
          </a:xfrm>
          <a:prstGeom prst="rect">
            <a:avLst/>
          </a:prstGeom>
          <a:noFill/>
          <a:ln w="12700">
            <a:noFill/>
            <a:miter lim="800000"/>
            <a:headEnd/>
            <a:tailEnd/>
          </a:ln>
        </p:spPr>
        <p:txBody>
          <a:bodyPr wrap="none">
            <a:spAutoFit/>
          </a:bodyPr>
          <a:lstStyle/>
          <a:p>
            <a:r>
              <a:rPr lang="de-DE" sz="2000" b="1">
                <a:solidFill>
                  <a:srgbClr val="0000FF"/>
                </a:solidFill>
              </a:rPr>
              <a:t>MATLAB, Simulink</a:t>
            </a:r>
            <a:endParaRPr lang="de-DE" sz="2000" b="1" baseline="30000">
              <a:solidFill>
                <a:srgbClr val="0000FF"/>
              </a:solidFill>
            </a:endParaRPr>
          </a:p>
        </p:txBody>
      </p:sp>
      <p:sp>
        <p:nvSpPr>
          <p:cNvPr id="10247" name="Text Box 7"/>
          <p:cNvSpPr txBox="1">
            <a:spLocks noChangeArrowheads="1"/>
          </p:cNvSpPr>
          <p:nvPr/>
        </p:nvSpPr>
        <p:spPr bwMode="auto">
          <a:xfrm>
            <a:off x="7643813" y="1587500"/>
            <a:ext cx="1063625" cy="822325"/>
          </a:xfrm>
          <a:prstGeom prst="rect">
            <a:avLst/>
          </a:prstGeom>
          <a:noFill/>
          <a:ln w="12700">
            <a:noFill/>
            <a:miter lim="800000"/>
            <a:headEnd/>
            <a:tailEnd/>
          </a:ln>
        </p:spPr>
        <p:txBody>
          <a:bodyPr wrap="none">
            <a:spAutoFit/>
          </a:bodyPr>
          <a:lstStyle/>
          <a:p>
            <a:pPr algn="ctr"/>
            <a:r>
              <a:rPr lang="de-DE" sz="2400" b="1"/>
              <a:t>Plant</a:t>
            </a:r>
          </a:p>
          <a:p>
            <a:pPr algn="ctr"/>
            <a:r>
              <a:rPr lang="de-DE" sz="2400" b="1"/>
              <a:t>Model</a:t>
            </a:r>
          </a:p>
        </p:txBody>
      </p:sp>
      <p:grpSp>
        <p:nvGrpSpPr>
          <p:cNvPr id="2" name="Group 9"/>
          <p:cNvGrpSpPr>
            <a:grpSpLocks/>
          </p:cNvGrpSpPr>
          <p:nvPr/>
        </p:nvGrpSpPr>
        <p:grpSpPr bwMode="auto">
          <a:xfrm>
            <a:off x="2409825" y="2954338"/>
            <a:ext cx="4919663" cy="841375"/>
            <a:chOff x="1518" y="1861"/>
            <a:chExt cx="3099" cy="530"/>
          </a:xfrm>
        </p:grpSpPr>
        <p:sp>
          <p:nvSpPr>
            <p:cNvPr id="10263" name="Rectangle 10"/>
            <p:cNvSpPr>
              <a:spLocks noChangeArrowheads="1"/>
            </p:cNvSpPr>
            <p:nvPr/>
          </p:nvSpPr>
          <p:spPr bwMode="auto">
            <a:xfrm>
              <a:off x="1518" y="1999"/>
              <a:ext cx="575" cy="255"/>
            </a:xfrm>
            <a:prstGeom prst="rect">
              <a:avLst/>
            </a:prstGeom>
            <a:solidFill>
              <a:srgbClr val="0000FF"/>
            </a:solidFill>
            <a:ln w="12700">
              <a:solidFill>
                <a:schemeClr val="tx1"/>
              </a:solidFill>
              <a:miter lim="800000"/>
              <a:headEnd/>
              <a:tailEnd/>
            </a:ln>
          </p:spPr>
          <p:txBody>
            <a:bodyPr lIns="0" tIns="0" rIns="0" bIns="0" anchor="ctr"/>
            <a:lstStyle/>
            <a:p>
              <a:pPr algn="ctr"/>
              <a:endParaRPr lang="de-DE" b="1"/>
            </a:p>
          </p:txBody>
        </p:sp>
        <p:sp>
          <p:nvSpPr>
            <p:cNvPr id="10264" name="AutoShape 11"/>
            <p:cNvSpPr>
              <a:spLocks noChangeArrowheads="1"/>
            </p:cNvSpPr>
            <p:nvPr/>
          </p:nvSpPr>
          <p:spPr bwMode="auto">
            <a:xfrm>
              <a:off x="2100" y="1861"/>
              <a:ext cx="1356" cy="530"/>
            </a:xfrm>
            <a:prstGeom prst="rightArrow">
              <a:avLst>
                <a:gd name="adj1" fmla="val 48676"/>
                <a:gd name="adj2" fmla="val 53740"/>
              </a:avLst>
            </a:prstGeom>
            <a:solidFill>
              <a:srgbClr val="FF6600"/>
            </a:solidFill>
            <a:ln w="12700">
              <a:solidFill>
                <a:schemeClr val="tx1"/>
              </a:solidFill>
              <a:miter lim="800000"/>
              <a:headEnd/>
              <a:tailEnd/>
            </a:ln>
          </p:spPr>
          <p:txBody>
            <a:bodyPr wrap="none" lIns="90487" tIns="44450" rIns="90487" bIns="44450" anchor="ctr"/>
            <a:lstStyle/>
            <a:p>
              <a:pPr algn="ctr"/>
              <a:r>
                <a:rPr lang="en-US" sz="1400" b="1"/>
                <a:t>Domain Knowledge</a:t>
              </a:r>
            </a:p>
          </p:txBody>
        </p:sp>
        <p:sp>
          <p:nvSpPr>
            <p:cNvPr id="10265" name="AutoShape 12"/>
            <p:cNvSpPr>
              <a:spLocks noChangeArrowheads="1"/>
            </p:cNvSpPr>
            <p:nvPr/>
          </p:nvSpPr>
          <p:spPr bwMode="auto">
            <a:xfrm>
              <a:off x="3464" y="1861"/>
              <a:ext cx="1153" cy="530"/>
            </a:xfrm>
            <a:prstGeom prst="rightArrow">
              <a:avLst>
                <a:gd name="adj1" fmla="val 48676"/>
                <a:gd name="adj2" fmla="val 45695"/>
              </a:avLst>
            </a:prstGeom>
            <a:solidFill>
              <a:srgbClr val="FF6600"/>
            </a:solidFill>
            <a:ln w="12700">
              <a:solidFill>
                <a:schemeClr val="tx1"/>
              </a:solidFill>
              <a:miter lim="800000"/>
              <a:headEnd/>
              <a:tailEnd/>
            </a:ln>
          </p:spPr>
          <p:txBody>
            <a:bodyPr wrap="none" lIns="90487" tIns="44450" rIns="90487" bIns="44450" anchor="ctr"/>
            <a:lstStyle/>
            <a:p>
              <a:pPr algn="ctr"/>
              <a:r>
                <a:rPr lang="en-US" sz="1400" b="1"/>
                <a:t>Programming </a:t>
              </a:r>
              <a:br>
                <a:rPr lang="en-US" sz="1400" b="1"/>
              </a:br>
              <a:r>
                <a:rPr lang="en-US" sz="1400" b="1"/>
                <a:t>Effort</a:t>
              </a:r>
            </a:p>
          </p:txBody>
        </p:sp>
      </p:grpSp>
      <p:grpSp>
        <p:nvGrpSpPr>
          <p:cNvPr id="3" name="Group 13"/>
          <p:cNvGrpSpPr>
            <a:grpSpLocks/>
          </p:cNvGrpSpPr>
          <p:nvPr/>
        </p:nvGrpSpPr>
        <p:grpSpPr bwMode="auto">
          <a:xfrm>
            <a:off x="2409825" y="4110038"/>
            <a:ext cx="4919663" cy="842962"/>
            <a:chOff x="1518" y="2589"/>
            <a:chExt cx="3099" cy="531"/>
          </a:xfrm>
        </p:grpSpPr>
        <p:sp>
          <p:nvSpPr>
            <p:cNvPr id="10260" name="Rectangle 14"/>
            <p:cNvSpPr>
              <a:spLocks noChangeArrowheads="1"/>
            </p:cNvSpPr>
            <p:nvPr/>
          </p:nvSpPr>
          <p:spPr bwMode="auto">
            <a:xfrm>
              <a:off x="1518" y="2727"/>
              <a:ext cx="1406" cy="255"/>
            </a:xfrm>
            <a:prstGeom prst="rect">
              <a:avLst/>
            </a:prstGeom>
            <a:solidFill>
              <a:srgbClr val="6600FF"/>
            </a:solidFill>
            <a:ln w="12700">
              <a:solidFill>
                <a:schemeClr val="tx1"/>
              </a:solidFill>
              <a:miter lim="800000"/>
              <a:headEnd/>
              <a:tailEnd/>
            </a:ln>
          </p:spPr>
          <p:txBody>
            <a:bodyPr lIns="0" tIns="0" rIns="0" bIns="0" anchor="ctr"/>
            <a:lstStyle/>
            <a:p>
              <a:pPr algn="ctr"/>
              <a:endParaRPr lang="de-DE" b="1"/>
            </a:p>
          </p:txBody>
        </p:sp>
        <p:sp>
          <p:nvSpPr>
            <p:cNvPr id="10261" name="AutoShape 15"/>
            <p:cNvSpPr>
              <a:spLocks noChangeArrowheads="1"/>
            </p:cNvSpPr>
            <p:nvPr/>
          </p:nvSpPr>
          <p:spPr bwMode="auto">
            <a:xfrm>
              <a:off x="3856" y="2589"/>
              <a:ext cx="761" cy="530"/>
            </a:xfrm>
            <a:prstGeom prst="rightArrow">
              <a:avLst>
                <a:gd name="adj1" fmla="val 48676"/>
                <a:gd name="adj2" fmla="val 30159"/>
              </a:avLst>
            </a:prstGeom>
            <a:solidFill>
              <a:srgbClr val="FF6600"/>
            </a:solidFill>
            <a:ln w="12700">
              <a:solidFill>
                <a:schemeClr val="tx1"/>
              </a:solidFill>
              <a:miter lim="800000"/>
              <a:headEnd/>
              <a:tailEnd/>
            </a:ln>
          </p:spPr>
          <p:txBody>
            <a:bodyPr wrap="none" lIns="90487" tIns="44450" rIns="90487" bIns="44450" anchor="ctr"/>
            <a:lstStyle/>
            <a:p>
              <a:pPr algn="ctr"/>
              <a:r>
                <a:rPr lang="en-US" sz="1400" b="1"/>
                <a:t>Program</a:t>
              </a:r>
              <a:br>
                <a:rPr lang="en-US" sz="1400" b="1"/>
              </a:br>
              <a:r>
                <a:rPr lang="en-US" sz="1400" b="1"/>
                <a:t>Effort</a:t>
              </a:r>
            </a:p>
          </p:txBody>
        </p:sp>
        <p:sp>
          <p:nvSpPr>
            <p:cNvPr id="10262" name="AutoShape 16"/>
            <p:cNvSpPr>
              <a:spLocks noChangeArrowheads="1"/>
            </p:cNvSpPr>
            <p:nvPr/>
          </p:nvSpPr>
          <p:spPr bwMode="auto">
            <a:xfrm>
              <a:off x="2923" y="2590"/>
              <a:ext cx="920" cy="530"/>
            </a:xfrm>
            <a:prstGeom prst="rightArrow">
              <a:avLst>
                <a:gd name="adj1" fmla="val 48676"/>
                <a:gd name="adj2" fmla="val 36461"/>
              </a:avLst>
            </a:prstGeom>
            <a:solidFill>
              <a:srgbClr val="FF6600"/>
            </a:solidFill>
            <a:ln w="12700">
              <a:solidFill>
                <a:schemeClr val="tx1"/>
              </a:solidFill>
              <a:miter lim="800000"/>
              <a:headEnd/>
              <a:tailEnd/>
            </a:ln>
          </p:spPr>
          <p:txBody>
            <a:bodyPr wrap="none" lIns="90487" tIns="44450" rIns="90487" bIns="44450" anchor="ctr"/>
            <a:lstStyle/>
            <a:p>
              <a:pPr algn="ctr"/>
              <a:r>
                <a:rPr lang="en-US" sz="1400" b="1"/>
                <a:t>Domain</a:t>
              </a:r>
              <a:br>
                <a:rPr lang="en-US" sz="1400" b="1"/>
              </a:br>
              <a:r>
                <a:rPr lang="en-US" sz="1400" b="1"/>
                <a:t>Knowledge</a:t>
              </a:r>
            </a:p>
          </p:txBody>
        </p:sp>
      </p:grpSp>
      <p:sp>
        <p:nvSpPr>
          <p:cNvPr id="10250" name="Text Box 17"/>
          <p:cNvSpPr txBox="1">
            <a:spLocks noChangeArrowheads="1"/>
          </p:cNvSpPr>
          <p:nvPr/>
        </p:nvSpPr>
        <p:spPr bwMode="auto">
          <a:xfrm>
            <a:off x="836613" y="2582863"/>
            <a:ext cx="1571625" cy="396875"/>
          </a:xfrm>
          <a:prstGeom prst="rect">
            <a:avLst/>
          </a:prstGeom>
          <a:noFill/>
          <a:ln w="12700">
            <a:noFill/>
            <a:miter lim="800000"/>
            <a:headEnd/>
            <a:tailEnd/>
          </a:ln>
        </p:spPr>
        <p:txBody>
          <a:bodyPr>
            <a:spAutoFit/>
          </a:bodyPr>
          <a:lstStyle/>
          <a:p>
            <a:pPr algn="r">
              <a:spcBef>
                <a:spcPct val="50000"/>
              </a:spcBef>
            </a:pPr>
            <a:r>
              <a:rPr lang="en-US" sz="2000" b="1"/>
              <a:t>Mechanical</a:t>
            </a:r>
            <a:endParaRPr lang="de-DE" sz="2000" b="1"/>
          </a:p>
        </p:txBody>
      </p:sp>
      <p:sp>
        <p:nvSpPr>
          <p:cNvPr id="10251" name="Text Box 18"/>
          <p:cNvSpPr txBox="1">
            <a:spLocks noChangeArrowheads="1"/>
          </p:cNvSpPr>
          <p:nvPr/>
        </p:nvSpPr>
        <p:spPr bwMode="auto">
          <a:xfrm>
            <a:off x="836613" y="3916363"/>
            <a:ext cx="1600200" cy="396875"/>
          </a:xfrm>
          <a:prstGeom prst="rect">
            <a:avLst/>
          </a:prstGeom>
          <a:noFill/>
          <a:ln w="12700">
            <a:noFill/>
            <a:miter lim="800000"/>
            <a:headEnd/>
            <a:tailEnd/>
          </a:ln>
        </p:spPr>
        <p:txBody>
          <a:bodyPr>
            <a:spAutoFit/>
          </a:bodyPr>
          <a:lstStyle/>
          <a:p>
            <a:pPr algn="r">
              <a:spcBef>
                <a:spcPct val="50000"/>
              </a:spcBef>
            </a:pPr>
            <a:r>
              <a:rPr lang="en-US" sz="2000" b="1"/>
              <a:t>Electronic</a:t>
            </a:r>
            <a:endParaRPr lang="de-DE" sz="2000" b="1"/>
          </a:p>
        </p:txBody>
      </p:sp>
      <p:sp>
        <p:nvSpPr>
          <p:cNvPr id="10252" name="Text Box 19"/>
          <p:cNvSpPr txBox="1">
            <a:spLocks noChangeArrowheads="1"/>
          </p:cNvSpPr>
          <p:nvPr/>
        </p:nvSpPr>
        <p:spPr bwMode="auto">
          <a:xfrm>
            <a:off x="657225" y="1763713"/>
            <a:ext cx="1751013" cy="396875"/>
          </a:xfrm>
          <a:prstGeom prst="rect">
            <a:avLst/>
          </a:prstGeom>
          <a:noFill/>
          <a:ln w="12700">
            <a:noFill/>
            <a:miter lim="800000"/>
            <a:headEnd/>
            <a:tailEnd/>
          </a:ln>
        </p:spPr>
        <p:txBody>
          <a:bodyPr>
            <a:spAutoFit/>
          </a:bodyPr>
          <a:lstStyle/>
          <a:p>
            <a:pPr algn="r">
              <a:spcBef>
                <a:spcPct val="50000"/>
              </a:spcBef>
            </a:pPr>
            <a:r>
              <a:rPr lang="en-US" sz="2000" b="1"/>
              <a:t>Multidomain</a:t>
            </a:r>
            <a:endParaRPr lang="de-DE" sz="2000" b="1"/>
          </a:p>
        </p:txBody>
      </p:sp>
      <p:sp>
        <p:nvSpPr>
          <p:cNvPr id="10253" name="Text Box 20"/>
          <p:cNvSpPr txBox="1">
            <a:spLocks noChangeArrowheads="1"/>
          </p:cNvSpPr>
          <p:nvPr/>
        </p:nvSpPr>
        <p:spPr bwMode="auto">
          <a:xfrm>
            <a:off x="1074738" y="3363913"/>
            <a:ext cx="1362075" cy="396875"/>
          </a:xfrm>
          <a:prstGeom prst="rect">
            <a:avLst/>
          </a:prstGeom>
          <a:noFill/>
          <a:ln w="12700">
            <a:noFill/>
            <a:miter lim="800000"/>
            <a:headEnd/>
            <a:tailEnd/>
          </a:ln>
        </p:spPr>
        <p:txBody>
          <a:bodyPr>
            <a:spAutoFit/>
          </a:bodyPr>
          <a:lstStyle/>
          <a:p>
            <a:pPr algn="r">
              <a:spcBef>
                <a:spcPct val="50000"/>
              </a:spcBef>
            </a:pPr>
            <a:r>
              <a:rPr lang="en-US" sz="2000" b="1"/>
              <a:t>Hydraulic</a:t>
            </a:r>
            <a:endParaRPr lang="de-DE" sz="2000" b="1"/>
          </a:p>
        </p:txBody>
      </p:sp>
      <p:sp>
        <p:nvSpPr>
          <p:cNvPr id="10254" name="Text Box 21"/>
          <p:cNvSpPr txBox="1">
            <a:spLocks noChangeArrowheads="1"/>
          </p:cNvSpPr>
          <p:nvPr/>
        </p:nvSpPr>
        <p:spPr bwMode="auto">
          <a:xfrm>
            <a:off x="282575" y="4445000"/>
            <a:ext cx="2154238" cy="396875"/>
          </a:xfrm>
          <a:prstGeom prst="rect">
            <a:avLst/>
          </a:prstGeom>
          <a:noFill/>
          <a:ln w="12700">
            <a:noFill/>
            <a:miter lim="800000"/>
            <a:headEnd/>
            <a:tailEnd/>
          </a:ln>
        </p:spPr>
        <p:txBody>
          <a:bodyPr>
            <a:spAutoFit/>
          </a:bodyPr>
          <a:lstStyle/>
          <a:p>
            <a:pPr algn="r">
              <a:spcBef>
                <a:spcPct val="50000"/>
              </a:spcBef>
            </a:pPr>
            <a:r>
              <a:rPr lang="en-US" sz="2000" b="1"/>
              <a:t>Power Systems</a:t>
            </a:r>
            <a:endParaRPr lang="de-DE" sz="2000" b="1"/>
          </a:p>
        </p:txBody>
      </p:sp>
      <p:sp>
        <p:nvSpPr>
          <p:cNvPr id="10255" name="AutoShape 22"/>
          <p:cNvSpPr>
            <a:spLocks noChangeArrowheads="1"/>
          </p:cNvSpPr>
          <p:nvPr/>
        </p:nvSpPr>
        <p:spPr bwMode="auto">
          <a:xfrm>
            <a:off x="142875" y="1593850"/>
            <a:ext cx="2232025" cy="3348038"/>
          </a:xfrm>
          <a:prstGeom prst="roundRect">
            <a:avLst>
              <a:gd name="adj" fmla="val 16667"/>
            </a:avLst>
          </a:prstGeom>
          <a:solidFill>
            <a:srgbClr val="CC9900"/>
          </a:solidFill>
          <a:ln w="12700">
            <a:noFill/>
            <a:round/>
            <a:headEnd/>
            <a:tailEnd/>
          </a:ln>
        </p:spPr>
        <p:txBody>
          <a:bodyPr wrap="none" lIns="90487" tIns="44450" rIns="90487" bIns="44450" anchor="ctr"/>
          <a:lstStyle/>
          <a:p>
            <a:endParaRPr lang="de-DE"/>
          </a:p>
        </p:txBody>
      </p:sp>
      <p:sp>
        <p:nvSpPr>
          <p:cNvPr id="10256" name="Text Box 24"/>
          <p:cNvSpPr txBox="1">
            <a:spLocks noChangeArrowheads="1"/>
          </p:cNvSpPr>
          <p:nvPr/>
        </p:nvSpPr>
        <p:spPr bwMode="auto">
          <a:xfrm>
            <a:off x="247650" y="1587500"/>
            <a:ext cx="2079625" cy="822325"/>
          </a:xfrm>
          <a:prstGeom prst="rect">
            <a:avLst/>
          </a:prstGeom>
          <a:noFill/>
          <a:ln w="12700">
            <a:noFill/>
            <a:miter lim="800000"/>
            <a:headEnd/>
            <a:tailEnd/>
          </a:ln>
        </p:spPr>
        <p:txBody>
          <a:bodyPr wrap="none">
            <a:spAutoFit/>
          </a:bodyPr>
          <a:lstStyle/>
          <a:p>
            <a:pPr algn="ctr"/>
            <a:r>
              <a:rPr lang="de-DE" sz="2400" b="1"/>
              <a:t>Plant</a:t>
            </a:r>
          </a:p>
          <a:p>
            <a:pPr algn="ctr"/>
            <a:r>
              <a:rPr lang="de-DE" sz="2400" b="1"/>
              <a:t>Specification</a:t>
            </a:r>
          </a:p>
        </p:txBody>
      </p:sp>
      <p:sp>
        <p:nvSpPr>
          <p:cNvPr id="196634" name="Text Box 26"/>
          <p:cNvSpPr txBox="1">
            <a:spLocks noChangeArrowheads="1"/>
          </p:cNvSpPr>
          <p:nvPr/>
        </p:nvSpPr>
        <p:spPr bwMode="auto">
          <a:xfrm>
            <a:off x="2384425" y="1601788"/>
            <a:ext cx="1692275" cy="396875"/>
          </a:xfrm>
          <a:prstGeom prst="rect">
            <a:avLst/>
          </a:prstGeom>
          <a:noFill/>
          <a:ln w="12700">
            <a:noFill/>
            <a:miter lim="800000"/>
            <a:headEnd/>
            <a:tailEnd/>
          </a:ln>
        </p:spPr>
        <p:txBody>
          <a:bodyPr wrap="none">
            <a:spAutoFit/>
          </a:bodyPr>
          <a:lstStyle/>
          <a:p>
            <a:r>
              <a:rPr lang="de-DE" sz="2000" b="1"/>
              <a:t>Fortran, C</a:t>
            </a:r>
            <a:r>
              <a:rPr lang="en-US" sz="2000" b="1"/>
              <a:t>++</a:t>
            </a:r>
            <a:endParaRPr lang="de-DE" sz="2000" b="1"/>
          </a:p>
        </p:txBody>
      </p:sp>
      <p:sp>
        <p:nvSpPr>
          <p:cNvPr id="196635" name="AutoShape 27"/>
          <p:cNvSpPr>
            <a:spLocks noChangeArrowheads="1"/>
          </p:cNvSpPr>
          <p:nvPr/>
        </p:nvSpPr>
        <p:spPr bwMode="auto">
          <a:xfrm>
            <a:off x="2409825" y="1739900"/>
            <a:ext cx="2452688" cy="841375"/>
          </a:xfrm>
          <a:prstGeom prst="rightArrow">
            <a:avLst>
              <a:gd name="adj1" fmla="val 48676"/>
              <a:gd name="adj2" fmla="val 61230"/>
            </a:avLst>
          </a:prstGeom>
          <a:solidFill>
            <a:srgbClr val="FF6600"/>
          </a:solidFill>
          <a:ln w="12700">
            <a:solidFill>
              <a:schemeClr val="tx1"/>
            </a:solidFill>
            <a:miter lim="800000"/>
            <a:headEnd/>
            <a:tailEnd/>
          </a:ln>
        </p:spPr>
        <p:txBody>
          <a:bodyPr wrap="none" lIns="90487" tIns="44450" rIns="90487" bIns="44450" anchor="ctr"/>
          <a:lstStyle/>
          <a:p>
            <a:pPr algn="ctr"/>
            <a:r>
              <a:rPr lang="en-US" sz="1400" b="1"/>
              <a:t>Domain Knowledge</a:t>
            </a:r>
          </a:p>
        </p:txBody>
      </p:sp>
      <p:sp>
        <p:nvSpPr>
          <p:cNvPr id="196636" name="AutoShape 28"/>
          <p:cNvSpPr>
            <a:spLocks noChangeArrowheads="1"/>
          </p:cNvSpPr>
          <p:nvPr/>
        </p:nvSpPr>
        <p:spPr bwMode="auto">
          <a:xfrm>
            <a:off x="4862513" y="1739900"/>
            <a:ext cx="2466975" cy="841375"/>
          </a:xfrm>
          <a:prstGeom prst="rightArrow">
            <a:avLst>
              <a:gd name="adj1" fmla="val 48676"/>
              <a:gd name="adj2" fmla="val 61587"/>
            </a:avLst>
          </a:prstGeom>
          <a:solidFill>
            <a:srgbClr val="FF6600"/>
          </a:solidFill>
          <a:ln w="12700">
            <a:solidFill>
              <a:schemeClr val="tx1"/>
            </a:solidFill>
            <a:miter lim="800000"/>
            <a:headEnd/>
            <a:tailEnd/>
          </a:ln>
        </p:spPr>
        <p:txBody>
          <a:bodyPr wrap="none" lIns="90487" tIns="44450" rIns="90487" bIns="44450" anchor="ctr"/>
          <a:lstStyle/>
          <a:p>
            <a:pPr algn="ctr"/>
            <a:r>
              <a:rPr lang="en-US" sz="1400" b="1"/>
              <a:t>Programming Effort</a:t>
            </a:r>
          </a:p>
        </p:txBody>
      </p:sp>
    </p:spTree>
    <p:extLst>
      <p:ext uri="{BB962C8B-B14F-4D97-AF65-F5344CB8AC3E}">
        <p14:creationId xmlns:p14="http://schemas.microsoft.com/office/powerpoint/2010/main" val="2049307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634"/>
                                        </p:tgtEl>
                                        <p:attrNameLst>
                                          <p:attrName>style.visibility</p:attrName>
                                        </p:attrNameLst>
                                      </p:cBhvr>
                                      <p:to>
                                        <p:strVal val="visible"/>
                                      </p:to>
                                    </p:set>
                                    <p:animEffect transition="in" filter="fade">
                                      <p:cBhvr>
                                        <p:cTn id="7" dur="1000"/>
                                        <p:tgtEl>
                                          <p:spTgt spid="1966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6635"/>
                                        </p:tgtEl>
                                        <p:attrNameLst>
                                          <p:attrName>style.visibility</p:attrName>
                                        </p:attrNameLst>
                                      </p:cBhvr>
                                      <p:to>
                                        <p:strVal val="visible"/>
                                      </p:to>
                                    </p:set>
                                    <p:animEffect transition="in" filter="fade">
                                      <p:cBhvr>
                                        <p:cTn id="12" dur="1000"/>
                                        <p:tgtEl>
                                          <p:spTgt spid="1966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6636"/>
                                        </p:tgtEl>
                                        <p:attrNameLst>
                                          <p:attrName>style.visibility</p:attrName>
                                        </p:attrNameLst>
                                      </p:cBhvr>
                                      <p:to>
                                        <p:strVal val="visible"/>
                                      </p:to>
                                    </p:set>
                                    <p:animEffect transition="in" filter="fade">
                                      <p:cBhvr>
                                        <p:cTn id="17" dur="1000"/>
                                        <p:tgtEl>
                                          <p:spTgt spid="1966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6614"/>
                                        </p:tgtEl>
                                        <p:attrNameLst>
                                          <p:attrName>style.visibility</p:attrName>
                                        </p:attrNameLst>
                                      </p:cBhvr>
                                      <p:to>
                                        <p:strVal val="visible"/>
                                      </p:to>
                                    </p:set>
                                    <p:animEffect transition="in" filter="fade">
                                      <p:cBhvr>
                                        <p:cTn id="22" dur="1000"/>
                                        <p:tgtEl>
                                          <p:spTgt spid="1966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6613"/>
                                        </p:tgtEl>
                                        <p:attrNameLst>
                                          <p:attrName>style.visibility</p:attrName>
                                        </p:attrNameLst>
                                      </p:cBhvr>
                                      <p:to>
                                        <p:strVal val="visible"/>
                                      </p:to>
                                    </p:set>
                                    <p:animEffect transition="in" filter="fade">
                                      <p:cBhvr>
                                        <p:cTn id="32" dur="1000"/>
                                        <p:tgtEl>
                                          <p:spTgt spid="1966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3" grpId="0"/>
      <p:bldP spid="196614" grpId="0"/>
      <p:bldP spid="196634" grpId="0"/>
      <p:bldP spid="196635" grpId="0" animBg="1"/>
      <p:bldP spid="1966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Modeling Quad-Rotor Vehicle</a:t>
            </a:r>
            <a:endParaRPr lang="en-US" dirty="0"/>
          </a:p>
        </p:txBody>
      </p:sp>
      <p:sp>
        <p:nvSpPr>
          <p:cNvPr id="3" name="Content Placeholder 2"/>
          <p:cNvSpPr>
            <a:spLocks noGrp="1"/>
          </p:cNvSpPr>
          <p:nvPr>
            <p:ph idx="1"/>
          </p:nvPr>
        </p:nvSpPr>
        <p:spPr>
          <a:xfrm>
            <a:off x="533400" y="1600200"/>
            <a:ext cx="8077200" cy="4648200"/>
          </a:xfrm>
        </p:spPr>
        <p:txBody>
          <a:bodyPr/>
          <a:lstStyle/>
          <a:p>
            <a:pPr marL="457200" indent="-457200">
              <a:spcBef>
                <a:spcPts val="1200"/>
              </a:spcBef>
              <a:buClrTx/>
              <a:buFont typeface="+mj-lt"/>
              <a:buAutoNum type="arabicPeriod"/>
            </a:pPr>
            <a:r>
              <a:rPr lang="en-US" dirty="0" smtClean="0"/>
              <a:t>Provided </a:t>
            </a:r>
            <a:r>
              <a:rPr lang="en-US" b="1" dirty="0" smtClean="0">
                <a:solidFill>
                  <a:srgbClr val="FF0000"/>
                </a:solidFill>
              </a:rPr>
              <a:t>SolidWorks model </a:t>
            </a:r>
            <a:r>
              <a:rPr lang="en-US" dirty="0" smtClean="0"/>
              <a:t>specifying the vehicle geometry</a:t>
            </a:r>
          </a:p>
        </p:txBody>
      </p:sp>
      <p:pic>
        <p:nvPicPr>
          <p:cNvPr id="4" name="Picture 2" descr="C:\Users\cstephen\AppData\Local\Microsoft\Windows\Temporary Internet Files\Content.Outlook\SSIZ1RCS\MiniQuad_SolidWor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8" y="4882326"/>
            <a:ext cx="2166257" cy="132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9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Modeling Quad-Rotor Vehicle</a:t>
            </a:r>
            <a:endParaRPr lang="en-US" dirty="0"/>
          </a:p>
        </p:txBody>
      </p:sp>
      <p:sp>
        <p:nvSpPr>
          <p:cNvPr id="3" name="Content Placeholder 2"/>
          <p:cNvSpPr>
            <a:spLocks noGrp="1"/>
          </p:cNvSpPr>
          <p:nvPr>
            <p:ph idx="1"/>
          </p:nvPr>
        </p:nvSpPr>
        <p:spPr>
          <a:xfrm>
            <a:off x="533400" y="1600200"/>
            <a:ext cx="8077200" cy="4648200"/>
          </a:xfrm>
        </p:spPr>
        <p:txBody>
          <a:bodyPr/>
          <a:lstStyle/>
          <a:p>
            <a:pPr marL="457200" indent="-457200">
              <a:spcBef>
                <a:spcPts val="1200"/>
              </a:spcBef>
              <a:buClrTx/>
              <a:buFont typeface="+mj-lt"/>
              <a:buAutoNum type="arabicPeriod"/>
            </a:pPr>
            <a:r>
              <a:rPr lang="en-US" dirty="0" smtClean="0"/>
              <a:t>Provided </a:t>
            </a:r>
            <a:r>
              <a:rPr lang="en-US" b="1" dirty="0" smtClean="0">
                <a:solidFill>
                  <a:srgbClr val="FF0000"/>
                </a:solidFill>
              </a:rPr>
              <a:t>SolidWorks model </a:t>
            </a:r>
            <a:r>
              <a:rPr lang="en-US" dirty="0" smtClean="0"/>
              <a:t>specifying the vehicle geometry</a:t>
            </a:r>
          </a:p>
          <a:p>
            <a:pPr marL="457200" indent="-457200">
              <a:spcBef>
                <a:spcPts val="1200"/>
              </a:spcBef>
              <a:buClrTx/>
              <a:buFont typeface="+mj-lt"/>
              <a:buAutoNum type="arabicPeriod"/>
            </a:pPr>
            <a:r>
              <a:rPr lang="en-US" dirty="0" smtClean="0"/>
              <a:t>Create dynamic model using </a:t>
            </a:r>
            <a:r>
              <a:rPr lang="en-US" b="1" dirty="0" err="1" smtClean="0">
                <a:solidFill>
                  <a:srgbClr val="FF0000"/>
                </a:solidFill>
              </a:rPr>
              <a:t>SimMechanics</a:t>
            </a:r>
            <a:r>
              <a:rPr lang="en-US" b="1" dirty="0" smtClean="0">
                <a:solidFill>
                  <a:srgbClr val="FF0000"/>
                </a:solidFill>
              </a:rPr>
              <a:t> Link</a:t>
            </a:r>
            <a:endParaRPr lang="en-US" b="1" dirty="0">
              <a:solidFill>
                <a:srgbClr val="FF0000"/>
              </a:solidFill>
            </a:endParaRPr>
          </a:p>
          <a:p>
            <a:pPr marL="457200" indent="-457200">
              <a:spcBef>
                <a:spcPts val="1200"/>
              </a:spcBef>
              <a:buClrTx/>
              <a:buFont typeface="+mj-lt"/>
              <a:buAutoNum type="arabicPeriod"/>
            </a:pPr>
            <a:r>
              <a:rPr lang="en-US" altLang="ko-KR" b="1" dirty="0" smtClean="0">
                <a:solidFill>
                  <a:srgbClr val="FF0000"/>
                </a:solidFill>
              </a:rPr>
              <a:t>Model </a:t>
            </a:r>
            <a:r>
              <a:rPr lang="en-US" altLang="ko-KR" b="1" dirty="0">
                <a:solidFill>
                  <a:srgbClr val="FF0000"/>
                </a:solidFill>
              </a:rPr>
              <a:t>motors</a:t>
            </a:r>
            <a:r>
              <a:rPr lang="en-US" altLang="ko-KR" b="1" dirty="0">
                <a:solidFill>
                  <a:schemeClr val="tx1">
                    <a:lumMod val="75000"/>
                    <a:lumOff val="25000"/>
                  </a:schemeClr>
                </a:solidFill>
              </a:rPr>
              <a:t> </a:t>
            </a:r>
            <a:r>
              <a:rPr lang="en-US" altLang="ko-KR" dirty="0"/>
              <a:t>in </a:t>
            </a:r>
            <a:r>
              <a:rPr lang="en-US" altLang="ko-KR" dirty="0" smtClean="0"/>
              <a:t>SimElectronics</a:t>
            </a:r>
            <a:endParaRPr lang="en-US" dirty="0" smtClean="0"/>
          </a:p>
        </p:txBody>
      </p:sp>
      <p:pic>
        <p:nvPicPr>
          <p:cNvPr id="4" name="Picture 2" descr="C:\Users\cstephen\AppData\Local\Microsoft\Windows\Temporary Internet Files\Content.Outlook\SSIZ1RCS\MiniQuad_SolidWor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8" y="4882326"/>
            <a:ext cx="2166257" cy="132006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p:cNvGrpSpPr/>
          <p:nvPr/>
        </p:nvGrpSpPr>
        <p:grpSpPr>
          <a:xfrm>
            <a:off x="3152415" y="4448962"/>
            <a:ext cx="2257785" cy="2209800"/>
            <a:chOff x="3276600" y="4572000"/>
            <a:chExt cx="2257785" cy="2209800"/>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5494170"/>
              <a:ext cx="1952985" cy="128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522"/>
            <a:stretch/>
          </p:blipFill>
          <p:spPr bwMode="auto">
            <a:xfrm>
              <a:off x="3276600" y="4572000"/>
              <a:ext cx="1549639" cy="1447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7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781" t="32296" r="1603" b="27654"/>
          <a:stretch/>
        </p:blipFill>
        <p:spPr bwMode="auto">
          <a:xfrm>
            <a:off x="5791200" y="4917663"/>
            <a:ext cx="3124200" cy="958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9969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fade">
                                      <p:cBhvr>
                                        <p:cTn id="18"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Modeling Quad-Rotor Vehicle</a:t>
            </a:r>
            <a:endParaRPr lang="en-US" dirty="0"/>
          </a:p>
        </p:txBody>
      </p:sp>
      <p:sp>
        <p:nvSpPr>
          <p:cNvPr id="3" name="Content Placeholder 2"/>
          <p:cNvSpPr>
            <a:spLocks noGrp="1"/>
          </p:cNvSpPr>
          <p:nvPr>
            <p:ph idx="1"/>
          </p:nvPr>
        </p:nvSpPr>
        <p:spPr>
          <a:xfrm>
            <a:off x="533400" y="1600200"/>
            <a:ext cx="8077200" cy="4648200"/>
          </a:xfrm>
        </p:spPr>
        <p:txBody>
          <a:bodyPr/>
          <a:lstStyle/>
          <a:p>
            <a:pPr marL="457200" indent="-457200">
              <a:spcBef>
                <a:spcPts val="1200"/>
              </a:spcBef>
              <a:buClrTx/>
              <a:buFont typeface="+mj-lt"/>
              <a:buAutoNum type="arabicPeriod" startAt="4"/>
            </a:pPr>
            <a:r>
              <a:rPr lang="en-US" dirty="0" smtClean="0"/>
              <a:t>Use basic propeller equations to </a:t>
            </a:r>
            <a:r>
              <a:rPr lang="en-US" b="1" dirty="0" smtClean="0">
                <a:solidFill>
                  <a:srgbClr val="FF0000"/>
                </a:solidFill>
              </a:rPr>
              <a:t>define forces and moments</a:t>
            </a:r>
            <a:r>
              <a:rPr lang="en-US" dirty="0" smtClean="0"/>
              <a:t> from props for initial design (Vehicle-ground interaction)</a:t>
            </a:r>
          </a:p>
          <a:p>
            <a:pPr marL="457200" indent="-457200">
              <a:spcBef>
                <a:spcPts val="1200"/>
              </a:spcBef>
              <a:buClrTx/>
              <a:buFont typeface="+mj-lt"/>
              <a:buAutoNum type="arabicPeriod" startAt="4"/>
            </a:pPr>
            <a:r>
              <a:rPr lang="en-US" dirty="0"/>
              <a:t>Add external force to </a:t>
            </a:r>
            <a:r>
              <a:rPr lang="en-US" altLang="ko-KR" dirty="0" smtClean="0"/>
              <a:t>represent</a:t>
            </a:r>
            <a:r>
              <a:rPr lang="ko-KR" altLang="en-US" smtClean="0"/>
              <a:t> </a:t>
            </a:r>
            <a:r>
              <a:rPr lang="en-US" smtClean="0"/>
              <a:t>collision </a:t>
            </a:r>
            <a:r>
              <a:rPr lang="en-US" dirty="0"/>
              <a:t>with ground</a:t>
            </a:r>
          </a:p>
          <a:p>
            <a:pPr marL="457200" indent="-457200">
              <a:spcBef>
                <a:spcPts val="1200"/>
              </a:spcBef>
              <a:buClrTx/>
              <a:buFont typeface="+mj-lt"/>
              <a:buAutoNum type="arabicPeriod" startAt="4"/>
            </a:pPr>
            <a:r>
              <a:rPr lang="en-US" dirty="0" smtClean="0"/>
              <a:t>Verify and improve design with vehicle and MathWorks tools</a:t>
            </a:r>
          </a:p>
        </p:txBody>
      </p:sp>
      <p:pic>
        <p:nvPicPr>
          <p:cNvPr id="7" name="Untitled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94424" y="4432623"/>
            <a:ext cx="2789982" cy="2206803"/>
          </a:xfrm>
          <a:prstGeom prst="rect">
            <a:avLst/>
          </a:prstGeom>
        </p:spPr>
      </p:pic>
      <p:pic>
        <p:nvPicPr>
          <p:cNvPr id="9" name="Untitled2.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447800" y="4432623"/>
            <a:ext cx="2789984" cy="2206804"/>
          </a:xfrm>
          <a:prstGeom prst="rect">
            <a:avLst/>
          </a:prstGeom>
        </p:spPr>
      </p:pic>
    </p:spTree>
    <p:extLst>
      <p:ext uri="{BB962C8B-B14F-4D97-AF65-F5344CB8AC3E}">
        <p14:creationId xmlns:p14="http://schemas.microsoft.com/office/powerpoint/2010/main" val="185060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 presetClass="mediacall" presetSubtype="0" fill="hold" nodeType="afterEffect">
                                  <p:stCondLst>
                                    <p:cond delay="0"/>
                                  </p:stCondLst>
                                  <p:childTnLst>
                                    <p:cmd type="call" cmd="playFrom(0.0)">
                                      <p:cBhvr>
                                        <p:cTn id="13" dur="3668" fill="hold"/>
                                        <p:tgtEl>
                                          <p:spTgt spid="9"/>
                                        </p:tgtEl>
                                      </p:cBhvr>
                                    </p:cmd>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 presetClass="mediacall" presetSubtype="0" fill="hold" nodeType="afterEffect">
                                  <p:stCondLst>
                                    <p:cond delay="0"/>
                                  </p:stCondLst>
                                  <p:childTnLst>
                                    <p:cmd type="call" cmd="playFrom(0.0)">
                                      <p:cBhvr>
                                        <p:cTn id="24" dur="3459" fill="hold"/>
                                        <p:tgtEl>
                                          <p:spTgt spid="7"/>
                                        </p:tgtEl>
                                      </p:cBhvr>
                                    </p:cmd>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repeatCount="indefinite" fill="remove" display="0">
                  <p:stCondLst>
                    <p:cond delay="indefinite"/>
                  </p:stCondLst>
                  <p:endCondLst>
                    <p:cond evt="onNext" delay="0">
                      <p:tgtEl>
                        <p:sldTgt/>
                      </p:tgtEl>
                    </p:cond>
                  </p:endCondLst>
                </p:cTn>
                <p:tgtEl>
                  <p:spTgt spid="7"/>
                </p:tgtEl>
              </p:cMediaNode>
            </p:video>
            <p:video>
              <p:cMediaNode vol="80000">
                <p:cTn id="31" repeatCount="indefinite" fill="remove" display="0">
                  <p:stCondLst>
                    <p:cond delay="indefinite"/>
                  </p:stCondLst>
                  <p:endCondLst>
                    <p:cond evt="onNext" delay="0">
                      <p:tgtEl>
                        <p:sldTgt/>
                      </p:tgtEl>
                    </p:cond>
                  </p:endCondLst>
                </p:cTn>
                <p:tgtEl>
                  <p:spTgt spid="9"/>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a:t>Controller Design </a:t>
            </a:r>
            <a:r>
              <a:rPr lang="en-US" altLang="ko-KR" dirty="0" smtClean="0"/>
              <a:t>with Requirement</a:t>
            </a:r>
            <a:endParaRPr lang="en-US" altLang="ko-KR" dirty="0"/>
          </a:p>
        </p:txBody>
      </p:sp>
      <p:sp>
        <p:nvSpPr>
          <p:cNvPr id="4" name="Subtitle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392590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ltLang="ko-KR" smtClean="0"/>
              <a:t>Today’s Agenda</a:t>
            </a:r>
          </a:p>
        </p:txBody>
      </p:sp>
      <p:sp>
        <p:nvSpPr>
          <p:cNvPr id="221187" name="Rectangle 3"/>
          <p:cNvSpPr>
            <a:spLocks noGrp="1" noChangeArrowheads="1"/>
          </p:cNvSpPr>
          <p:nvPr>
            <p:ph idx="1"/>
          </p:nvPr>
        </p:nvSpPr>
        <p:spPr/>
        <p:txBody>
          <a:bodyPr/>
          <a:lstStyle/>
          <a:p>
            <a:r>
              <a:rPr lang="en-US" altLang="ko-KR" sz="2000" dirty="0" smtClean="0"/>
              <a:t>Control System Design Challenge</a:t>
            </a:r>
          </a:p>
          <a:p>
            <a:r>
              <a:rPr lang="en-US" altLang="ko-KR" sz="2000" dirty="0" smtClean="0"/>
              <a:t>Quad-Rotor </a:t>
            </a:r>
            <a:r>
              <a:rPr lang="en-US" altLang="ko-KR" sz="2000" dirty="0"/>
              <a:t>Vehicle </a:t>
            </a:r>
            <a:r>
              <a:rPr lang="en-US" altLang="ko-KR" sz="2000" dirty="0" smtClean="0"/>
              <a:t>Modeling</a:t>
            </a:r>
            <a:endParaRPr lang="en-US" altLang="ko-KR" sz="2000" dirty="0"/>
          </a:p>
          <a:p>
            <a:pPr marL="682625" lvl="1" indent="-284163" eaLnBrk="0" fontAlgn="base" latinLnBrk="0" hangingPunct="0">
              <a:lnSpc>
                <a:spcPct val="100000"/>
              </a:lnSpc>
              <a:spcAft>
                <a:spcPct val="0"/>
              </a:spcAft>
              <a:buClr>
                <a:srgbClr val="215383"/>
              </a:buClr>
              <a:buSzPct val="95000"/>
              <a:buFont typeface="Wingdings" pitchFamily="2" charset="2"/>
              <a:buChar char="§"/>
            </a:pPr>
            <a:r>
              <a:rPr lang="en-US" altLang="ko-KR" sz="1800" kern="0" dirty="0">
                <a:solidFill>
                  <a:srgbClr val="000000"/>
                </a:solidFill>
                <a:latin typeface="Arial"/>
                <a:ea typeface="굴림" pitchFamily="50" charset="-127"/>
              </a:rPr>
              <a:t>Multi-domain physical modeling using </a:t>
            </a:r>
            <a:r>
              <a:rPr lang="en-US" altLang="ko-KR" sz="1800" kern="0" dirty="0" err="1">
                <a:solidFill>
                  <a:srgbClr val="000000"/>
                </a:solidFill>
                <a:latin typeface="Arial"/>
                <a:ea typeface="굴림" pitchFamily="50" charset="-127"/>
              </a:rPr>
              <a:t>Simscape</a:t>
            </a:r>
            <a:endParaRPr lang="en-US" altLang="ko-KR" sz="1800" kern="0" dirty="0">
              <a:solidFill>
                <a:srgbClr val="000000"/>
              </a:solidFill>
              <a:latin typeface="Arial"/>
              <a:ea typeface="굴림" pitchFamily="50" charset="-127"/>
            </a:endParaRPr>
          </a:p>
          <a:p>
            <a:pPr marL="682625" lvl="1" indent="-284163" eaLnBrk="0" fontAlgn="base" latinLnBrk="0" hangingPunct="0">
              <a:lnSpc>
                <a:spcPct val="100000"/>
              </a:lnSpc>
              <a:spcAft>
                <a:spcPct val="0"/>
              </a:spcAft>
              <a:buClr>
                <a:srgbClr val="215383"/>
              </a:buClr>
              <a:buSzPct val="95000"/>
              <a:buFont typeface="Wingdings" pitchFamily="2" charset="2"/>
              <a:buChar char="§"/>
            </a:pPr>
            <a:r>
              <a:rPr lang="en-US" altLang="ko-KR" sz="1800" kern="0" dirty="0" err="1">
                <a:solidFill>
                  <a:srgbClr val="000000"/>
                </a:solidFill>
                <a:latin typeface="Arial"/>
                <a:ea typeface="굴림" pitchFamily="50" charset="-127"/>
              </a:rPr>
              <a:t>SimMechanics</a:t>
            </a:r>
            <a:r>
              <a:rPr lang="en-US" altLang="ko-KR" sz="1800" kern="0" dirty="0">
                <a:solidFill>
                  <a:srgbClr val="000000"/>
                </a:solidFill>
                <a:latin typeface="Arial"/>
                <a:ea typeface="굴림" pitchFamily="50" charset="-127"/>
              </a:rPr>
              <a:t> including CAD file </a:t>
            </a:r>
            <a:r>
              <a:rPr lang="en-US" altLang="ko-KR" sz="1800" kern="0" dirty="0" smtClean="0">
                <a:solidFill>
                  <a:srgbClr val="000000"/>
                </a:solidFill>
                <a:latin typeface="Arial"/>
                <a:ea typeface="굴림" pitchFamily="50" charset="-127"/>
              </a:rPr>
              <a:t>import</a:t>
            </a:r>
            <a:endParaRPr lang="en-US" altLang="ko-KR" sz="2000" dirty="0" smtClean="0"/>
          </a:p>
          <a:p>
            <a:r>
              <a:rPr lang="en-US" altLang="ko-KR" sz="2000" dirty="0" smtClean="0"/>
              <a:t>Controller Design and Implementation</a:t>
            </a:r>
          </a:p>
          <a:p>
            <a:pPr marL="682625" lvl="1" indent="-284163" eaLnBrk="0" fontAlgn="base" latinLnBrk="0" hangingPunct="0">
              <a:lnSpc>
                <a:spcPct val="100000"/>
              </a:lnSpc>
              <a:spcAft>
                <a:spcPct val="0"/>
              </a:spcAft>
              <a:buClr>
                <a:srgbClr val="215383"/>
              </a:buClr>
              <a:buSzPct val="95000"/>
              <a:buFont typeface="Wingdings" pitchFamily="2" charset="2"/>
              <a:buChar char="§"/>
            </a:pPr>
            <a:r>
              <a:rPr lang="en-US" altLang="ko-KR" sz="1800" kern="0" dirty="0" smtClean="0">
                <a:solidFill>
                  <a:srgbClr val="000000"/>
                </a:solidFill>
                <a:latin typeface="Arial"/>
              </a:rPr>
              <a:t>Design with Requirement</a:t>
            </a:r>
          </a:p>
          <a:p>
            <a:pPr marL="682625" lvl="1" indent="-284163" eaLnBrk="0" fontAlgn="base" latinLnBrk="0" hangingPunct="0">
              <a:lnSpc>
                <a:spcPct val="100000"/>
              </a:lnSpc>
              <a:spcAft>
                <a:spcPct val="0"/>
              </a:spcAft>
              <a:buClr>
                <a:srgbClr val="215383"/>
              </a:buClr>
              <a:buSzPct val="95000"/>
              <a:buFont typeface="Wingdings" pitchFamily="2" charset="2"/>
              <a:buChar char="§"/>
            </a:pPr>
            <a:r>
              <a:rPr lang="en-US" altLang="ko-KR" sz="1800" kern="0" dirty="0" smtClean="0">
                <a:solidFill>
                  <a:srgbClr val="000000"/>
                </a:solidFill>
                <a:latin typeface="Arial"/>
              </a:rPr>
              <a:t>Controller Tuning</a:t>
            </a:r>
          </a:p>
          <a:p>
            <a:pPr marL="682625" lvl="1" indent="-284163" eaLnBrk="0" fontAlgn="base" latinLnBrk="0" hangingPunct="0">
              <a:lnSpc>
                <a:spcPct val="100000"/>
              </a:lnSpc>
              <a:spcAft>
                <a:spcPct val="0"/>
              </a:spcAft>
              <a:buClr>
                <a:srgbClr val="215383"/>
              </a:buClr>
              <a:buSzPct val="95000"/>
              <a:buFont typeface="Wingdings" pitchFamily="2" charset="2"/>
              <a:buChar char="§"/>
            </a:pPr>
            <a:r>
              <a:rPr lang="en-US" altLang="ko-KR" sz="1800" kern="0" dirty="0" smtClean="0">
                <a:solidFill>
                  <a:srgbClr val="000000"/>
                </a:solidFill>
                <a:latin typeface="Arial"/>
                <a:ea typeface="굴림" pitchFamily="50" charset="-127"/>
              </a:rPr>
              <a:t>Code Generation</a:t>
            </a:r>
            <a:endParaRPr lang="en-US" altLang="ko-KR" sz="2000" kern="0" dirty="0">
              <a:solidFill>
                <a:srgbClr val="000000"/>
              </a:solidFill>
              <a:latin typeface="Arial"/>
              <a:ea typeface="굴림" pitchFamily="50" charset="-127"/>
            </a:endParaRPr>
          </a:p>
          <a:p>
            <a:r>
              <a:rPr lang="en-US" altLang="ko-KR" sz="2000" dirty="0"/>
              <a:t>Team-Based Development </a:t>
            </a:r>
            <a:r>
              <a:rPr lang="en-US" altLang="ko-KR" sz="2000" dirty="0" smtClean="0"/>
              <a:t>with Simulink Projects</a:t>
            </a:r>
            <a:endParaRPr lang="en-US" altLang="ko-KR" sz="1800" kern="0" dirty="0" smtClean="0">
              <a:solidFill>
                <a:srgbClr val="000000"/>
              </a:solidFill>
              <a:latin typeface="Arial"/>
              <a:ea typeface="굴림" pitchFamily="50" charset="-127"/>
            </a:endParaRPr>
          </a:p>
          <a:p>
            <a:pPr lvl="0"/>
            <a:r>
              <a:rPr lang="en-US" altLang="ko-KR" sz="2000" dirty="0" smtClean="0"/>
              <a:t>Software Engineering</a:t>
            </a:r>
          </a:p>
          <a:p>
            <a:pPr marL="682625" lvl="1" indent="-284163" eaLnBrk="0" fontAlgn="base" latinLnBrk="0" hangingPunct="0">
              <a:lnSpc>
                <a:spcPct val="100000"/>
              </a:lnSpc>
              <a:spcAft>
                <a:spcPct val="0"/>
              </a:spcAft>
              <a:buClr>
                <a:srgbClr val="215383"/>
              </a:buClr>
              <a:buSzPct val="95000"/>
              <a:buFont typeface="Wingdings" pitchFamily="2" charset="2"/>
              <a:buChar char="§"/>
            </a:pPr>
            <a:r>
              <a:rPr lang="en-US" altLang="ko-KR" sz="1800" dirty="0"/>
              <a:t>Hybrid </a:t>
            </a:r>
            <a:r>
              <a:rPr lang="en-US" altLang="ko-KR" sz="1800" dirty="0" smtClean="0"/>
              <a:t>Simulink-UML Workflow</a:t>
            </a:r>
            <a:endParaRPr lang="en-US" altLang="ko-KR" sz="1800" kern="0" dirty="0" smtClean="0">
              <a:solidFill>
                <a:srgbClr val="000000"/>
              </a:solidFill>
              <a:latin typeface="Arial"/>
              <a:ea typeface="굴림" pitchFamily="50" charset="-127"/>
            </a:endParaRPr>
          </a:p>
          <a:p>
            <a:r>
              <a:rPr lang="en-US" altLang="ko-KR" sz="2000" dirty="0" smtClean="0"/>
              <a:t>Questions and Answers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dirty="0" smtClean="0"/>
              <a:t>Quad-Rotor Control Algorithm Model</a:t>
            </a:r>
          </a:p>
        </p:txBody>
      </p:sp>
      <p:sp>
        <p:nvSpPr>
          <p:cNvPr id="35855" name="Rectangle 28"/>
          <p:cNvSpPr>
            <a:spLocks noChangeArrowheads="1"/>
          </p:cNvSpPr>
          <p:nvPr/>
        </p:nvSpPr>
        <p:spPr bwMode="auto">
          <a:xfrm>
            <a:off x="285750" y="5580081"/>
            <a:ext cx="3476625" cy="4921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a:latin typeface="Arial" pitchFamily="34" charset="0"/>
              </a:rPr>
              <a:t>Functional Requirements</a:t>
            </a:r>
          </a:p>
        </p:txBody>
      </p:sp>
      <p:sp>
        <p:nvSpPr>
          <p:cNvPr id="867378" name="AutoShape 50"/>
          <p:cNvSpPr>
            <a:spLocks noChangeArrowheads="1"/>
          </p:cNvSpPr>
          <p:nvPr/>
        </p:nvSpPr>
        <p:spPr bwMode="auto">
          <a:xfrm>
            <a:off x="3341720" y="3375041"/>
            <a:ext cx="1038225" cy="428625"/>
          </a:xfrm>
          <a:prstGeom prst="rightArrow">
            <a:avLst>
              <a:gd name="adj1" fmla="val 50000"/>
              <a:gd name="adj2" fmla="val 60556"/>
            </a:avLst>
          </a:prstGeom>
          <a:solidFill>
            <a:srgbClr val="333399"/>
          </a:solidFill>
          <a:ln w="3175" algn="ctr">
            <a:noFill/>
            <a:miter lim="800000"/>
            <a:headEnd/>
            <a:tailEnd/>
          </a:ln>
        </p:spPr>
        <p:txBody>
          <a:bodyPr wrap="none" anchor="ctr"/>
          <a:lstStyle/>
          <a:p>
            <a:pPr algn="ctr" eaLnBrk="0" latinLnBrk="0" hangingPunct="0"/>
            <a:endParaRPr kumimoji="0" lang="ko-KR" altLang="en-US"/>
          </a:p>
        </p:txBody>
      </p:sp>
      <p:sp>
        <p:nvSpPr>
          <p:cNvPr id="35859" name="Rectangle 28"/>
          <p:cNvSpPr>
            <a:spLocks noChangeArrowheads="1"/>
          </p:cNvSpPr>
          <p:nvPr/>
        </p:nvSpPr>
        <p:spPr bwMode="auto">
          <a:xfrm>
            <a:off x="4943475" y="5580081"/>
            <a:ext cx="3128987" cy="4921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dirty="0">
                <a:latin typeface="Arial" pitchFamily="34" charset="0"/>
              </a:rPr>
              <a:t>Simple TCU Model</a:t>
            </a:r>
          </a:p>
        </p:txBody>
      </p:sp>
      <p:pic>
        <p:nvPicPr>
          <p:cNvPr id="2" name="그림 1"/>
          <p:cNvPicPr>
            <a:picLocks noChangeAspect="1"/>
          </p:cNvPicPr>
          <p:nvPr/>
        </p:nvPicPr>
        <p:blipFill>
          <a:blip r:embed="rId3"/>
          <a:stretch>
            <a:fillRect/>
          </a:stretch>
        </p:blipFill>
        <p:spPr>
          <a:xfrm>
            <a:off x="827584" y="1973679"/>
            <a:ext cx="2253884" cy="3231351"/>
          </a:xfrm>
          <a:prstGeom prst="rect">
            <a:avLst/>
          </a:prstGeom>
          <a:ln>
            <a:solidFill>
              <a:schemeClr val="tx1"/>
            </a:solidFill>
          </a:ln>
        </p:spPr>
      </p:pic>
      <p:pic>
        <p:nvPicPr>
          <p:cNvPr id="4" name="그림 3"/>
          <p:cNvPicPr>
            <a:picLocks noChangeAspect="1"/>
          </p:cNvPicPr>
          <p:nvPr/>
        </p:nvPicPr>
        <p:blipFill>
          <a:blip r:embed="rId4"/>
          <a:stretch>
            <a:fillRect/>
          </a:stretch>
        </p:blipFill>
        <p:spPr>
          <a:xfrm>
            <a:off x="4572000" y="2332134"/>
            <a:ext cx="3672408" cy="2514441"/>
          </a:xfrm>
          <a:prstGeom prst="rect">
            <a:avLst/>
          </a:prstGeom>
        </p:spPr>
      </p:pic>
    </p:spTree>
    <p:extLst>
      <p:ext uri="{BB962C8B-B14F-4D97-AF65-F5344CB8AC3E}">
        <p14:creationId xmlns:p14="http://schemas.microsoft.com/office/powerpoint/2010/main" val="204057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67378"/>
                                        </p:tgtEl>
                                        <p:attrNameLst>
                                          <p:attrName>style.visibility</p:attrName>
                                        </p:attrNameLst>
                                      </p:cBhvr>
                                      <p:to>
                                        <p:strVal val="visible"/>
                                      </p:to>
                                    </p:set>
                                    <p:animEffect transition="in" filter="blinds(vertical)">
                                      <p:cBhvr>
                                        <p:cTn id="7" dur="500"/>
                                        <p:tgtEl>
                                          <p:spTgt spid="867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3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704850" y="4192588"/>
            <a:ext cx="2524125" cy="2133600"/>
            <a:chOff x="1078" y="2533"/>
            <a:chExt cx="1590" cy="1344"/>
          </a:xfrm>
        </p:grpSpPr>
        <p:sp>
          <p:nvSpPr>
            <p:cNvPr id="135" name="AutoShape 38"/>
            <p:cNvSpPr>
              <a:spLocks noChangeArrowheads="1"/>
            </p:cNvSpPr>
            <p:nvPr/>
          </p:nvSpPr>
          <p:spPr bwMode="auto">
            <a:xfrm>
              <a:off x="1078" y="2533"/>
              <a:ext cx="1584" cy="1344"/>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3" name="Group 39"/>
            <p:cNvGrpSpPr>
              <a:grpSpLocks/>
            </p:cNvGrpSpPr>
            <p:nvPr/>
          </p:nvGrpSpPr>
          <p:grpSpPr bwMode="auto">
            <a:xfrm>
              <a:off x="1143" y="2823"/>
              <a:ext cx="702" cy="576"/>
              <a:chOff x="1885" y="2831"/>
              <a:chExt cx="702" cy="576"/>
            </a:xfrm>
          </p:grpSpPr>
          <p:sp>
            <p:nvSpPr>
              <p:cNvPr id="145" name="Rectangle 40"/>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146" name="Rectangle 41"/>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147" name="Rectangle 42"/>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148" name="AutoShape 43"/>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137" name="AutoShape 44"/>
            <p:cNvSpPr>
              <a:spLocks/>
            </p:cNvSpPr>
            <p:nvPr/>
          </p:nvSpPr>
          <p:spPr bwMode="auto">
            <a:xfrm rot="5400000">
              <a:off x="1828" y="2759"/>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138" name="Rectangle 45"/>
            <p:cNvSpPr>
              <a:spLocks noChangeArrowheads="1"/>
            </p:cNvSpPr>
            <p:nvPr/>
          </p:nvSpPr>
          <p:spPr bwMode="auto">
            <a:xfrm>
              <a:off x="1084" y="3685"/>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139" name="Rectangle 46"/>
            <p:cNvSpPr>
              <a:spLocks noChangeArrowheads="1"/>
            </p:cNvSpPr>
            <p:nvPr/>
          </p:nvSpPr>
          <p:spPr bwMode="auto">
            <a:xfrm flipV="1">
              <a:off x="1475" y="3526"/>
              <a:ext cx="845" cy="81"/>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4" name="Group 47"/>
            <p:cNvGrpSpPr>
              <a:grpSpLocks/>
            </p:cNvGrpSpPr>
            <p:nvPr/>
          </p:nvGrpSpPr>
          <p:grpSpPr bwMode="auto">
            <a:xfrm>
              <a:off x="1855" y="2823"/>
              <a:ext cx="702" cy="576"/>
              <a:chOff x="1164" y="2831"/>
              <a:chExt cx="702" cy="576"/>
            </a:xfrm>
          </p:grpSpPr>
          <p:sp>
            <p:nvSpPr>
              <p:cNvPr id="141" name="Rectangle 48"/>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142" name="Rectangle 49"/>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143" name="AutoShape 50"/>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144" name="Rectangle 51"/>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grpSp>
      <p:sp>
        <p:nvSpPr>
          <p:cNvPr id="149" name="AutoShape 52"/>
          <p:cNvSpPr>
            <a:spLocks noChangeArrowheads="1"/>
          </p:cNvSpPr>
          <p:nvPr/>
        </p:nvSpPr>
        <p:spPr bwMode="auto">
          <a:xfrm>
            <a:off x="704850" y="1995488"/>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150" name="Rectangle 53"/>
          <p:cNvSpPr>
            <a:spLocks noChangeArrowheads="1"/>
          </p:cNvSpPr>
          <p:nvPr/>
        </p:nvSpPr>
        <p:spPr bwMode="auto">
          <a:xfrm>
            <a:off x="717550" y="2033588"/>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151" name="Picture 54" descr="sf_car2"/>
          <p:cNvPicPr>
            <a:picLocks noChangeAspect="1" noChangeArrowheads="1"/>
          </p:cNvPicPr>
          <p:nvPr/>
        </p:nvPicPr>
        <p:blipFill>
          <a:blip r:embed="rId3" cstate="print">
            <a:lum bright="16000" contrast="2000"/>
          </a:blip>
          <a:srcRect/>
          <a:stretch>
            <a:fillRect/>
          </a:stretch>
        </p:blipFill>
        <p:spPr bwMode="auto">
          <a:xfrm>
            <a:off x="893763" y="2293938"/>
            <a:ext cx="2182812" cy="1492250"/>
          </a:xfrm>
          <a:prstGeom prst="rect">
            <a:avLst/>
          </a:prstGeom>
          <a:noFill/>
          <a:ln w="9525">
            <a:noFill/>
            <a:miter lim="800000"/>
            <a:headEnd/>
            <a:tailEnd/>
          </a:ln>
        </p:spPr>
      </p:pic>
      <p:grpSp>
        <p:nvGrpSpPr>
          <p:cNvPr id="5" name="Group 55"/>
          <p:cNvGrpSpPr>
            <a:grpSpLocks/>
          </p:cNvGrpSpPr>
          <p:nvPr/>
        </p:nvGrpSpPr>
        <p:grpSpPr bwMode="auto">
          <a:xfrm>
            <a:off x="946150" y="2365375"/>
            <a:ext cx="2057400" cy="1371600"/>
            <a:chOff x="2640" y="1584"/>
            <a:chExt cx="1296" cy="954"/>
          </a:xfrm>
        </p:grpSpPr>
        <p:sp>
          <p:nvSpPr>
            <p:cNvPr id="153" name="Rectangle 56"/>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154" name="Rectangle 57"/>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155" name="Rectangle 58"/>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grpSp>
        <p:nvGrpSpPr>
          <p:cNvPr id="6" name="Group 59"/>
          <p:cNvGrpSpPr>
            <a:grpSpLocks/>
          </p:cNvGrpSpPr>
          <p:nvPr/>
        </p:nvGrpSpPr>
        <p:grpSpPr bwMode="auto">
          <a:xfrm>
            <a:off x="1403350" y="3700463"/>
            <a:ext cx="457200" cy="828675"/>
            <a:chOff x="2646" y="2167"/>
            <a:chExt cx="288" cy="522"/>
          </a:xfrm>
        </p:grpSpPr>
        <p:sp>
          <p:nvSpPr>
            <p:cNvPr id="157" name="Freeform 6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158" name="Rectangle 6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62"/>
          <p:cNvGrpSpPr>
            <a:grpSpLocks/>
          </p:cNvGrpSpPr>
          <p:nvPr/>
        </p:nvGrpSpPr>
        <p:grpSpPr bwMode="auto">
          <a:xfrm flipH="1">
            <a:off x="2089150" y="3700463"/>
            <a:ext cx="457200" cy="828675"/>
            <a:chOff x="2646" y="2167"/>
            <a:chExt cx="288" cy="522"/>
          </a:xfrm>
        </p:grpSpPr>
        <p:sp>
          <p:nvSpPr>
            <p:cNvPr id="160" name="Freeform 63"/>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161" name="Rectangle 64"/>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8" name="Group 65"/>
          <p:cNvGrpSpPr>
            <a:grpSpLocks/>
          </p:cNvGrpSpPr>
          <p:nvPr/>
        </p:nvGrpSpPr>
        <p:grpSpPr bwMode="auto">
          <a:xfrm>
            <a:off x="38100" y="3425825"/>
            <a:ext cx="1044575" cy="1023938"/>
            <a:chOff x="658" y="2086"/>
            <a:chExt cx="658" cy="645"/>
          </a:xfrm>
        </p:grpSpPr>
        <p:grpSp>
          <p:nvGrpSpPr>
            <p:cNvPr id="9" name="Group 66"/>
            <p:cNvGrpSpPr>
              <a:grpSpLocks/>
            </p:cNvGrpSpPr>
            <p:nvPr/>
          </p:nvGrpSpPr>
          <p:grpSpPr bwMode="auto">
            <a:xfrm>
              <a:off x="658" y="2086"/>
              <a:ext cx="413" cy="412"/>
              <a:chOff x="2029" y="1768"/>
              <a:chExt cx="836" cy="834"/>
            </a:xfrm>
          </p:grpSpPr>
          <p:sp>
            <p:nvSpPr>
              <p:cNvPr id="167" name="Oval 67"/>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168" name="Picture 68"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10" name="Group 69"/>
            <p:cNvGrpSpPr>
              <a:grpSpLocks/>
            </p:cNvGrpSpPr>
            <p:nvPr/>
          </p:nvGrpSpPr>
          <p:grpSpPr bwMode="auto">
            <a:xfrm rot="20000999" flipH="1">
              <a:off x="1028" y="2209"/>
              <a:ext cx="288" cy="522"/>
              <a:chOff x="2646" y="2167"/>
              <a:chExt cx="288" cy="522"/>
            </a:xfrm>
          </p:grpSpPr>
          <p:sp>
            <p:nvSpPr>
              <p:cNvPr id="165" name="Freeform 7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166" name="Rectangle 7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
        <p:nvSpPr>
          <p:cNvPr id="194" name="Rectangle 124"/>
          <p:cNvSpPr>
            <a:spLocks noChangeArrowheads="1"/>
          </p:cNvSpPr>
          <p:nvPr/>
        </p:nvSpPr>
        <p:spPr bwMode="auto">
          <a:xfrm>
            <a:off x="879475" y="1431925"/>
            <a:ext cx="2357438"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Requirements</a:t>
            </a:r>
          </a:p>
        </p:txBody>
      </p:sp>
      <p:sp>
        <p:nvSpPr>
          <p:cNvPr id="195" name="Rectangle 125"/>
          <p:cNvSpPr>
            <a:spLocks noChangeArrowheads="1"/>
          </p:cNvSpPr>
          <p:nvPr/>
        </p:nvSpPr>
        <p:spPr bwMode="auto">
          <a:xfrm>
            <a:off x="811213" y="1535113"/>
            <a:ext cx="2357437"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Requirements</a:t>
            </a:r>
          </a:p>
        </p:txBody>
      </p:sp>
      <p:sp>
        <p:nvSpPr>
          <p:cNvPr id="196" name="Rectangle 127"/>
          <p:cNvSpPr txBox="1">
            <a:spLocks noChangeArrowheads="1"/>
          </p:cNvSpPr>
          <p:nvPr/>
        </p:nvSpPr>
        <p:spPr>
          <a:xfrm>
            <a:off x="3662363" y="1849438"/>
            <a:ext cx="5072062" cy="4462462"/>
          </a:xfrm>
          <a:prstGeom prst="rect">
            <a:avLst/>
          </a:prstGeom>
        </p:spPr>
        <p:txBody>
          <a:bodyPr vert="horz" lIns="91440" tIns="45720" rIns="91440" bIns="45720" rtlCol="0">
            <a:noAutofit/>
          </a:bodyPr>
          <a:lstStyle/>
          <a:p>
            <a:pPr marL="342900" marR="0" lvl="0" indent="-342900" algn="l" defTabSz="914400" rtl="0" eaLnBrk="1" fontAlgn="auto" latinLnBrk="1" hangingPunct="1">
              <a:lnSpc>
                <a:spcPct val="90000"/>
              </a:lnSpc>
              <a:spcBef>
                <a:spcPct val="20000"/>
              </a:spcBef>
              <a:spcAft>
                <a:spcPts val="0"/>
              </a:spcAft>
              <a:buClr>
                <a:schemeClr val="tx2"/>
              </a:buClr>
              <a:buSzPct val="75000"/>
              <a:buFont typeface="Wingdings" pitchFamily="2" charset="2"/>
              <a:buChar char="§"/>
              <a:tabLst/>
              <a:defRPr/>
            </a:pPr>
            <a:r>
              <a:rPr kumimoji="0" lang="en-US" altLang="ko-KR"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Create executable specifications</a:t>
            </a:r>
          </a:p>
          <a:p>
            <a:pPr marL="342900" marR="0" lvl="0" indent="-342900" algn="l" defTabSz="914400" rtl="0" eaLnBrk="1" fontAlgn="auto" latinLnBrk="1" hangingPunct="1">
              <a:lnSpc>
                <a:spcPct val="90000"/>
              </a:lnSpc>
              <a:spcBef>
                <a:spcPct val="20000"/>
              </a:spcBef>
              <a:spcAft>
                <a:spcPts val="0"/>
              </a:spcAft>
              <a:buClr>
                <a:schemeClr val="tx2"/>
              </a:buClr>
              <a:buSzPct val="75000"/>
              <a:buFont typeface="Wingdings" pitchFamily="2" charset="2"/>
              <a:buChar char="§"/>
              <a:tabLst/>
              <a:defRPr/>
            </a:pPr>
            <a:r>
              <a:rPr kumimoji="0" lang="en-US" altLang="ko-KR"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Design with simulation</a:t>
            </a:r>
          </a:p>
          <a:p>
            <a:pPr marL="342900" marR="0" lvl="0" indent="-342900" algn="l" defTabSz="914400" rtl="0" eaLnBrk="1" fontAlgn="auto" latinLnBrk="1" hangingPunct="1">
              <a:lnSpc>
                <a:spcPct val="90000"/>
              </a:lnSpc>
              <a:spcBef>
                <a:spcPct val="20000"/>
              </a:spcBef>
              <a:spcAft>
                <a:spcPts val="0"/>
              </a:spcAft>
              <a:buClr>
                <a:schemeClr val="tx2"/>
              </a:buClr>
              <a:buSzPct val="75000"/>
              <a:buFont typeface="Wingdings" pitchFamily="2" charset="2"/>
              <a:buChar char="§"/>
              <a:tabLst/>
              <a:defRPr/>
            </a:pPr>
            <a:endParaRPr kumimoji="0" lang="en-US" altLang="ko-KR"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342900" marR="0" lvl="0" indent="-342900" algn="l" defTabSz="914400" rtl="0" eaLnBrk="1" fontAlgn="auto" latinLnBrk="1" hangingPunct="1">
              <a:lnSpc>
                <a:spcPct val="90000"/>
              </a:lnSpc>
              <a:spcBef>
                <a:spcPct val="20000"/>
              </a:spcBef>
              <a:spcAft>
                <a:spcPts val="0"/>
              </a:spcAft>
              <a:buClr>
                <a:schemeClr val="tx2"/>
              </a:buClr>
              <a:buSzPct val="75000"/>
              <a:buFont typeface="Wingdings" pitchFamily="2" charset="2"/>
              <a:buChar char="§"/>
              <a:tabLst/>
              <a:defRPr/>
            </a:pPr>
            <a:r>
              <a:rPr kumimoji="0" lang="en-US" altLang="ko-KR"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Advantages:</a:t>
            </a:r>
          </a:p>
          <a:p>
            <a:pPr marL="742950" marR="0" lvl="1" indent="-285750" algn="l" defTabSz="914400" rtl="0" eaLnBrk="1" fontAlgn="auto" latinLnBrk="1" hangingPunct="1">
              <a:lnSpc>
                <a:spcPct val="90000"/>
              </a:lnSpc>
              <a:spcBef>
                <a:spcPct val="20000"/>
              </a:spcBef>
              <a:spcAft>
                <a:spcPts val="0"/>
              </a:spcAft>
              <a:buClr>
                <a:schemeClr val="tx2"/>
              </a:buClr>
              <a:buSzTx/>
              <a:buFont typeface="Arial" pitchFamily="34" charset="0"/>
              <a:buChar char="–"/>
              <a:tabLst/>
              <a:defRPr/>
            </a:pPr>
            <a:r>
              <a:rPr kumimoji="0" lang="en-US" altLang="ko-KR" sz="2000" b="0" i="0" u="none" strike="noStrike" kern="1200" cap="none" spc="0" normalizeH="0" baseline="0" noProof="0" dirty="0" smtClean="0">
                <a:ln>
                  <a:noFill/>
                </a:ln>
                <a:solidFill>
                  <a:schemeClr val="tx1"/>
                </a:solidFill>
                <a:effectLst/>
                <a:uLnTx/>
                <a:uFillTx/>
                <a:latin typeface="Arial" pitchFamily="34" charset="0"/>
                <a:ea typeface="굴림" pitchFamily="50" charset="-127"/>
                <a:cs typeface="Arial" pitchFamily="34" charset="0"/>
              </a:rPr>
              <a:t>Eliminate ambiguity </a:t>
            </a:r>
          </a:p>
          <a:p>
            <a:pPr marL="742950" marR="0" lvl="1" indent="-285750" algn="l" defTabSz="914400" rtl="0" eaLnBrk="1" fontAlgn="auto" latinLnBrk="1" hangingPunct="1">
              <a:lnSpc>
                <a:spcPct val="90000"/>
              </a:lnSpc>
              <a:spcBef>
                <a:spcPct val="20000"/>
              </a:spcBef>
              <a:spcAft>
                <a:spcPts val="0"/>
              </a:spcAft>
              <a:buClr>
                <a:schemeClr val="tx2"/>
              </a:buClr>
              <a:buSzTx/>
              <a:buFont typeface="Arial" pitchFamily="34" charset="0"/>
              <a:buChar char="–"/>
              <a:tabLst/>
              <a:defRPr/>
            </a:pPr>
            <a:r>
              <a:rPr kumimoji="0" lang="en-US" altLang="ko-KR" sz="2000" b="0" i="0" u="none" strike="noStrike" kern="1200" cap="none" spc="0" normalizeH="0" baseline="0" noProof="0" dirty="0" smtClean="0">
                <a:ln>
                  <a:noFill/>
                </a:ln>
                <a:solidFill>
                  <a:schemeClr val="tx1"/>
                </a:solidFill>
                <a:effectLst/>
                <a:uLnTx/>
                <a:uFillTx/>
                <a:latin typeface="Arial" pitchFamily="34" charset="0"/>
                <a:ea typeface="굴림" pitchFamily="50" charset="-127"/>
                <a:cs typeface="Arial" pitchFamily="34" charset="0"/>
              </a:rPr>
              <a:t>Facilitate team communication and component-based modeling</a:t>
            </a:r>
          </a:p>
          <a:p>
            <a:pPr marL="742950" marR="0" lvl="1" indent="-285750" algn="l" defTabSz="914400" rtl="0" eaLnBrk="1" fontAlgn="auto" latinLnBrk="1" hangingPunct="1">
              <a:lnSpc>
                <a:spcPct val="90000"/>
              </a:lnSpc>
              <a:spcBef>
                <a:spcPct val="20000"/>
              </a:spcBef>
              <a:spcAft>
                <a:spcPts val="0"/>
              </a:spcAft>
              <a:buClr>
                <a:schemeClr val="tx2"/>
              </a:buClr>
              <a:buSzTx/>
              <a:buFont typeface="Arial" pitchFamily="34" charset="0"/>
              <a:buChar char="–"/>
              <a:tabLst/>
              <a:defRPr/>
            </a:pPr>
            <a:r>
              <a:rPr kumimoji="0" lang="en-US" altLang="ko-KR" sz="2000" b="0" i="0" u="none" strike="noStrike" kern="1200" cap="none" spc="0" normalizeH="0" baseline="0" noProof="0" dirty="0" smtClean="0">
                <a:ln>
                  <a:noFill/>
                </a:ln>
                <a:solidFill>
                  <a:schemeClr val="tx1"/>
                </a:solidFill>
                <a:effectLst/>
                <a:uLnTx/>
                <a:uFillTx/>
                <a:latin typeface="Arial" pitchFamily="34" charset="0"/>
                <a:ea typeface="굴림" pitchFamily="50" charset="-127"/>
                <a:cs typeface="Arial" pitchFamily="34" charset="0"/>
              </a:rPr>
              <a:t>Analyze and improve requirements and design through simulation</a:t>
            </a:r>
          </a:p>
          <a:p>
            <a:pPr marL="742950" marR="0" lvl="1" indent="-285750" algn="l" defTabSz="914400" rtl="0" eaLnBrk="1" fontAlgn="auto" latinLnBrk="1" hangingPunct="1">
              <a:lnSpc>
                <a:spcPct val="90000"/>
              </a:lnSpc>
              <a:spcBef>
                <a:spcPct val="20000"/>
              </a:spcBef>
              <a:spcAft>
                <a:spcPts val="0"/>
              </a:spcAft>
              <a:buClr>
                <a:schemeClr val="tx2"/>
              </a:buClr>
              <a:buSzTx/>
              <a:buFont typeface="Arial" pitchFamily="34" charset="0"/>
              <a:buChar char="–"/>
              <a:tabLst/>
              <a:defRPr/>
            </a:pPr>
            <a:r>
              <a:rPr kumimoji="0" lang="en-US" altLang="ko-KR" sz="2000" b="0" i="0" u="none" strike="noStrike" kern="1200" cap="none" spc="0" normalizeH="0" baseline="0" noProof="0" dirty="0" smtClean="0">
                <a:ln>
                  <a:noFill/>
                </a:ln>
                <a:solidFill>
                  <a:schemeClr val="tx1"/>
                </a:solidFill>
                <a:effectLst/>
                <a:uLnTx/>
                <a:uFillTx/>
                <a:latin typeface="Arial" pitchFamily="34" charset="0"/>
                <a:ea typeface="굴림" pitchFamily="50" charset="-127"/>
                <a:cs typeface="Arial" pitchFamily="34" charset="0"/>
              </a:rPr>
              <a:t>Test system performance before building physical prototypes</a:t>
            </a:r>
          </a:p>
          <a:p>
            <a:pPr marL="742950" marR="0" lvl="1" indent="-285750" algn="l" defTabSz="914400" rtl="0" eaLnBrk="1" fontAlgn="auto" latinLnBrk="1" hangingPunct="1">
              <a:lnSpc>
                <a:spcPct val="90000"/>
              </a:lnSpc>
              <a:spcBef>
                <a:spcPct val="20000"/>
              </a:spcBef>
              <a:spcAft>
                <a:spcPts val="0"/>
              </a:spcAft>
              <a:buClr>
                <a:schemeClr val="tx2"/>
              </a:buClr>
              <a:buSzTx/>
              <a:buFont typeface="Arial" pitchFamily="34" charset="0"/>
              <a:buChar char="–"/>
              <a:tabLst/>
              <a:defRPr/>
            </a:pPr>
            <a:r>
              <a:rPr kumimoji="0" lang="en-US" altLang="ko-KR" sz="2000" b="0" i="0" u="none" strike="noStrike" kern="1200" cap="none" spc="0" normalizeH="0" baseline="0" noProof="0" dirty="0" smtClean="0">
                <a:ln>
                  <a:noFill/>
                </a:ln>
                <a:solidFill>
                  <a:schemeClr val="tx1"/>
                </a:solidFill>
                <a:effectLst/>
                <a:uLnTx/>
                <a:uFillTx/>
                <a:latin typeface="Arial" pitchFamily="34" charset="0"/>
                <a:ea typeface="굴림" pitchFamily="50" charset="-127"/>
                <a:cs typeface="Arial" pitchFamily="34" charset="0"/>
              </a:rPr>
              <a:t>Automate document generation</a:t>
            </a:r>
          </a:p>
        </p:txBody>
      </p:sp>
      <p:sp>
        <p:nvSpPr>
          <p:cNvPr id="66" name="Title 36"/>
          <p:cNvSpPr txBox="1">
            <a:spLocks/>
          </p:cNvSpPr>
          <p:nvPr/>
        </p:nvSpPr>
        <p:spPr>
          <a:xfrm>
            <a:off x="457200" y="457200"/>
            <a:ext cx="8077200" cy="990600"/>
          </a:xfrm>
          <a:prstGeom prst="rect">
            <a:avLst/>
          </a:prstGeom>
        </p:spPr>
        <p:txBody>
          <a:bodyPr vert="horz" lIns="91440" tIns="45720" rIns="91440" bIns="45720" rtlCol="0" anchor="t" anchorCtr="0">
            <a:noAutofit/>
          </a:bodyPr>
          <a:lstStyle/>
          <a:p>
            <a:pPr lvl="0" latinLnBrk="1">
              <a:spcBef>
                <a:spcPct val="0"/>
              </a:spcBef>
            </a:pPr>
            <a:r>
              <a:rPr lang="en-US" altLang="ko-KR" sz="2800" b="1" dirty="0" smtClean="0">
                <a:solidFill>
                  <a:schemeClr val="tx2"/>
                </a:solidFill>
                <a:latin typeface="Arial" pitchFamily="34" charset="0"/>
                <a:ea typeface="+mj-ea"/>
                <a:cs typeface="Arial" pitchFamily="34" charset="0"/>
              </a:rPr>
              <a:t>Modeling with </a:t>
            </a:r>
            <a:r>
              <a:rPr lang="en-US" altLang="ko-KR" sz="2800" b="1" dirty="0" err="1" smtClean="0">
                <a:solidFill>
                  <a:schemeClr val="tx2"/>
                </a:solidFill>
                <a:latin typeface="Arial" pitchFamily="34" charset="0"/>
                <a:ea typeface="+mj-ea"/>
                <a:cs typeface="Arial" pitchFamily="34" charset="0"/>
              </a:rPr>
              <a:t>Simulink</a:t>
            </a:r>
            <a:endParaRPr lang="en-US" sz="2800" b="1" dirty="0">
              <a:solidFill>
                <a:schemeClr val="tx2"/>
              </a:solidFill>
              <a:latin typeface="Arial" pitchFamily="34" charset="0"/>
              <a:ea typeface="+mj-ea"/>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149"/>
                                        </p:tgtEl>
                                        <p:attrNameLst>
                                          <p:attrName>fillcolor</p:attrName>
                                        </p:attrNameLst>
                                      </p:cBhvr>
                                      <p:to>
                                        <a:srgbClr val="FFFF66"/>
                                      </p:to>
                                    </p:animClr>
                                    <p:set>
                                      <p:cBhvr>
                                        <p:cTn id="7" dur="2000" fill="hold"/>
                                        <p:tgtEl>
                                          <p:spTgt spid="149"/>
                                        </p:tgtEl>
                                        <p:attrNameLst>
                                          <p:attrName>fill.type</p:attrName>
                                        </p:attrNameLst>
                                      </p:cBhvr>
                                      <p:to>
                                        <p:strVal val="solid"/>
                                      </p:to>
                                    </p:set>
                                    <p:set>
                                      <p:cBhvr>
                                        <p:cTn id="8" dur="2000" fill="hold"/>
                                        <p:tgtEl>
                                          <p:spTgt spid="14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30300" y="4202113"/>
            <a:ext cx="2524125" cy="2133600"/>
            <a:chOff x="1078" y="2533"/>
            <a:chExt cx="1590" cy="1344"/>
          </a:xfrm>
        </p:grpSpPr>
        <p:sp>
          <p:nvSpPr>
            <p:cNvPr id="45110" name="AutoShape 3"/>
            <p:cNvSpPr>
              <a:spLocks noChangeArrowheads="1"/>
            </p:cNvSpPr>
            <p:nvPr/>
          </p:nvSpPr>
          <p:spPr bwMode="auto">
            <a:xfrm>
              <a:off x="1078" y="2533"/>
              <a:ext cx="1584" cy="1344"/>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3" name="Group 4"/>
            <p:cNvGrpSpPr>
              <a:grpSpLocks/>
            </p:cNvGrpSpPr>
            <p:nvPr/>
          </p:nvGrpSpPr>
          <p:grpSpPr bwMode="auto">
            <a:xfrm>
              <a:off x="1143" y="2823"/>
              <a:ext cx="702" cy="576"/>
              <a:chOff x="1885" y="2831"/>
              <a:chExt cx="702" cy="576"/>
            </a:xfrm>
          </p:grpSpPr>
          <p:sp>
            <p:nvSpPr>
              <p:cNvPr id="45120" name="Rectangle 5"/>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45121" name="Rectangle 6"/>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45122" name="Rectangle 7"/>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45123" name="AutoShape 8"/>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45112" name="AutoShape 9"/>
            <p:cNvSpPr>
              <a:spLocks/>
            </p:cNvSpPr>
            <p:nvPr/>
          </p:nvSpPr>
          <p:spPr bwMode="auto">
            <a:xfrm rot="5400000">
              <a:off x="1828" y="2759"/>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45113" name="Rectangle 10"/>
            <p:cNvSpPr>
              <a:spLocks noChangeArrowheads="1"/>
            </p:cNvSpPr>
            <p:nvPr/>
          </p:nvSpPr>
          <p:spPr bwMode="auto">
            <a:xfrm>
              <a:off x="1084" y="3685"/>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45114" name="Rectangle 11"/>
            <p:cNvSpPr>
              <a:spLocks noChangeArrowheads="1"/>
            </p:cNvSpPr>
            <p:nvPr/>
          </p:nvSpPr>
          <p:spPr bwMode="auto">
            <a:xfrm flipV="1">
              <a:off x="1475" y="3526"/>
              <a:ext cx="845" cy="81"/>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4" name="Group 12"/>
            <p:cNvGrpSpPr>
              <a:grpSpLocks/>
            </p:cNvGrpSpPr>
            <p:nvPr/>
          </p:nvGrpSpPr>
          <p:grpSpPr bwMode="auto">
            <a:xfrm>
              <a:off x="1855" y="2823"/>
              <a:ext cx="702" cy="576"/>
              <a:chOff x="1164" y="2831"/>
              <a:chExt cx="702" cy="576"/>
            </a:xfrm>
          </p:grpSpPr>
          <p:sp>
            <p:nvSpPr>
              <p:cNvPr id="45116" name="Rectangle 13"/>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45117" name="Rectangle 14"/>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45118" name="AutoShape 15"/>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45119" name="Rectangle 16"/>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grpSp>
      <p:sp>
        <p:nvSpPr>
          <p:cNvPr id="45059" name="Rectangle 17"/>
          <p:cNvSpPr>
            <a:spLocks noGrp="1" noChangeArrowheads="1"/>
          </p:cNvSpPr>
          <p:nvPr>
            <p:ph type="title"/>
          </p:nvPr>
        </p:nvSpPr>
        <p:spPr/>
        <p:txBody>
          <a:bodyPr/>
          <a:lstStyle/>
          <a:p>
            <a:r>
              <a:rPr lang="en-US" altLang="ko-KR" smtClean="0"/>
              <a:t>Traceability</a:t>
            </a:r>
          </a:p>
        </p:txBody>
      </p:sp>
      <p:sp>
        <p:nvSpPr>
          <p:cNvPr id="45060" name="AutoShape 18"/>
          <p:cNvSpPr>
            <a:spLocks noChangeArrowheads="1"/>
          </p:cNvSpPr>
          <p:nvPr/>
        </p:nvSpPr>
        <p:spPr bwMode="auto">
          <a:xfrm>
            <a:off x="1130300" y="2005013"/>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45061" name="Rectangle 19"/>
          <p:cNvSpPr>
            <a:spLocks noChangeArrowheads="1"/>
          </p:cNvSpPr>
          <p:nvPr/>
        </p:nvSpPr>
        <p:spPr bwMode="auto">
          <a:xfrm>
            <a:off x="1143000" y="2043113"/>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45062" name="Picture 20" descr="sf_car2"/>
          <p:cNvPicPr>
            <a:picLocks noChangeAspect="1" noChangeArrowheads="1"/>
          </p:cNvPicPr>
          <p:nvPr/>
        </p:nvPicPr>
        <p:blipFill>
          <a:blip r:embed="rId3" cstate="print">
            <a:lum bright="16000" contrast="2000"/>
          </a:blip>
          <a:srcRect/>
          <a:stretch>
            <a:fillRect/>
          </a:stretch>
        </p:blipFill>
        <p:spPr bwMode="auto">
          <a:xfrm>
            <a:off x="1319213" y="2303463"/>
            <a:ext cx="2182812" cy="1492250"/>
          </a:xfrm>
          <a:prstGeom prst="rect">
            <a:avLst/>
          </a:prstGeom>
          <a:noFill/>
          <a:ln w="9525">
            <a:noFill/>
            <a:miter lim="800000"/>
            <a:headEnd/>
            <a:tailEnd/>
          </a:ln>
        </p:spPr>
      </p:pic>
      <p:grpSp>
        <p:nvGrpSpPr>
          <p:cNvPr id="5" name="Group 21"/>
          <p:cNvGrpSpPr>
            <a:grpSpLocks/>
          </p:cNvGrpSpPr>
          <p:nvPr/>
        </p:nvGrpSpPr>
        <p:grpSpPr bwMode="auto">
          <a:xfrm>
            <a:off x="1371600" y="2374900"/>
            <a:ext cx="2057400" cy="1371600"/>
            <a:chOff x="2640" y="1584"/>
            <a:chExt cx="1296" cy="954"/>
          </a:xfrm>
        </p:grpSpPr>
        <p:sp>
          <p:nvSpPr>
            <p:cNvPr id="45107" name="Rectangle 22"/>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45108" name="Rectangle 23"/>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45109" name="Rectangle 24"/>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sp>
        <p:nvSpPr>
          <p:cNvPr id="45064" name="Rectangle 25"/>
          <p:cNvSpPr>
            <a:spLocks noChangeArrowheads="1"/>
          </p:cNvSpPr>
          <p:nvPr/>
        </p:nvSpPr>
        <p:spPr bwMode="auto">
          <a:xfrm>
            <a:off x="1658938" y="1539875"/>
            <a:ext cx="4448175"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Functional Requirements</a:t>
            </a:r>
          </a:p>
        </p:txBody>
      </p:sp>
      <p:grpSp>
        <p:nvGrpSpPr>
          <p:cNvPr id="6" name="Group 26"/>
          <p:cNvGrpSpPr>
            <a:grpSpLocks/>
          </p:cNvGrpSpPr>
          <p:nvPr/>
        </p:nvGrpSpPr>
        <p:grpSpPr bwMode="auto">
          <a:xfrm>
            <a:off x="1828800" y="3709988"/>
            <a:ext cx="457200" cy="828675"/>
            <a:chOff x="2646" y="2167"/>
            <a:chExt cx="288" cy="522"/>
          </a:xfrm>
        </p:grpSpPr>
        <p:sp>
          <p:nvSpPr>
            <p:cNvPr id="45105" name="Freeform 2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106" name="Rectangle 2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29"/>
          <p:cNvGrpSpPr>
            <a:grpSpLocks/>
          </p:cNvGrpSpPr>
          <p:nvPr/>
        </p:nvGrpSpPr>
        <p:grpSpPr bwMode="auto">
          <a:xfrm flipH="1">
            <a:off x="2514600" y="3709988"/>
            <a:ext cx="457200" cy="828675"/>
            <a:chOff x="2646" y="2167"/>
            <a:chExt cx="288" cy="522"/>
          </a:xfrm>
        </p:grpSpPr>
        <p:sp>
          <p:nvSpPr>
            <p:cNvPr id="45103" name="Freeform 3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104" name="Rectangle 3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sp>
        <p:nvSpPr>
          <p:cNvPr id="472110" name="Freeform 46"/>
          <p:cNvSpPr>
            <a:spLocks/>
          </p:cNvSpPr>
          <p:nvPr/>
        </p:nvSpPr>
        <p:spPr bwMode="auto">
          <a:xfrm>
            <a:off x="3671888" y="1836738"/>
            <a:ext cx="309562" cy="1800225"/>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1" name="Freeform 47"/>
          <p:cNvSpPr>
            <a:spLocks/>
          </p:cNvSpPr>
          <p:nvPr/>
        </p:nvSpPr>
        <p:spPr bwMode="auto">
          <a:xfrm>
            <a:off x="3671888" y="3673475"/>
            <a:ext cx="309562" cy="1476375"/>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4" name="Freeform 50"/>
          <p:cNvSpPr>
            <a:spLocks/>
          </p:cNvSpPr>
          <p:nvPr/>
        </p:nvSpPr>
        <p:spPr bwMode="auto">
          <a:xfrm>
            <a:off x="3822700" y="3594100"/>
            <a:ext cx="412750" cy="1497013"/>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5" name="Rectangle 51"/>
          <p:cNvSpPr>
            <a:spLocks noChangeArrowheads="1"/>
          </p:cNvSpPr>
          <p:nvPr/>
        </p:nvSpPr>
        <p:spPr bwMode="auto">
          <a:xfrm>
            <a:off x="4613275" y="2899648"/>
            <a:ext cx="4476750" cy="2215991"/>
          </a:xfrm>
          <a:prstGeom prst="rect">
            <a:avLst/>
          </a:prstGeom>
          <a:noFill/>
          <a:ln w="9525" algn="ctr">
            <a:noFill/>
            <a:miter lim="800000"/>
            <a:headEnd/>
            <a:tailEnd/>
          </a:ln>
        </p:spPr>
        <p:txBody>
          <a:bodyPr lIns="0" tIns="0" rIns="0" bIns="0" anchor="ctr">
            <a:spAutoFit/>
          </a:bodyPr>
          <a:lstStyle/>
          <a:p>
            <a:pPr marL="109538" indent="-109538" eaLnBrk="0" latinLnBrk="0" hangingPunct="0">
              <a:buFont typeface="Wingdings" pitchFamily="2" charset="2"/>
              <a:buChar char="§"/>
            </a:pPr>
            <a:r>
              <a:rPr kumimoji="0" lang="de-DE" altLang="ko-KR" sz="1800" b="1" dirty="0">
                <a:solidFill>
                  <a:srgbClr val="C00000"/>
                </a:solidFill>
                <a:latin typeface="Arial" pitchFamily="34" charset="0"/>
              </a:rPr>
              <a:t>Tracing Requirements</a:t>
            </a:r>
            <a:r>
              <a:rPr kumimoji="0" lang="de-DE" altLang="ko-KR" sz="1800" b="1" dirty="0">
                <a:solidFill>
                  <a:srgbClr val="C00000"/>
                </a:solidFill>
                <a:latin typeface="Arial" pitchFamily="34" charset="0"/>
                <a:sym typeface="Wingdings" pitchFamily="2" charset="2"/>
              </a:rPr>
              <a:t></a:t>
            </a:r>
            <a:r>
              <a:rPr kumimoji="0" lang="de-DE" altLang="ko-KR" sz="1800" b="1" dirty="0">
                <a:solidFill>
                  <a:srgbClr val="C00000"/>
                </a:solidFill>
                <a:latin typeface="Arial" pitchFamily="34" charset="0"/>
              </a:rPr>
              <a:t>Model</a:t>
            </a:r>
            <a:br>
              <a:rPr kumimoji="0" lang="de-DE" altLang="ko-KR" sz="1800" b="1" dirty="0">
                <a:solidFill>
                  <a:srgbClr val="C00000"/>
                </a:solidFill>
                <a:latin typeface="Arial" pitchFamily="34" charset="0"/>
              </a:rPr>
            </a:br>
            <a:r>
              <a:rPr kumimoji="0" lang="de-DE" altLang="ko-KR" sz="1800" dirty="0">
                <a:solidFill>
                  <a:srgbClr val="C00000"/>
                </a:solidFill>
                <a:latin typeface="Arial" pitchFamily="34" charset="0"/>
              </a:rPr>
              <a:t>Simulink</a:t>
            </a:r>
            <a:r>
              <a:rPr kumimoji="0" lang="de-DE" altLang="ko-KR" sz="1800" dirty="0">
                <a:solidFill>
                  <a:srgbClr val="C00000"/>
                </a:solidFill>
                <a:latin typeface="Arial" pitchFamily="34" charset="0"/>
                <a:cs typeface="Arial" pitchFamily="34" charset="0"/>
              </a:rPr>
              <a:t>®</a:t>
            </a:r>
            <a:r>
              <a:rPr kumimoji="0" lang="de-DE" altLang="ko-KR" sz="1800" dirty="0">
                <a:solidFill>
                  <a:srgbClr val="C00000"/>
                </a:solidFill>
                <a:latin typeface="Arial" pitchFamily="34" charset="0"/>
              </a:rPr>
              <a:t> Verification and Validation™</a:t>
            </a:r>
          </a:p>
          <a:p>
            <a:pPr marL="109538" indent="-109538" eaLnBrk="0" latinLnBrk="0" hangingPunct="0">
              <a:buFont typeface="Wingdings" pitchFamily="2" charset="2"/>
              <a:buChar char="§"/>
            </a:pPr>
            <a:endParaRPr kumimoji="0" lang="de-DE" altLang="ko-KR" sz="1800" dirty="0">
              <a:solidFill>
                <a:schemeClr val="hlink"/>
              </a:solidFill>
              <a:latin typeface="Arial" pitchFamily="34" charset="0"/>
            </a:endParaRPr>
          </a:p>
          <a:p>
            <a:pPr marL="109538" indent="-109538" eaLnBrk="0" latinLnBrk="0" hangingPunct="0">
              <a:buFont typeface="Wingdings" pitchFamily="2" charset="2"/>
              <a:buChar char="§"/>
            </a:pPr>
            <a:r>
              <a:rPr kumimoji="0" lang="de-DE" altLang="ko-KR" sz="1800" b="1" dirty="0">
                <a:solidFill>
                  <a:schemeClr val="hlink"/>
                </a:solidFill>
                <a:latin typeface="Arial" pitchFamily="34" charset="0"/>
              </a:rPr>
              <a:t>Tracing Model</a:t>
            </a:r>
            <a:r>
              <a:rPr kumimoji="0" lang="de-DE" altLang="ko-KR" sz="1800" b="1" dirty="0">
                <a:solidFill>
                  <a:schemeClr val="hlink"/>
                </a:solidFill>
                <a:latin typeface="Arial" pitchFamily="34" charset="0"/>
                <a:sym typeface="Wingdings" pitchFamily="2" charset="2"/>
              </a:rPr>
              <a:t></a:t>
            </a:r>
            <a:r>
              <a:rPr kumimoji="0" lang="de-DE" altLang="ko-KR" sz="1800" b="1" dirty="0">
                <a:solidFill>
                  <a:schemeClr val="hlink"/>
                </a:solidFill>
                <a:latin typeface="Arial" pitchFamily="34" charset="0"/>
              </a:rPr>
              <a:t>Source Code</a:t>
            </a:r>
            <a:r>
              <a:rPr kumimoji="0" lang="de-DE" altLang="ko-KR" sz="1800" dirty="0">
                <a:solidFill>
                  <a:schemeClr val="hlink"/>
                </a:solidFill>
                <a:latin typeface="Arial" pitchFamily="34" charset="0"/>
              </a:rPr>
              <a:t> </a:t>
            </a:r>
            <a:br>
              <a:rPr kumimoji="0" lang="de-DE" altLang="ko-KR" sz="1800" dirty="0">
                <a:solidFill>
                  <a:schemeClr val="hlink"/>
                </a:solidFill>
                <a:latin typeface="Arial" pitchFamily="34" charset="0"/>
              </a:rPr>
            </a:br>
            <a:r>
              <a:rPr kumimoji="0" lang="de-DE" altLang="ko-KR" sz="1800" dirty="0" smtClean="0">
                <a:solidFill>
                  <a:schemeClr val="hlink"/>
                </a:solidFill>
                <a:latin typeface="Arial" pitchFamily="34" charset="0"/>
              </a:rPr>
              <a:t>Embedded </a:t>
            </a:r>
            <a:r>
              <a:rPr kumimoji="0" lang="de-DE" altLang="ko-KR" sz="1800" dirty="0">
                <a:solidFill>
                  <a:schemeClr val="hlink"/>
                </a:solidFill>
                <a:latin typeface="Arial" pitchFamily="34" charset="0"/>
              </a:rPr>
              <a:t>Coder™</a:t>
            </a:r>
          </a:p>
          <a:p>
            <a:pPr marL="109538" indent="-109538" eaLnBrk="0" latinLnBrk="0" hangingPunct="0">
              <a:buFont typeface="Wingdings" pitchFamily="2" charset="2"/>
              <a:buChar char="§"/>
            </a:pPr>
            <a:endParaRPr kumimoji="0" lang="en-US" altLang="ko-KR" sz="1800" dirty="0">
              <a:solidFill>
                <a:schemeClr val="hlink"/>
              </a:solidFill>
              <a:latin typeface="Arial" pitchFamily="34" charset="0"/>
            </a:endParaRPr>
          </a:p>
          <a:p>
            <a:pPr marL="109538" indent="-109538" eaLnBrk="0" latinLnBrk="0" hangingPunct="0">
              <a:buFont typeface="Wingdings" pitchFamily="2" charset="2"/>
              <a:buChar char="§"/>
            </a:pPr>
            <a:r>
              <a:rPr kumimoji="0" lang="de-DE" altLang="ko-KR" sz="1800" b="1" dirty="0">
                <a:solidFill>
                  <a:schemeClr val="hlink"/>
                </a:solidFill>
                <a:latin typeface="Arial" pitchFamily="34" charset="0"/>
              </a:rPr>
              <a:t>Tracing Requirements</a:t>
            </a:r>
            <a:r>
              <a:rPr kumimoji="0" lang="de-DE" altLang="ko-KR" sz="1800" b="1" dirty="0">
                <a:solidFill>
                  <a:schemeClr val="hlink"/>
                </a:solidFill>
                <a:latin typeface="Arial" pitchFamily="34" charset="0"/>
                <a:sym typeface="Wingdings" pitchFamily="2" charset="2"/>
              </a:rPr>
              <a:t></a:t>
            </a:r>
            <a:r>
              <a:rPr kumimoji="0" lang="de-DE" altLang="ko-KR" sz="1800" b="1" dirty="0">
                <a:solidFill>
                  <a:schemeClr val="hlink"/>
                </a:solidFill>
                <a:latin typeface="Arial" pitchFamily="34" charset="0"/>
              </a:rPr>
              <a:t>Source Code</a:t>
            </a:r>
            <a:br>
              <a:rPr kumimoji="0" lang="de-DE" altLang="ko-KR" sz="1800" b="1" dirty="0">
                <a:solidFill>
                  <a:schemeClr val="hlink"/>
                </a:solidFill>
                <a:latin typeface="Arial" pitchFamily="34" charset="0"/>
              </a:rPr>
            </a:br>
            <a:r>
              <a:rPr kumimoji="0" lang="de-DE" altLang="ko-KR" sz="1800" dirty="0">
                <a:solidFill>
                  <a:schemeClr val="hlink"/>
                </a:solidFill>
                <a:latin typeface="Arial" pitchFamily="34" charset="0"/>
              </a:rPr>
              <a:t>Simulink Verification and Validation</a:t>
            </a:r>
            <a:endParaRPr kumimoji="0" lang="en-US" altLang="ko-KR" sz="1800" dirty="0">
              <a:solidFill>
                <a:schemeClr val="hlink"/>
              </a:solidFill>
              <a:latin typeface="Arial" pitchFamily="34" charset="0"/>
            </a:endParaRPr>
          </a:p>
        </p:txBody>
      </p:sp>
      <p:grpSp>
        <p:nvGrpSpPr>
          <p:cNvPr id="10" name="Group 52"/>
          <p:cNvGrpSpPr>
            <a:grpSpLocks/>
          </p:cNvGrpSpPr>
          <p:nvPr/>
        </p:nvGrpSpPr>
        <p:grpSpPr bwMode="auto">
          <a:xfrm>
            <a:off x="463550" y="3435350"/>
            <a:ext cx="1044575" cy="1023938"/>
            <a:chOff x="658" y="2086"/>
            <a:chExt cx="658" cy="645"/>
          </a:xfrm>
        </p:grpSpPr>
        <p:grpSp>
          <p:nvGrpSpPr>
            <p:cNvPr id="11" name="Group 53"/>
            <p:cNvGrpSpPr>
              <a:grpSpLocks/>
            </p:cNvGrpSpPr>
            <p:nvPr/>
          </p:nvGrpSpPr>
          <p:grpSpPr bwMode="auto">
            <a:xfrm>
              <a:off x="658" y="2086"/>
              <a:ext cx="413" cy="412"/>
              <a:chOff x="2029" y="1768"/>
              <a:chExt cx="836" cy="834"/>
            </a:xfrm>
          </p:grpSpPr>
          <p:sp>
            <p:nvSpPr>
              <p:cNvPr id="45097" name="Oval 54"/>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45098" name="Picture 55"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12" name="Group 56"/>
            <p:cNvGrpSpPr>
              <a:grpSpLocks/>
            </p:cNvGrpSpPr>
            <p:nvPr/>
          </p:nvGrpSpPr>
          <p:grpSpPr bwMode="auto">
            <a:xfrm rot="20000999" flipH="1">
              <a:off x="1028" y="2209"/>
              <a:ext cx="288" cy="522"/>
              <a:chOff x="2646" y="2167"/>
              <a:chExt cx="288" cy="522"/>
            </a:xfrm>
          </p:grpSpPr>
          <p:sp>
            <p:nvSpPr>
              <p:cNvPr id="45095" name="Freeform 5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096" name="Rectangle 5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72110"/>
                                        </p:tgtEl>
                                        <p:attrNameLst>
                                          <p:attrName>style.visibility</p:attrName>
                                        </p:attrNameLst>
                                      </p:cBhvr>
                                      <p:to>
                                        <p:strVal val="visible"/>
                                      </p:to>
                                    </p:set>
                                    <p:animEffect transition="in" filter="blinds(horizontal)">
                                      <p:cBhvr>
                                        <p:cTn id="7" dur="500"/>
                                        <p:tgtEl>
                                          <p:spTgt spid="4721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2111"/>
                                        </p:tgtEl>
                                        <p:attrNameLst>
                                          <p:attrName>style.visibility</p:attrName>
                                        </p:attrNameLst>
                                      </p:cBhvr>
                                      <p:to>
                                        <p:strVal val="visible"/>
                                      </p:to>
                                    </p:set>
                                    <p:animEffect transition="in" filter="blinds(horizontal)">
                                      <p:cBhvr>
                                        <p:cTn id="10" dur="500"/>
                                        <p:tgtEl>
                                          <p:spTgt spid="4721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72114"/>
                                        </p:tgtEl>
                                        <p:attrNameLst>
                                          <p:attrName>style.visibility</p:attrName>
                                        </p:attrNameLst>
                                      </p:cBhvr>
                                      <p:to>
                                        <p:strVal val="visible"/>
                                      </p:to>
                                    </p:set>
                                    <p:animEffect transition="in" filter="blinds(horizontal)">
                                      <p:cBhvr>
                                        <p:cTn id="15" dur="500"/>
                                        <p:tgtEl>
                                          <p:spTgt spid="4721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72115"/>
                                        </p:tgtEl>
                                        <p:attrNameLst>
                                          <p:attrName>style.visibility</p:attrName>
                                        </p:attrNameLst>
                                      </p:cBhvr>
                                      <p:to>
                                        <p:strVal val="visible"/>
                                      </p:to>
                                    </p:set>
                                    <p:animEffect transition="in" filter="blinds(horizontal)">
                                      <p:cBhvr>
                                        <p:cTn id="18" dur="500"/>
                                        <p:tgtEl>
                                          <p:spTgt spid="472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110" grpId="0" animBg="1"/>
      <p:bldP spid="472111" grpId="0" animBg="1"/>
      <p:bldP spid="472114" grpId="0" animBg="1"/>
      <p:bldP spid="4721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cstate="print"/>
          <a:srcRect/>
          <a:stretch>
            <a:fillRect/>
          </a:stretch>
        </p:blipFill>
        <p:spPr bwMode="auto">
          <a:xfrm>
            <a:off x="642910" y="2643182"/>
            <a:ext cx="4066863" cy="3714776"/>
          </a:xfrm>
          <a:prstGeom prst="rect">
            <a:avLst/>
          </a:prstGeom>
          <a:noFill/>
          <a:ln w="9525">
            <a:noFill/>
            <a:miter lim="800000"/>
            <a:headEnd/>
            <a:tailEnd/>
          </a:ln>
        </p:spPr>
      </p:pic>
      <p:pic>
        <p:nvPicPr>
          <p:cNvPr id="7170" name="Picture 2"/>
          <p:cNvPicPr>
            <a:picLocks noChangeAspect="1" noChangeArrowheads="1"/>
          </p:cNvPicPr>
          <p:nvPr/>
        </p:nvPicPr>
        <p:blipFill>
          <a:blip r:embed="rId4" cstate="print"/>
          <a:srcRect/>
          <a:stretch>
            <a:fillRect/>
          </a:stretch>
        </p:blipFill>
        <p:spPr bwMode="auto">
          <a:xfrm>
            <a:off x="5214942" y="2643182"/>
            <a:ext cx="3454804" cy="3714752"/>
          </a:xfrm>
          <a:prstGeom prst="rect">
            <a:avLst/>
          </a:prstGeom>
          <a:noFill/>
          <a:ln w="9525">
            <a:noFill/>
            <a:miter lim="800000"/>
            <a:headEnd/>
            <a:tailEnd/>
          </a:ln>
        </p:spPr>
      </p:pic>
      <p:sp>
        <p:nvSpPr>
          <p:cNvPr id="46083" name="Rectangle 3"/>
          <p:cNvSpPr>
            <a:spLocks noChangeArrowheads="1"/>
          </p:cNvSpPr>
          <p:nvPr/>
        </p:nvSpPr>
        <p:spPr bwMode="auto">
          <a:xfrm>
            <a:off x="233363" y="1757363"/>
            <a:ext cx="8308975" cy="762000"/>
          </a:xfrm>
          <a:prstGeom prst="rect">
            <a:avLst/>
          </a:prstGeom>
          <a:noFill/>
          <a:ln w="9525">
            <a:noFill/>
            <a:miter lim="800000"/>
            <a:headEnd/>
            <a:tailEnd/>
          </a:ln>
        </p:spPr>
        <p:txBody>
          <a:bodyPr/>
          <a:lstStyle/>
          <a:p>
            <a:pPr marL="284163" indent="-284163" eaLnBrk="0" latinLnBrk="0" hangingPunct="0">
              <a:lnSpc>
                <a:spcPct val="105000"/>
              </a:lnSpc>
              <a:spcBef>
                <a:spcPct val="20000"/>
              </a:spcBef>
              <a:buClr>
                <a:srgbClr val="215383"/>
              </a:buClr>
              <a:buSzPct val="95000"/>
              <a:buFont typeface="Wingdings" pitchFamily="2" charset="2"/>
              <a:buChar char="§"/>
            </a:pPr>
            <a:r>
              <a:rPr kumimoji="0" lang="en-US" altLang="ko-KR" sz="2400">
                <a:latin typeface="Arial" pitchFamily="34" charset="0"/>
              </a:rPr>
              <a:t>Creating links between textual documents and model objects</a:t>
            </a:r>
            <a:endParaRPr kumimoji="0" lang="en-US" altLang="ko-KR" sz="2100">
              <a:latin typeface="Arial" pitchFamily="34" charset="0"/>
            </a:endParaRPr>
          </a:p>
        </p:txBody>
      </p:sp>
      <p:sp>
        <p:nvSpPr>
          <p:cNvPr id="578596" name="AutoShape 36"/>
          <p:cNvSpPr>
            <a:spLocks noChangeArrowheads="1"/>
          </p:cNvSpPr>
          <p:nvPr/>
        </p:nvSpPr>
        <p:spPr bwMode="auto">
          <a:xfrm>
            <a:off x="4429124" y="4929198"/>
            <a:ext cx="1089025" cy="395287"/>
          </a:xfrm>
          <a:prstGeom prst="leftRightArrow">
            <a:avLst>
              <a:gd name="adj1" fmla="val 50000"/>
              <a:gd name="adj2" fmla="val 55100"/>
            </a:avLst>
          </a:prstGeom>
          <a:solidFill>
            <a:srgbClr val="FFFF66"/>
          </a:solidFill>
          <a:ln w="3175">
            <a:solidFill>
              <a:schemeClr val="tx1"/>
            </a:solidFill>
            <a:miter lim="800000"/>
            <a:headEnd/>
            <a:tailEnd/>
          </a:ln>
        </p:spPr>
        <p:txBody>
          <a:bodyPr wrap="none" anchor="ctr"/>
          <a:lstStyle/>
          <a:p>
            <a:pPr algn="ctr" eaLnBrk="0" latinLnBrk="0" hangingPunct="0"/>
            <a:endParaRPr kumimoji="0" lang="ko-KR" altLang="en-US"/>
          </a:p>
        </p:txBody>
      </p:sp>
      <p:sp>
        <p:nvSpPr>
          <p:cNvPr id="32" name="Title 36"/>
          <p:cNvSpPr txBox="1">
            <a:spLocks/>
          </p:cNvSpPr>
          <p:nvPr/>
        </p:nvSpPr>
        <p:spPr>
          <a:xfrm>
            <a:off x="457200" y="457200"/>
            <a:ext cx="8077200" cy="990600"/>
          </a:xfrm>
          <a:prstGeom prst="rect">
            <a:avLst/>
          </a:prstGeom>
        </p:spPr>
        <p:txBody>
          <a:bodyPr vert="horz" lIns="91440" tIns="45720" rIns="91440" bIns="45720" rtlCol="0" anchor="t" anchorCtr="0">
            <a:noAutofit/>
          </a:bodyPr>
          <a:lstStyle/>
          <a:p>
            <a:pPr lvl="0" latinLnBrk="1">
              <a:spcBef>
                <a:spcPct val="0"/>
              </a:spcBef>
            </a:pPr>
            <a:r>
              <a:rPr lang="de-DE" altLang="ko-KR" sz="2800" b="1" dirty="0" err="1" smtClean="0">
                <a:solidFill>
                  <a:schemeClr val="tx2"/>
                </a:solidFill>
                <a:latin typeface="Arial" pitchFamily="34" charset="0"/>
                <a:ea typeface="+mj-ea"/>
                <a:cs typeface="Arial" pitchFamily="34" charset="0"/>
              </a:rPr>
              <a:t>Tracing</a:t>
            </a:r>
            <a:r>
              <a:rPr lang="de-DE" altLang="ko-KR" sz="2800" b="1" dirty="0" smtClean="0">
                <a:solidFill>
                  <a:schemeClr val="tx2"/>
                </a:solidFill>
                <a:latin typeface="Arial" pitchFamily="34" charset="0"/>
                <a:ea typeface="+mj-ea"/>
                <a:cs typeface="Arial" pitchFamily="34" charset="0"/>
              </a:rPr>
              <a:t> </a:t>
            </a:r>
            <a:r>
              <a:rPr lang="de-DE" altLang="ko-KR" sz="2800" b="1" dirty="0" err="1" smtClean="0">
                <a:solidFill>
                  <a:schemeClr val="tx2"/>
                </a:solidFill>
                <a:latin typeface="Arial" pitchFamily="34" charset="0"/>
                <a:ea typeface="+mj-ea"/>
                <a:cs typeface="Arial" pitchFamily="34" charset="0"/>
              </a:rPr>
              <a:t>Requirements</a:t>
            </a:r>
            <a:r>
              <a:rPr lang="de-DE" altLang="ko-KR" sz="2800" b="1" dirty="0" err="1" smtClean="0">
                <a:solidFill>
                  <a:schemeClr val="tx2"/>
                </a:solidFill>
                <a:latin typeface="Arial" pitchFamily="34" charset="0"/>
                <a:ea typeface="+mj-ea"/>
                <a:cs typeface="Arial" pitchFamily="34" charset="0"/>
                <a:sym typeface="Wingdings" pitchFamily="2" charset="2"/>
              </a:rPr>
              <a:t></a:t>
            </a:r>
            <a:r>
              <a:rPr lang="de-DE" altLang="ko-KR" sz="2800" b="1" dirty="0" err="1" smtClean="0">
                <a:solidFill>
                  <a:schemeClr val="tx2"/>
                </a:solidFill>
                <a:latin typeface="Arial" pitchFamily="34" charset="0"/>
                <a:ea typeface="+mj-ea"/>
                <a:cs typeface="Arial" pitchFamily="34" charset="0"/>
              </a:rPr>
              <a:t>Model</a:t>
            </a:r>
            <a:r>
              <a:rPr lang="en-US" altLang="ko-KR" sz="3600" dirty="0" smtClean="0"/>
              <a:t/>
            </a:r>
            <a:br>
              <a:rPr lang="en-US" altLang="ko-KR" sz="3600" dirty="0" smtClean="0"/>
            </a:br>
            <a:r>
              <a:rPr lang="en-US" altLang="ko-KR" sz="2400" dirty="0" err="1" smtClean="0">
                <a:solidFill>
                  <a:schemeClr val="accent1"/>
                </a:solidFill>
                <a:latin typeface="Arial" pitchFamily="34" charset="0"/>
                <a:ea typeface="+mj-ea"/>
                <a:cs typeface="Arial" pitchFamily="34" charset="0"/>
              </a:rPr>
              <a:t>Simulink</a:t>
            </a:r>
            <a:r>
              <a:rPr lang="en-US" altLang="ko-KR" sz="2400" dirty="0" smtClean="0">
                <a:solidFill>
                  <a:schemeClr val="accent1"/>
                </a:solidFill>
                <a:latin typeface="Arial" pitchFamily="34" charset="0"/>
                <a:ea typeface="+mj-ea"/>
                <a:cs typeface="Arial" pitchFamily="34" charset="0"/>
              </a:rPr>
              <a:t> Verification and Validation</a:t>
            </a:r>
            <a:endParaRPr lang="en-US" altLang="ko-KR" sz="2400" dirty="0">
              <a:solidFill>
                <a:schemeClr val="accent1"/>
              </a:solidFill>
              <a:latin typeface="Arial" pitchFamily="34" charset="0"/>
              <a:ea typeface="+mj-ea"/>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8596"/>
                                        </p:tgtEl>
                                        <p:attrNameLst>
                                          <p:attrName>style.visibility</p:attrName>
                                        </p:attrNameLst>
                                      </p:cBhvr>
                                      <p:to>
                                        <p:strVal val="visible"/>
                                      </p:to>
                                    </p:set>
                                    <p:animEffect transition="in" filter="blinds(horizontal)">
                                      <p:cBhvr>
                                        <p:cTn id="7" dur="500"/>
                                        <p:tgtEl>
                                          <p:spTgt spid="578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9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ko-KR" smtClean="0"/>
              <a:t>Requirements Traceability – Report</a:t>
            </a:r>
            <a:br>
              <a:rPr lang="en-US" altLang="ko-KR" smtClean="0"/>
            </a:br>
            <a:r>
              <a:rPr lang="en-US" altLang="ko-KR" sz="2000" b="0" smtClean="0">
                <a:solidFill>
                  <a:schemeClr val="accent1"/>
                </a:solidFill>
              </a:rPr>
              <a:t>Simulink</a:t>
            </a:r>
            <a:r>
              <a:rPr lang="en-US" altLang="ko-KR" sz="2400" b="0" smtClean="0">
                <a:solidFill>
                  <a:schemeClr val="folHlink"/>
                </a:solidFill>
              </a:rPr>
              <a:t> </a:t>
            </a:r>
            <a:r>
              <a:rPr lang="en-US" altLang="ko-KR" sz="2000" b="0" smtClean="0">
                <a:solidFill>
                  <a:schemeClr val="accent1"/>
                </a:solidFill>
              </a:rPr>
              <a:t>Verification</a:t>
            </a:r>
            <a:r>
              <a:rPr lang="en-US" altLang="ko-KR" sz="2400" b="0" smtClean="0">
                <a:solidFill>
                  <a:schemeClr val="folHlink"/>
                </a:solidFill>
              </a:rPr>
              <a:t> </a:t>
            </a:r>
            <a:r>
              <a:rPr lang="en-US" altLang="ko-KR" sz="2000" b="0" smtClean="0">
                <a:solidFill>
                  <a:schemeClr val="accent1"/>
                </a:solidFill>
              </a:rPr>
              <a:t>and</a:t>
            </a:r>
            <a:r>
              <a:rPr lang="en-US" altLang="ko-KR" sz="2400" b="0" smtClean="0">
                <a:solidFill>
                  <a:schemeClr val="folHlink"/>
                </a:solidFill>
              </a:rPr>
              <a:t> </a:t>
            </a:r>
            <a:r>
              <a:rPr lang="en-US" altLang="ko-KR" sz="2000" b="0" smtClean="0">
                <a:solidFill>
                  <a:schemeClr val="accent1"/>
                </a:solidFill>
              </a:rPr>
              <a:t>Validation</a:t>
            </a:r>
          </a:p>
        </p:txBody>
      </p:sp>
      <p:sp>
        <p:nvSpPr>
          <p:cNvPr id="48132" name="Rectangle 8"/>
          <p:cNvSpPr>
            <a:spLocks noGrp="1" noChangeArrowheads="1"/>
          </p:cNvSpPr>
          <p:nvPr>
            <p:ph type="body" idx="1"/>
          </p:nvPr>
        </p:nvSpPr>
        <p:spPr>
          <a:xfrm>
            <a:off x="360363" y="2141538"/>
            <a:ext cx="3914775" cy="4181475"/>
          </a:xfrm>
        </p:spPr>
        <p:txBody>
          <a:bodyPr/>
          <a:lstStyle/>
          <a:p>
            <a:r>
              <a:rPr lang="de-DE" altLang="ja-JP" sz="2000" smtClean="0">
                <a:solidFill>
                  <a:schemeClr val="tx2"/>
                </a:solidFill>
              </a:rPr>
              <a:t>Requirements Report</a:t>
            </a:r>
            <a:r>
              <a:rPr lang="de-DE" altLang="ja-JP" sz="2000" smtClean="0"/>
              <a:t> provides screenshots of the model and lists all the associated requirements</a:t>
            </a:r>
            <a:endParaRPr lang="en-US" altLang="ko-KR" sz="2000" smtClean="0">
              <a:ea typeface="MS PGothic" pitchFamily="34" charset="-128"/>
            </a:endParaRPr>
          </a:p>
        </p:txBody>
      </p:sp>
      <p:pic>
        <p:nvPicPr>
          <p:cNvPr id="2" name="그림 1"/>
          <p:cNvPicPr>
            <a:picLocks noChangeAspect="1"/>
          </p:cNvPicPr>
          <p:nvPr/>
        </p:nvPicPr>
        <p:blipFill>
          <a:blip r:embed="rId2"/>
          <a:stretch>
            <a:fillRect/>
          </a:stretch>
        </p:blipFill>
        <p:spPr>
          <a:xfrm>
            <a:off x="4495800" y="1481586"/>
            <a:ext cx="3727914" cy="5112568"/>
          </a:xfrm>
          <a:prstGeom prst="rect">
            <a:avLst/>
          </a:prstGeom>
        </p:spPr>
      </p:pic>
    </p:spTree>
    <p:extLst>
      <p:ext uri="{BB962C8B-B14F-4D97-AF65-F5344CB8AC3E}">
        <p14:creationId xmlns:p14="http://schemas.microsoft.com/office/powerpoint/2010/main" val="20001035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Controller Tuning</a:t>
            </a:r>
            <a:endParaRPr lang="en-US" dirty="0"/>
          </a:p>
        </p:txBody>
      </p:sp>
      <p:sp>
        <p:nvSpPr>
          <p:cNvPr id="4" name="Subtitle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0223685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0" latinLnBrk="0" hangingPunct="0"/>
            <a:r>
              <a:rPr lang="en-US" dirty="0" smtClean="0"/>
              <a:t>Simulink </a:t>
            </a:r>
            <a:r>
              <a:rPr lang="en-US" dirty="0"/>
              <a:t>PID Controller Blocks</a:t>
            </a:r>
          </a:p>
        </p:txBody>
      </p:sp>
      <p:sp>
        <p:nvSpPr>
          <p:cNvPr id="8195" name="Rectangle 3"/>
          <p:cNvSpPr>
            <a:spLocks noGrp="1" noChangeArrowheads="1"/>
          </p:cNvSpPr>
          <p:nvPr>
            <p:ph idx="1"/>
          </p:nvPr>
        </p:nvSpPr>
        <p:spPr>
          <a:xfrm>
            <a:off x="457201" y="2053998"/>
            <a:ext cx="4802300" cy="3494796"/>
          </a:xfrm>
        </p:spPr>
        <p:txBody>
          <a:bodyPr>
            <a:normAutofit fontScale="85000" lnSpcReduction="20000"/>
          </a:bodyPr>
          <a:lstStyle/>
          <a:p>
            <a:pPr eaLnBrk="0" latinLnBrk="0" hangingPunct="0">
              <a:buFont typeface="Wingdings" pitchFamily="2" charset="2"/>
              <a:buNone/>
              <a:defRPr/>
            </a:pPr>
            <a:r>
              <a:rPr lang="en-US" b="1" dirty="0" smtClean="0"/>
              <a:t>	</a:t>
            </a:r>
          </a:p>
          <a:p>
            <a:pPr eaLnBrk="0" latinLnBrk="0" hangingPunct="0">
              <a:defRPr/>
            </a:pPr>
            <a:r>
              <a:rPr lang="en-US" dirty="0" smtClean="0"/>
              <a:t>I, P, PD, PI, PID with approximate derivative</a:t>
            </a:r>
          </a:p>
          <a:p>
            <a:pPr eaLnBrk="0" latinLnBrk="0" hangingPunct="0">
              <a:defRPr/>
            </a:pPr>
            <a:endParaRPr lang="en-US" dirty="0" smtClean="0"/>
          </a:p>
          <a:p>
            <a:pPr eaLnBrk="0" latinLnBrk="0" hangingPunct="0">
              <a:defRPr/>
            </a:pPr>
            <a:r>
              <a:rPr lang="en-US" dirty="0" smtClean="0"/>
              <a:t>Parallel and ideal forms</a:t>
            </a:r>
          </a:p>
          <a:p>
            <a:pPr eaLnBrk="0" latinLnBrk="0" hangingPunct="0">
              <a:defRPr/>
            </a:pPr>
            <a:endParaRPr lang="en-US" dirty="0" smtClean="0"/>
          </a:p>
          <a:p>
            <a:pPr eaLnBrk="0" latinLnBrk="0" hangingPunct="0">
              <a:defRPr/>
            </a:pPr>
            <a:r>
              <a:rPr lang="en-US" dirty="0" smtClean="0"/>
              <a:t>Output saturation limits</a:t>
            </a:r>
          </a:p>
          <a:p>
            <a:pPr eaLnBrk="0" latinLnBrk="0" hangingPunct="0">
              <a:defRPr/>
            </a:pPr>
            <a:endParaRPr lang="en-US" dirty="0" smtClean="0"/>
          </a:p>
          <a:p>
            <a:pPr eaLnBrk="0" latinLnBrk="0" hangingPunct="0">
              <a:defRPr/>
            </a:pPr>
            <a:r>
              <a:rPr lang="en-US" dirty="0" smtClean="0"/>
              <a:t>Integrator anti-windup</a:t>
            </a:r>
          </a:p>
          <a:p>
            <a:pPr eaLnBrk="0" latinLnBrk="0" hangingPunct="0">
              <a:defRPr/>
            </a:pPr>
            <a:endParaRPr lang="en-US" dirty="0" smtClean="0"/>
          </a:p>
          <a:p>
            <a:pPr eaLnBrk="0" latinLnBrk="0" hangingPunct="0">
              <a:defRPr/>
            </a:pPr>
            <a:r>
              <a:rPr lang="en-US" dirty="0" smtClean="0"/>
              <a:t>Tracking mode for bumpless transfer</a:t>
            </a:r>
          </a:p>
          <a:p>
            <a:pPr eaLnBrk="0" latinLnBrk="0" hangingPunct="0">
              <a:defRPr/>
            </a:pPr>
            <a:endParaRPr lang="en-US" dirty="0" smtClean="0"/>
          </a:p>
          <a:p>
            <a:pPr eaLnBrk="0" latinLnBrk="0" hangingPunct="0">
              <a:defRPr/>
            </a:pPr>
            <a:endParaRPr lang="en-US" dirty="0" smtClean="0"/>
          </a:p>
        </p:txBody>
      </p:sp>
      <p:grpSp>
        <p:nvGrpSpPr>
          <p:cNvPr id="3" name="Group 2"/>
          <p:cNvGrpSpPr/>
          <p:nvPr/>
        </p:nvGrpSpPr>
        <p:grpSpPr>
          <a:xfrm>
            <a:off x="4979188" y="1911383"/>
            <a:ext cx="3344907" cy="3854880"/>
            <a:chOff x="4652141" y="1410517"/>
            <a:chExt cx="4448842" cy="5111022"/>
          </a:xfrm>
        </p:grpSpPr>
        <p:pic>
          <p:nvPicPr>
            <p:cNvPr id="8196"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531165" y="3064872"/>
              <a:ext cx="3569818" cy="3456667"/>
            </a:xfrm>
            <a:prstGeom prst="rect">
              <a:avLst/>
            </a:prstGeom>
            <a:noFill/>
            <a:ln w="9525">
              <a:noFill/>
              <a:miter lim="800000"/>
              <a:headEnd/>
              <a:tailEnd/>
            </a:ln>
          </p:spPr>
        </p:pic>
        <p:pic>
          <p:nvPicPr>
            <p:cNvPr id="8197"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4652141" y="1410517"/>
              <a:ext cx="3277210" cy="3173333"/>
            </a:xfrm>
            <a:prstGeom prst="rect">
              <a:avLst/>
            </a:prstGeom>
            <a:noFill/>
            <a:ln w="9525">
              <a:noFill/>
              <a:miter lim="800000"/>
              <a:headEnd/>
              <a:tailEnd/>
            </a:ln>
          </p:spPr>
        </p:pic>
      </p:grpSp>
    </p:spTree>
    <p:extLst>
      <p:ext uri="{BB962C8B-B14F-4D97-AF65-F5344CB8AC3E}">
        <p14:creationId xmlns:p14="http://schemas.microsoft.com/office/powerpoint/2010/main" val="25379550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Title 3"/>
          <p:cNvSpPr>
            <a:spLocks noGrp="1"/>
          </p:cNvSpPr>
          <p:nvPr>
            <p:ph type="title"/>
          </p:nvPr>
        </p:nvSpPr>
        <p:spPr/>
        <p:txBody>
          <a:bodyPr/>
          <a:lstStyle/>
          <a:p>
            <a:pPr eaLnBrk="0" latinLnBrk="0" hangingPunct="0"/>
            <a:r>
              <a:rPr lang="en-US" dirty="0" smtClean="0"/>
              <a:t>Tuning Challenges</a:t>
            </a:r>
          </a:p>
        </p:txBody>
      </p:sp>
      <p:sp>
        <p:nvSpPr>
          <p:cNvPr id="10242" name="Text Placeholder 1"/>
          <p:cNvSpPr>
            <a:spLocks noGrp="1"/>
          </p:cNvSpPr>
          <p:nvPr>
            <p:ph idx="1"/>
          </p:nvPr>
        </p:nvSpPr>
        <p:spPr/>
        <p:txBody>
          <a:bodyPr>
            <a:normAutofit/>
          </a:bodyPr>
          <a:lstStyle/>
          <a:p>
            <a:pPr eaLnBrk="0" latinLnBrk="0" hangingPunct="0"/>
            <a:r>
              <a:rPr lang="en-US" dirty="0" smtClean="0"/>
              <a:t>Finding gains values to meet response time and overshoot (phase margin) specifications</a:t>
            </a:r>
          </a:p>
          <a:p>
            <a:pPr lvl="1" eaLnBrk="0" latinLnBrk="0" hangingPunct="0"/>
            <a:r>
              <a:rPr lang="en-US" dirty="0" smtClean="0"/>
              <a:t>Manual tuning is purely trial and error process, time consuming and non-systematic. It may not produce optimal design and can lead to dangerous conditions</a:t>
            </a:r>
          </a:p>
          <a:p>
            <a:pPr lvl="1" eaLnBrk="0" latinLnBrk="0" hangingPunct="0"/>
            <a:r>
              <a:rPr lang="en-US" dirty="0" smtClean="0"/>
              <a:t>Rule-based tuning requires a lot of work, or simply cannot be applied  (open-loop unstable systems). It cannot be fine tuned</a:t>
            </a:r>
          </a:p>
          <a:p>
            <a:pPr lvl="1" eaLnBrk="0" latinLnBrk="0" hangingPunct="0"/>
            <a:endParaRPr lang="en-US" dirty="0" smtClean="0"/>
          </a:p>
          <a:p>
            <a:pPr lvl="1" eaLnBrk="0" latinLnBrk="0" hangingPunct="0"/>
            <a:endParaRPr lang="en-US" dirty="0" smtClean="0"/>
          </a:p>
          <a:p>
            <a:pPr lvl="1" eaLnBrk="0" latinLnBrk="0" hangingPunct="0"/>
            <a:endParaRPr lang="en-US" dirty="0" smtClean="0"/>
          </a:p>
        </p:txBody>
      </p:sp>
      <p:pic>
        <p:nvPicPr>
          <p:cNvPr id="4" name="Picture 3" descr="2.jpg"/>
          <p:cNvPicPr>
            <a:picLocks noChangeAspect="1"/>
          </p:cNvPicPr>
          <p:nvPr/>
        </p:nvPicPr>
        <p:blipFill>
          <a:blip r:embed="rId3" cstate="print"/>
          <a:srcRect l="1234" b="2573"/>
          <a:stretch>
            <a:fillRect/>
          </a:stretch>
        </p:blipFill>
        <p:spPr>
          <a:xfrm>
            <a:off x="2795957" y="4378017"/>
            <a:ext cx="3635005" cy="1643271"/>
          </a:xfrm>
          <a:prstGeom prst="rect">
            <a:avLst/>
          </a:prstGeom>
        </p:spPr>
      </p:pic>
      <p:sp>
        <p:nvSpPr>
          <p:cNvPr id="8" name="TextBox 7"/>
          <p:cNvSpPr txBox="1">
            <a:spLocks/>
          </p:cNvSpPr>
          <p:nvPr/>
        </p:nvSpPr>
        <p:spPr>
          <a:xfrm>
            <a:off x="4331375" y="4996769"/>
            <a:ext cx="137500" cy="370101"/>
          </a:xfrm>
          <a:prstGeom prst="rect">
            <a:avLst/>
          </a:prstGeom>
          <a:solidFill>
            <a:srgbClr val="024C84"/>
          </a:solidFill>
        </p:spPr>
        <p:txBody>
          <a:bodyPr wrap="square" rtlCol="0">
            <a:spAutoFit/>
          </a:bodyPr>
          <a:lstStyle/>
          <a:p>
            <a:pPr algn="ctr" eaLnBrk="0" hangingPunct="0"/>
            <a:r>
              <a:rPr lang="en-US" sz="1805" b="1" dirty="0">
                <a:latin typeface="Arial" pitchFamily="34" charset="0"/>
                <a:cs typeface="Arial" pitchFamily="34" charset="0"/>
              </a:rPr>
              <a:t>?</a:t>
            </a:r>
          </a:p>
        </p:txBody>
      </p:sp>
      <p:sp>
        <p:nvSpPr>
          <p:cNvPr id="9" name="TextBox 8"/>
          <p:cNvSpPr txBox="1">
            <a:spLocks/>
          </p:cNvSpPr>
          <p:nvPr/>
        </p:nvSpPr>
        <p:spPr>
          <a:xfrm>
            <a:off x="4563406" y="4435310"/>
            <a:ext cx="137500" cy="370101"/>
          </a:xfrm>
          <a:prstGeom prst="rect">
            <a:avLst/>
          </a:prstGeom>
          <a:solidFill>
            <a:srgbClr val="024C84"/>
          </a:solidFill>
        </p:spPr>
        <p:txBody>
          <a:bodyPr wrap="square" rtlCol="0">
            <a:spAutoFit/>
          </a:bodyPr>
          <a:lstStyle/>
          <a:p>
            <a:pPr algn="ctr" eaLnBrk="0" hangingPunct="0"/>
            <a:r>
              <a:rPr lang="en-US" sz="1805" b="1" dirty="0">
                <a:latin typeface="Arial" pitchFamily="34" charset="0"/>
                <a:cs typeface="Arial" pitchFamily="34" charset="0"/>
              </a:rPr>
              <a:t>?</a:t>
            </a:r>
          </a:p>
        </p:txBody>
      </p:sp>
      <p:sp>
        <p:nvSpPr>
          <p:cNvPr id="10" name="TextBox 9"/>
          <p:cNvSpPr txBox="1">
            <a:spLocks/>
          </p:cNvSpPr>
          <p:nvPr/>
        </p:nvSpPr>
        <p:spPr>
          <a:xfrm>
            <a:off x="4468875" y="5567395"/>
            <a:ext cx="137500" cy="370101"/>
          </a:xfrm>
          <a:prstGeom prst="rect">
            <a:avLst/>
          </a:prstGeom>
          <a:solidFill>
            <a:srgbClr val="024C84"/>
          </a:solidFill>
        </p:spPr>
        <p:txBody>
          <a:bodyPr wrap="square" rtlCol="0">
            <a:spAutoFit/>
          </a:bodyPr>
          <a:lstStyle/>
          <a:p>
            <a:pPr algn="ctr" eaLnBrk="0" hangingPunct="0"/>
            <a:r>
              <a:rPr lang="en-US" sz="1805" b="1" dirty="0">
                <a:latin typeface="Arial" pitchFamily="34" charset="0"/>
                <a:cs typeface="Arial" pitchFamily="34" charset="0"/>
              </a:rPr>
              <a:t>?</a:t>
            </a:r>
          </a:p>
        </p:txBody>
      </p:sp>
    </p:spTree>
    <p:extLst>
      <p:ext uri="{BB962C8B-B14F-4D97-AF65-F5344CB8AC3E}">
        <p14:creationId xmlns:p14="http://schemas.microsoft.com/office/powerpoint/2010/main" val="33642874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Solution: PID Tuner</a:t>
            </a:r>
            <a:endParaRPr lang="ko-KR" altLang="en-US" dirty="0"/>
          </a:p>
        </p:txBody>
      </p:sp>
      <p:sp>
        <p:nvSpPr>
          <p:cNvPr id="9219" name="Rectangle 3"/>
          <p:cNvSpPr>
            <a:spLocks noGrp="1" noChangeArrowheads="1"/>
          </p:cNvSpPr>
          <p:nvPr>
            <p:ph idx="1"/>
          </p:nvPr>
        </p:nvSpPr>
        <p:spPr>
          <a:xfrm>
            <a:off x="457200" y="1600200"/>
            <a:ext cx="3867895" cy="4648200"/>
          </a:xfrm>
        </p:spPr>
        <p:txBody>
          <a:bodyPr/>
          <a:lstStyle/>
          <a:p>
            <a:pPr eaLnBrk="0" latinLnBrk="0" hangingPunct="0">
              <a:buFont typeface="Wingdings" pitchFamily="2" charset="2"/>
              <a:buNone/>
            </a:pPr>
            <a:r>
              <a:rPr lang="en-US" sz="1504" b="1" dirty="0"/>
              <a:t>	</a:t>
            </a:r>
          </a:p>
          <a:p>
            <a:pPr eaLnBrk="0" latinLnBrk="0" hangingPunct="0"/>
            <a:r>
              <a:rPr lang="en-US" dirty="0" smtClean="0"/>
              <a:t>Automatically finds gain values to meet specifications</a:t>
            </a:r>
          </a:p>
          <a:p>
            <a:pPr eaLnBrk="0" latinLnBrk="0" hangingPunct="0"/>
            <a:endParaRPr lang="en-US" dirty="0" smtClean="0"/>
          </a:p>
          <a:p>
            <a:pPr eaLnBrk="0" latinLnBrk="0" hangingPunct="0"/>
            <a:r>
              <a:rPr lang="en-US" dirty="0" smtClean="0"/>
              <a:t>Provides additional fine-tuning capability with simple sliders</a:t>
            </a:r>
          </a:p>
          <a:p>
            <a:pPr eaLnBrk="0" latinLnBrk="0" hangingPunct="0"/>
            <a:endParaRPr lang="en-US" dirty="0" smtClean="0"/>
          </a:p>
          <a:p>
            <a:pPr eaLnBrk="0" latinLnBrk="0" hangingPunct="0"/>
            <a:r>
              <a:rPr lang="en-US" dirty="0" smtClean="0"/>
              <a:t>Supports all types of plants</a:t>
            </a:r>
          </a:p>
          <a:p>
            <a:pPr eaLnBrk="0" latinLnBrk="0" hangingPunct="0"/>
            <a:endParaRPr lang="en-US" dirty="0" smtClean="0"/>
          </a:p>
          <a:p>
            <a:pPr eaLnBrk="0" latinLnBrk="0" hangingPunct="0"/>
            <a:endParaRPr lang="en-US" dirty="0" smtClean="0"/>
          </a:p>
          <a:p>
            <a:pPr eaLnBrk="0" latinLnBrk="0" hangingPunct="0"/>
            <a:endParaRPr lang="en-US" sz="1504" dirty="0"/>
          </a:p>
        </p:txBody>
      </p:sp>
      <p:pic>
        <p:nvPicPr>
          <p:cNvPr id="9220"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325095" y="2288750"/>
            <a:ext cx="2950003" cy="1293752"/>
          </a:xfrm>
          <a:prstGeom prst="rect">
            <a:avLst/>
          </a:prstGeom>
          <a:noFill/>
          <a:ln w="9525">
            <a:noFill/>
            <a:miter lim="800000"/>
            <a:headEnd/>
            <a:tailEnd/>
          </a:ln>
        </p:spPr>
      </p:pic>
      <p:sp>
        <p:nvSpPr>
          <p:cNvPr id="14" name="Isosceles Triangle 13"/>
          <p:cNvSpPr/>
          <p:nvPr/>
        </p:nvSpPr>
        <p:spPr>
          <a:xfrm>
            <a:off x="4879868" y="3154514"/>
            <a:ext cx="991149" cy="14663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353" dirty="0"/>
          </a:p>
        </p:txBody>
      </p:sp>
      <p:pic>
        <p:nvPicPr>
          <p:cNvPr id="922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4525886" y="3301143"/>
            <a:ext cx="1778127" cy="1618752"/>
          </a:xfrm>
          <a:prstGeom prst="rect">
            <a:avLst/>
          </a:prstGeom>
          <a:noFill/>
          <a:ln w="9525">
            <a:noFill/>
            <a:miter lim="800000"/>
            <a:headEnd/>
            <a:tailEnd/>
          </a:ln>
        </p:spPr>
      </p:pic>
      <p:sp>
        <p:nvSpPr>
          <p:cNvPr id="15" name="Isosceles Triangle 14"/>
          <p:cNvSpPr/>
          <p:nvPr/>
        </p:nvSpPr>
        <p:spPr>
          <a:xfrm rot="16200000">
            <a:off x="5845396" y="4277147"/>
            <a:ext cx="1072133" cy="16232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353" dirty="0"/>
          </a:p>
        </p:txBody>
      </p:sp>
      <p:sp>
        <p:nvSpPr>
          <p:cNvPr id="16" name="Rectangle 15"/>
          <p:cNvSpPr/>
          <p:nvPr/>
        </p:nvSpPr>
        <p:spPr>
          <a:xfrm>
            <a:off x="5568877" y="4219626"/>
            <a:ext cx="302127" cy="99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353" dirty="0"/>
          </a:p>
        </p:txBody>
      </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411388" y="3553774"/>
            <a:ext cx="1528201" cy="1500074"/>
          </a:xfrm>
          <a:prstGeom prst="rect">
            <a:avLst/>
          </a:prstGeom>
          <a:noFill/>
          <a:ln w="9525">
            <a:noFill/>
            <a:miter lim="800000"/>
            <a:headEnd/>
            <a:tailEnd/>
          </a:ln>
        </p:spPr>
      </p:pic>
      <p:sp>
        <p:nvSpPr>
          <p:cNvPr id="2" name="TextBox 1"/>
          <p:cNvSpPr txBox="1"/>
          <p:nvPr/>
        </p:nvSpPr>
        <p:spPr>
          <a:xfrm>
            <a:off x="4495800" y="5770384"/>
            <a:ext cx="3380213" cy="323807"/>
          </a:xfrm>
          <a:prstGeom prst="rect">
            <a:avLst/>
          </a:prstGeom>
          <a:solidFill>
            <a:srgbClr val="024C84">
              <a:alpha val="30000"/>
            </a:srgbClr>
          </a:solidFill>
        </p:spPr>
        <p:txBody>
          <a:bodyPr wrap="square" rtlCol="0">
            <a:spAutoFit/>
          </a:bodyPr>
          <a:lstStyle/>
          <a:p>
            <a:pPr algn="ctr" eaLnBrk="0" hangingPunct="0"/>
            <a:r>
              <a:rPr lang="en-US" sz="1504" dirty="0">
                <a:latin typeface="Arial" pitchFamily="34" charset="0"/>
                <a:cs typeface="Arial" pitchFamily="34" charset="0"/>
              </a:rPr>
              <a:t>Requires Simulink Control Design</a:t>
            </a:r>
          </a:p>
        </p:txBody>
      </p:sp>
    </p:spTree>
    <p:extLst>
      <p:ext uri="{BB962C8B-B14F-4D97-AF65-F5344CB8AC3E}">
        <p14:creationId xmlns:p14="http://schemas.microsoft.com/office/powerpoint/2010/main" val="15950621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a:t>Code Generation</a:t>
            </a:r>
            <a:endParaRPr lang="en-US" dirty="0"/>
          </a:p>
        </p:txBody>
      </p:sp>
      <p:sp>
        <p:nvSpPr>
          <p:cNvPr id="4" name="Subtitle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3330803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6024" y="808112"/>
            <a:ext cx="7772400" cy="1828800"/>
          </a:xfrm>
        </p:spPr>
        <p:txBody>
          <a:bodyPr/>
          <a:lstStyle/>
          <a:p>
            <a:r>
              <a:rPr lang="en-US" altLang="ko-KR" dirty="0"/>
              <a:t>Control System Design </a:t>
            </a:r>
            <a:r>
              <a:rPr lang="en-US" altLang="ko-KR" dirty="0" smtClean="0"/>
              <a:t>Challenge</a:t>
            </a:r>
            <a:r>
              <a:rPr lang="en-US" altLang="ko-KR" dirty="0"/>
              <a:t/>
            </a:r>
            <a:br>
              <a:rPr lang="en-US" altLang="ko-KR" dirty="0"/>
            </a:br>
            <a:endParaRPr lang="en-US" altLang="en-US" dirty="0"/>
          </a:p>
        </p:txBody>
      </p:sp>
    </p:spTree>
    <p:extLst>
      <p:ext uri="{BB962C8B-B14F-4D97-AF65-F5344CB8AC3E}">
        <p14:creationId xmlns:p14="http://schemas.microsoft.com/office/powerpoint/2010/main" val="24435065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ko-KR" smtClean="0"/>
              <a:t>Code Generation</a:t>
            </a:r>
          </a:p>
        </p:txBody>
      </p:sp>
      <p:sp>
        <p:nvSpPr>
          <p:cNvPr id="78851" name="Rectangle 3"/>
          <p:cNvSpPr>
            <a:spLocks noGrp="1" noChangeArrowheads="1"/>
          </p:cNvSpPr>
          <p:nvPr>
            <p:ph type="body" idx="1"/>
          </p:nvPr>
        </p:nvSpPr>
        <p:spPr>
          <a:xfrm>
            <a:off x="3586163" y="1646238"/>
            <a:ext cx="5072062" cy="4264025"/>
          </a:xfrm>
        </p:spPr>
        <p:txBody>
          <a:bodyPr/>
          <a:lstStyle/>
          <a:p>
            <a:pPr>
              <a:lnSpc>
                <a:spcPct val="90000"/>
              </a:lnSpc>
            </a:pPr>
            <a:r>
              <a:rPr lang="en-US" altLang="ko-KR" sz="2000" dirty="0" smtClean="0"/>
              <a:t>Use of Legacy Code Tool for introduction of existing C code on </a:t>
            </a:r>
            <a:r>
              <a:rPr lang="en-US" altLang="ko-KR" sz="2000" dirty="0" err="1" smtClean="0"/>
              <a:t>Simulink</a:t>
            </a:r>
            <a:r>
              <a:rPr lang="en-US" altLang="ko-KR" sz="2000" dirty="0" smtClean="0"/>
              <a:t> models</a:t>
            </a:r>
          </a:p>
          <a:p>
            <a:pPr>
              <a:lnSpc>
                <a:spcPct val="90000"/>
              </a:lnSpc>
            </a:pPr>
            <a:endParaRPr lang="en-US" altLang="ko-KR" sz="2000" dirty="0" smtClean="0"/>
          </a:p>
          <a:p>
            <a:pPr>
              <a:lnSpc>
                <a:spcPct val="90000"/>
              </a:lnSpc>
            </a:pPr>
            <a:r>
              <a:rPr lang="en-US" altLang="ko-KR" sz="2000" dirty="0" smtClean="0"/>
              <a:t>ISO ANSI-C production code generation with Embedded Coder.</a:t>
            </a:r>
          </a:p>
          <a:p>
            <a:pPr>
              <a:lnSpc>
                <a:spcPct val="90000"/>
              </a:lnSpc>
            </a:pPr>
            <a:endParaRPr lang="en-US" altLang="ko-KR" sz="2000" dirty="0" smtClean="0"/>
          </a:p>
          <a:p>
            <a:pPr>
              <a:lnSpc>
                <a:spcPct val="90000"/>
              </a:lnSpc>
            </a:pPr>
            <a:r>
              <a:rPr lang="en-US" altLang="ko-KR" sz="2000" dirty="0" smtClean="0"/>
              <a:t>Possible prototyping on target</a:t>
            </a:r>
          </a:p>
          <a:p>
            <a:pPr>
              <a:lnSpc>
                <a:spcPct val="90000"/>
              </a:lnSpc>
            </a:pPr>
            <a:endParaRPr lang="en-US" altLang="ko-KR" sz="2000" dirty="0" smtClean="0"/>
          </a:p>
          <a:p>
            <a:pPr>
              <a:lnSpc>
                <a:spcPct val="90000"/>
              </a:lnSpc>
            </a:pPr>
            <a:r>
              <a:rPr lang="en-US" altLang="ko-KR" sz="2000" dirty="0" smtClean="0"/>
              <a:t>Run-time errors verification with </a:t>
            </a:r>
            <a:r>
              <a:rPr lang="en-US" altLang="ko-KR" sz="2000" dirty="0" err="1" smtClean="0"/>
              <a:t>Polyspace</a:t>
            </a:r>
            <a:r>
              <a:rPr lang="en-US" altLang="ko-KR" sz="2000" dirty="0" smtClean="0"/>
              <a:t> before the compilation phase and execution on the target</a:t>
            </a:r>
          </a:p>
          <a:p>
            <a:pPr>
              <a:lnSpc>
                <a:spcPct val="90000"/>
              </a:lnSpc>
            </a:pPr>
            <a:endParaRPr lang="en-US" altLang="ko-KR" sz="2000" dirty="0" smtClean="0"/>
          </a:p>
        </p:txBody>
      </p:sp>
      <p:sp>
        <p:nvSpPr>
          <p:cNvPr id="537628" name="AutoShape 28"/>
          <p:cNvSpPr>
            <a:spLocks noChangeArrowheads="1"/>
          </p:cNvSpPr>
          <p:nvPr/>
        </p:nvSpPr>
        <p:spPr bwMode="auto">
          <a:xfrm>
            <a:off x="704850" y="4192588"/>
            <a:ext cx="2514600" cy="2133600"/>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2" name="Group 29"/>
          <p:cNvGrpSpPr>
            <a:grpSpLocks/>
          </p:cNvGrpSpPr>
          <p:nvPr/>
        </p:nvGrpSpPr>
        <p:grpSpPr bwMode="auto">
          <a:xfrm>
            <a:off x="808038" y="4652963"/>
            <a:ext cx="1114425" cy="914400"/>
            <a:chOff x="1885" y="2831"/>
            <a:chExt cx="702" cy="576"/>
          </a:xfrm>
        </p:grpSpPr>
        <p:sp>
          <p:nvSpPr>
            <p:cNvPr id="78909" name="Rectangle 30"/>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78910" name="Rectangle 31"/>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78911" name="Rectangle 32"/>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78912" name="AutoShape 33"/>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78854" name="AutoShape 34"/>
          <p:cNvSpPr>
            <a:spLocks/>
          </p:cNvSpPr>
          <p:nvPr/>
        </p:nvSpPr>
        <p:spPr bwMode="auto">
          <a:xfrm rot="5400000">
            <a:off x="1895475" y="4551363"/>
            <a:ext cx="152400" cy="2209800"/>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78855" name="Rectangle 35"/>
          <p:cNvSpPr>
            <a:spLocks noChangeArrowheads="1"/>
          </p:cNvSpPr>
          <p:nvPr/>
        </p:nvSpPr>
        <p:spPr bwMode="auto">
          <a:xfrm>
            <a:off x="714375" y="6021388"/>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78856" name="Rectangle 36"/>
          <p:cNvSpPr>
            <a:spLocks noChangeArrowheads="1"/>
          </p:cNvSpPr>
          <p:nvPr/>
        </p:nvSpPr>
        <p:spPr bwMode="auto">
          <a:xfrm flipV="1">
            <a:off x="1335088" y="5768975"/>
            <a:ext cx="1341437" cy="128588"/>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3" name="Group 37"/>
          <p:cNvGrpSpPr>
            <a:grpSpLocks/>
          </p:cNvGrpSpPr>
          <p:nvPr/>
        </p:nvGrpSpPr>
        <p:grpSpPr bwMode="auto">
          <a:xfrm>
            <a:off x="1938338" y="4652963"/>
            <a:ext cx="1114425" cy="914400"/>
            <a:chOff x="1164" y="2831"/>
            <a:chExt cx="702" cy="576"/>
          </a:xfrm>
        </p:grpSpPr>
        <p:sp>
          <p:nvSpPr>
            <p:cNvPr id="78905" name="Rectangle 38"/>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78906" name="Rectangle 39"/>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78907" name="AutoShape 40"/>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78908" name="Rectangle 41"/>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sp>
        <p:nvSpPr>
          <p:cNvPr id="78858" name="AutoShape 42"/>
          <p:cNvSpPr>
            <a:spLocks noChangeArrowheads="1"/>
          </p:cNvSpPr>
          <p:nvPr/>
        </p:nvSpPr>
        <p:spPr bwMode="auto">
          <a:xfrm>
            <a:off x="704850" y="1995488"/>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78859" name="Rectangle 43"/>
          <p:cNvSpPr>
            <a:spLocks noChangeArrowheads="1"/>
          </p:cNvSpPr>
          <p:nvPr/>
        </p:nvSpPr>
        <p:spPr bwMode="auto">
          <a:xfrm>
            <a:off x="717550" y="2033588"/>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78860" name="Picture 44" descr="sf_car2"/>
          <p:cNvPicPr>
            <a:picLocks noChangeAspect="1" noChangeArrowheads="1"/>
          </p:cNvPicPr>
          <p:nvPr/>
        </p:nvPicPr>
        <p:blipFill>
          <a:blip r:embed="rId3" cstate="print">
            <a:lum bright="16000" contrast="2000"/>
          </a:blip>
          <a:srcRect/>
          <a:stretch>
            <a:fillRect/>
          </a:stretch>
        </p:blipFill>
        <p:spPr bwMode="auto">
          <a:xfrm>
            <a:off x="893763" y="2293938"/>
            <a:ext cx="2182812" cy="1492250"/>
          </a:xfrm>
          <a:prstGeom prst="rect">
            <a:avLst/>
          </a:prstGeom>
          <a:noFill/>
          <a:ln w="9525">
            <a:noFill/>
            <a:miter lim="800000"/>
            <a:headEnd/>
            <a:tailEnd/>
          </a:ln>
        </p:spPr>
      </p:pic>
      <p:grpSp>
        <p:nvGrpSpPr>
          <p:cNvPr id="4" name="Group 45"/>
          <p:cNvGrpSpPr>
            <a:grpSpLocks/>
          </p:cNvGrpSpPr>
          <p:nvPr/>
        </p:nvGrpSpPr>
        <p:grpSpPr bwMode="auto">
          <a:xfrm>
            <a:off x="946150" y="2365375"/>
            <a:ext cx="2057400" cy="1371600"/>
            <a:chOff x="2640" y="1584"/>
            <a:chExt cx="1296" cy="954"/>
          </a:xfrm>
        </p:grpSpPr>
        <p:sp>
          <p:nvSpPr>
            <p:cNvPr id="78902" name="Rectangle 46"/>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78903" name="Rectangle 47"/>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78904" name="Rectangle 48"/>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grpSp>
        <p:nvGrpSpPr>
          <p:cNvPr id="5" name="Group 49"/>
          <p:cNvGrpSpPr>
            <a:grpSpLocks/>
          </p:cNvGrpSpPr>
          <p:nvPr/>
        </p:nvGrpSpPr>
        <p:grpSpPr bwMode="auto">
          <a:xfrm>
            <a:off x="1403350" y="3700463"/>
            <a:ext cx="457200" cy="828675"/>
            <a:chOff x="2646" y="2167"/>
            <a:chExt cx="288" cy="522"/>
          </a:xfrm>
        </p:grpSpPr>
        <p:sp>
          <p:nvSpPr>
            <p:cNvPr id="78900" name="Freeform 5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8901" name="Rectangle 5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6" name="Group 52"/>
          <p:cNvGrpSpPr>
            <a:grpSpLocks/>
          </p:cNvGrpSpPr>
          <p:nvPr/>
        </p:nvGrpSpPr>
        <p:grpSpPr bwMode="auto">
          <a:xfrm flipH="1">
            <a:off x="2089150" y="3700463"/>
            <a:ext cx="457200" cy="828675"/>
            <a:chOff x="2646" y="2167"/>
            <a:chExt cx="288" cy="522"/>
          </a:xfrm>
        </p:grpSpPr>
        <p:sp>
          <p:nvSpPr>
            <p:cNvPr id="78898" name="Freeform 53"/>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8899" name="Rectangle 54"/>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55"/>
          <p:cNvGrpSpPr>
            <a:grpSpLocks/>
          </p:cNvGrpSpPr>
          <p:nvPr/>
        </p:nvGrpSpPr>
        <p:grpSpPr bwMode="auto">
          <a:xfrm>
            <a:off x="38100" y="3425825"/>
            <a:ext cx="1044575" cy="1023938"/>
            <a:chOff x="658" y="2086"/>
            <a:chExt cx="658" cy="645"/>
          </a:xfrm>
        </p:grpSpPr>
        <p:grpSp>
          <p:nvGrpSpPr>
            <p:cNvPr id="8" name="Group 56"/>
            <p:cNvGrpSpPr>
              <a:grpSpLocks/>
            </p:cNvGrpSpPr>
            <p:nvPr/>
          </p:nvGrpSpPr>
          <p:grpSpPr bwMode="auto">
            <a:xfrm>
              <a:off x="658" y="2086"/>
              <a:ext cx="413" cy="412"/>
              <a:chOff x="2029" y="1768"/>
              <a:chExt cx="836" cy="834"/>
            </a:xfrm>
          </p:grpSpPr>
          <p:sp>
            <p:nvSpPr>
              <p:cNvPr id="78896" name="Oval 57"/>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78897" name="Picture 58"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9" name="Group 59"/>
            <p:cNvGrpSpPr>
              <a:grpSpLocks/>
            </p:cNvGrpSpPr>
            <p:nvPr/>
          </p:nvGrpSpPr>
          <p:grpSpPr bwMode="auto">
            <a:xfrm rot="20000999" flipH="1">
              <a:off x="1028" y="2209"/>
              <a:ext cx="288" cy="522"/>
              <a:chOff x="2646" y="2167"/>
              <a:chExt cx="288" cy="522"/>
            </a:xfrm>
          </p:grpSpPr>
          <p:sp>
            <p:nvSpPr>
              <p:cNvPr id="78894" name="Freeform 6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8895" name="Rectangle 6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
        <p:nvSpPr>
          <p:cNvPr id="78877" name="Rectangle 89"/>
          <p:cNvSpPr>
            <a:spLocks noChangeArrowheads="1"/>
          </p:cNvSpPr>
          <p:nvPr/>
        </p:nvSpPr>
        <p:spPr bwMode="auto">
          <a:xfrm>
            <a:off x="879475" y="1431925"/>
            <a:ext cx="2357438"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Requirements</a:t>
            </a:r>
          </a:p>
        </p:txBody>
      </p:sp>
      <p:sp>
        <p:nvSpPr>
          <p:cNvPr id="78878" name="Rectangle 90"/>
          <p:cNvSpPr>
            <a:spLocks noChangeArrowheads="1"/>
          </p:cNvSpPr>
          <p:nvPr/>
        </p:nvSpPr>
        <p:spPr bwMode="auto">
          <a:xfrm>
            <a:off x="811213" y="1535113"/>
            <a:ext cx="2357437"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Requirements</a:t>
            </a:r>
          </a:p>
        </p:txBody>
      </p:sp>
    </p:spTree>
    <p:extLst>
      <p:ext uri="{BB962C8B-B14F-4D97-AF65-F5344CB8AC3E}">
        <p14:creationId xmlns:p14="http://schemas.microsoft.com/office/powerpoint/2010/main" val="97745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537628"/>
                                        </p:tgtEl>
                                        <p:attrNameLst>
                                          <p:attrName>fillcolor</p:attrName>
                                        </p:attrNameLst>
                                      </p:cBhvr>
                                      <p:to>
                                        <a:srgbClr val="FFFF66"/>
                                      </p:to>
                                    </p:animClr>
                                    <p:set>
                                      <p:cBhvr>
                                        <p:cTn id="7" dur="500" fill="hold"/>
                                        <p:tgtEl>
                                          <p:spTgt spid="537628"/>
                                        </p:tgtEl>
                                        <p:attrNameLst>
                                          <p:attrName>fill.type</p:attrName>
                                        </p:attrNameLst>
                                      </p:cBhvr>
                                      <p:to>
                                        <p:strVal val="solid"/>
                                      </p:to>
                                    </p:set>
                                    <p:set>
                                      <p:cBhvr>
                                        <p:cTn id="8" dur="500" fill="hold"/>
                                        <p:tgtEl>
                                          <p:spTgt spid="5376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Text Box 2"/>
          <p:cNvSpPr txBox="1">
            <a:spLocks noChangeArrowheads="1"/>
          </p:cNvSpPr>
          <p:nvPr/>
        </p:nvSpPr>
        <p:spPr bwMode="auto">
          <a:xfrm>
            <a:off x="3962400" y="1984375"/>
            <a:ext cx="1285875" cy="2820988"/>
          </a:xfrm>
          <a:prstGeom prst="rect">
            <a:avLst/>
          </a:prstGeom>
          <a:noFill/>
          <a:ln w="9525" algn="ctr">
            <a:solidFill>
              <a:schemeClr val="tx1"/>
            </a:solidFill>
            <a:miter lim="800000"/>
            <a:headEnd/>
            <a:tailEnd/>
          </a:ln>
        </p:spPr>
        <p:txBody>
          <a:bodyPr bIns="0">
            <a:spAutoFit/>
          </a:bodyPr>
          <a:lstStyle/>
          <a:p>
            <a:pPr algn="ctr" eaLnBrk="0" latinLnBrk="0" hangingPunct="0"/>
            <a:r>
              <a:rPr kumimoji="0" lang="en-US" altLang="ko-KR" sz="1400">
                <a:latin typeface="Arial" pitchFamily="34" charset="0"/>
              </a:rPr>
              <a:t>Core</a:t>
            </a:r>
          </a:p>
          <a:p>
            <a:pPr algn="ctr" eaLnBrk="0" latinLnBrk="0" hangingPunct="0"/>
            <a:r>
              <a:rPr kumimoji="0" lang="en-US" altLang="ko-KR" sz="1400">
                <a:latin typeface="Arial" pitchFamily="34" charset="0"/>
              </a:rPr>
              <a:t>Software</a:t>
            </a:r>
          </a:p>
          <a:p>
            <a:pPr algn="ctr" eaLnBrk="0" latinLnBrk="0" hangingPunct="0"/>
            <a:r>
              <a:rPr kumimoji="0" lang="en-US" altLang="ko-KR" sz="1400">
                <a:latin typeface="Arial" pitchFamily="34" charset="0"/>
              </a:rPr>
              <a:t>Algorithms and Logic</a:t>
            </a: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ko-KR" altLang="en-US" sz="1400">
              <a:latin typeface="Arial" pitchFamily="34" charset="0"/>
            </a:endParaRPr>
          </a:p>
        </p:txBody>
      </p:sp>
      <p:sp>
        <p:nvSpPr>
          <p:cNvPr id="1036" name="Line 3"/>
          <p:cNvSpPr>
            <a:spLocks noChangeShapeType="1"/>
          </p:cNvSpPr>
          <p:nvPr/>
        </p:nvSpPr>
        <p:spPr bwMode="auto">
          <a:xfrm>
            <a:off x="4114800" y="4572000"/>
            <a:ext cx="914400" cy="0"/>
          </a:xfrm>
          <a:prstGeom prst="line">
            <a:avLst/>
          </a:prstGeom>
          <a:noFill/>
          <a:ln w="3175">
            <a:solidFill>
              <a:schemeClr val="tx1"/>
            </a:solidFill>
            <a:prstDash val="sysDot"/>
            <a:round/>
            <a:headEnd/>
            <a:tailEnd/>
          </a:ln>
        </p:spPr>
        <p:txBody>
          <a:bodyPr/>
          <a:lstStyle/>
          <a:p>
            <a:endParaRPr lang="ko-KR" altLang="en-US"/>
          </a:p>
        </p:txBody>
      </p:sp>
      <p:sp>
        <p:nvSpPr>
          <p:cNvPr id="1037" name="Line 4"/>
          <p:cNvSpPr>
            <a:spLocks noChangeShapeType="1"/>
          </p:cNvSpPr>
          <p:nvPr/>
        </p:nvSpPr>
        <p:spPr bwMode="auto">
          <a:xfrm>
            <a:off x="4175125" y="4235450"/>
            <a:ext cx="914400" cy="0"/>
          </a:xfrm>
          <a:prstGeom prst="line">
            <a:avLst/>
          </a:prstGeom>
          <a:noFill/>
          <a:ln w="3175">
            <a:solidFill>
              <a:schemeClr val="tx1"/>
            </a:solidFill>
            <a:prstDash val="sysDot"/>
            <a:round/>
            <a:headEnd/>
            <a:tailEnd/>
          </a:ln>
        </p:spPr>
        <p:txBody>
          <a:bodyPr/>
          <a:lstStyle/>
          <a:p>
            <a:endParaRPr lang="ko-KR" altLang="en-US"/>
          </a:p>
        </p:txBody>
      </p:sp>
      <p:sp>
        <p:nvSpPr>
          <p:cNvPr id="1038" name="Line 5"/>
          <p:cNvSpPr>
            <a:spLocks noChangeShapeType="1"/>
          </p:cNvSpPr>
          <p:nvPr/>
        </p:nvSpPr>
        <p:spPr bwMode="auto">
          <a:xfrm>
            <a:off x="4114800" y="3917950"/>
            <a:ext cx="914400" cy="0"/>
          </a:xfrm>
          <a:prstGeom prst="line">
            <a:avLst/>
          </a:prstGeom>
          <a:noFill/>
          <a:ln w="3175">
            <a:solidFill>
              <a:schemeClr val="tx1"/>
            </a:solidFill>
            <a:prstDash val="sysDot"/>
            <a:round/>
            <a:headEnd/>
            <a:tailEnd/>
          </a:ln>
        </p:spPr>
        <p:txBody>
          <a:bodyPr/>
          <a:lstStyle/>
          <a:p>
            <a:endParaRPr lang="ko-KR" altLang="en-US"/>
          </a:p>
        </p:txBody>
      </p:sp>
      <p:sp>
        <p:nvSpPr>
          <p:cNvPr id="1039" name="Line 6"/>
          <p:cNvSpPr>
            <a:spLocks noChangeShapeType="1"/>
          </p:cNvSpPr>
          <p:nvPr/>
        </p:nvSpPr>
        <p:spPr bwMode="auto">
          <a:xfrm>
            <a:off x="4114800" y="3549650"/>
            <a:ext cx="914400" cy="0"/>
          </a:xfrm>
          <a:prstGeom prst="line">
            <a:avLst/>
          </a:prstGeom>
          <a:noFill/>
          <a:ln w="3175">
            <a:solidFill>
              <a:schemeClr val="tx1"/>
            </a:solidFill>
            <a:prstDash val="sysDot"/>
            <a:round/>
            <a:headEnd/>
            <a:tailEnd/>
          </a:ln>
        </p:spPr>
        <p:txBody>
          <a:bodyPr/>
          <a:lstStyle/>
          <a:p>
            <a:endParaRPr lang="ko-KR" altLang="en-US"/>
          </a:p>
        </p:txBody>
      </p:sp>
      <p:sp>
        <p:nvSpPr>
          <p:cNvPr id="1040" name="Line 7"/>
          <p:cNvSpPr>
            <a:spLocks noChangeShapeType="1"/>
          </p:cNvSpPr>
          <p:nvPr/>
        </p:nvSpPr>
        <p:spPr bwMode="auto">
          <a:xfrm>
            <a:off x="4114800" y="3184525"/>
            <a:ext cx="914400" cy="0"/>
          </a:xfrm>
          <a:prstGeom prst="line">
            <a:avLst/>
          </a:prstGeom>
          <a:noFill/>
          <a:ln w="3175">
            <a:solidFill>
              <a:schemeClr val="tx1"/>
            </a:solidFill>
            <a:prstDash val="sysDot"/>
            <a:round/>
            <a:headEnd/>
            <a:tailEnd/>
          </a:ln>
        </p:spPr>
        <p:txBody>
          <a:bodyPr/>
          <a:lstStyle/>
          <a:p>
            <a:endParaRPr lang="ko-KR" altLang="en-US"/>
          </a:p>
        </p:txBody>
      </p:sp>
      <p:grpSp>
        <p:nvGrpSpPr>
          <p:cNvPr id="2" name="Group 8"/>
          <p:cNvGrpSpPr>
            <a:grpSpLocks/>
          </p:cNvGrpSpPr>
          <p:nvPr/>
        </p:nvGrpSpPr>
        <p:grpSpPr bwMode="auto">
          <a:xfrm>
            <a:off x="4083050" y="3048000"/>
            <a:ext cx="1022350" cy="228600"/>
            <a:chOff x="2573" y="2136"/>
            <a:chExt cx="644" cy="144"/>
          </a:xfrm>
        </p:grpSpPr>
        <p:sp>
          <p:nvSpPr>
            <p:cNvPr id="1091" name="Rectangle 9"/>
            <p:cNvSpPr>
              <a:spLocks noChangeArrowheads="1"/>
            </p:cNvSpPr>
            <p:nvPr/>
          </p:nvSpPr>
          <p:spPr bwMode="auto">
            <a:xfrm>
              <a:off x="25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92" name="Rectangle 10"/>
            <p:cNvSpPr>
              <a:spLocks noChangeArrowheads="1"/>
            </p:cNvSpPr>
            <p:nvPr/>
          </p:nvSpPr>
          <p:spPr bwMode="auto">
            <a:xfrm>
              <a:off x="281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93" name="Rectangle 11"/>
            <p:cNvSpPr>
              <a:spLocks noChangeArrowheads="1"/>
            </p:cNvSpPr>
            <p:nvPr/>
          </p:nvSpPr>
          <p:spPr bwMode="auto">
            <a:xfrm>
              <a:off x="30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grpSp>
      <p:graphicFrame>
        <p:nvGraphicFramePr>
          <p:cNvPr id="1026" name="Object 13"/>
          <p:cNvGraphicFramePr>
            <a:graphicFrameLocks noChangeAspect="1"/>
          </p:cNvGraphicFramePr>
          <p:nvPr/>
        </p:nvGraphicFramePr>
        <p:xfrm>
          <a:off x="1466850" y="2192338"/>
          <a:ext cx="1438275" cy="349250"/>
        </p:xfrm>
        <a:graphic>
          <a:graphicData uri="http://schemas.openxmlformats.org/presentationml/2006/ole">
            <mc:AlternateContent xmlns:mc="http://schemas.openxmlformats.org/markup-compatibility/2006">
              <mc:Choice xmlns:v="urn:schemas-microsoft-com:vml" Requires="v">
                <p:oleObj spid="_x0000_s2158" name="SmartDraw" r:id="rId4" imgW="2154600" imgH="585000" progId="">
                  <p:embed/>
                </p:oleObj>
              </mc:Choice>
              <mc:Fallback>
                <p:oleObj name="SmartDraw" r:id="rId4" imgW="2154600" imgH="585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850" y="2192338"/>
                        <a:ext cx="1438275" cy="3492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27" name="Object 14"/>
          <p:cNvGraphicFramePr>
            <a:graphicFrameLocks noChangeAspect="1"/>
          </p:cNvGraphicFramePr>
          <p:nvPr/>
        </p:nvGraphicFramePr>
        <p:xfrm>
          <a:off x="1822450" y="4772025"/>
          <a:ext cx="220663" cy="309563"/>
        </p:xfrm>
        <a:graphic>
          <a:graphicData uri="http://schemas.openxmlformats.org/presentationml/2006/ole">
            <mc:AlternateContent xmlns:mc="http://schemas.openxmlformats.org/markup-compatibility/2006">
              <mc:Choice xmlns:v="urn:schemas-microsoft-com:vml" Requires="v">
                <p:oleObj spid="_x0000_s2159" name="SmartDraw" r:id="rId6" imgW="222480" imgH="322920" progId="">
                  <p:embed/>
                </p:oleObj>
              </mc:Choice>
              <mc:Fallback>
                <p:oleObj name="SmartDraw" r:id="rId6" imgW="222480" imgH="32292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2450" y="4772025"/>
                        <a:ext cx="220663" cy="30956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28" name="Object 15"/>
          <p:cNvGraphicFramePr>
            <a:graphicFrameLocks noChangeAspect="1"/>
          </p:cNvGraphicFramePr>
          <p:nvPr/>
        </p:nvGraphicFramePr>
        <p:xfrm>
          <a:off x="1798638" y="4216400"/>
          <a:ext cx="247650" cy="331788"/>
        </p:xfrm>
        <a:graphic>
          <a:graphicData uri="http://schemas.openxmlformats.org/presentationml/2006/ole">
            <mc:AlternateContent xmlns:mc="http://schemas.openxmlformats.org/markup-compatibility/2006">
              <mc:Choice xmlns:v="urn:schemas-microsoft-com:vml" Requires="v">
                <p:oleObj spid="_x0000_s2160" name="SmartDraw" r:id="rId8" imgW="249840" imgH="344160" progId="">
                  <p:embed/>
                </p:oleObj>
              </mc:Choice>
              <mc:Fallback>
                <p:oleObj name="SmartDraw" r:id="rId8" imgW="249840" imgH="3441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8638" y="4216400"/>
                        <a:ext cx="247650" cy="33178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29" name="Object 16"/>
          <p:cNvGraphicFramePr>
            <a:graphicFrameLocks noChangeAspect="1"/>
          </p:cNvGraphicFramePr>
          <p:nvPr/>
        </p:nvGraphicFramePr>
        <p:xfrm>
          <a:off x="1598613" y="3400425"/>
          <a:ext cx="915987" cy="609600"/>
        </p:xfrm>
        <a:graphic>
          <a:graphicData uri="http://schemas.openxmlformats.org/presentationml/2006/ole">
            <mc:AlternateContent xmlns:mc="http://schemas.openxmlformats.org/markup-compatibility/2006">
              <mc:Choice xmlns:v="urn:schemas-microsoft-com:vml" Requires="v">
                <p:oleObj spid="_x0000_s2161" name="SmartDraw" r:id="rId10" imgW="917280" imgH="635400" progId="">
                  <p:embed/>
                </p:oleObj>
              </mc:Choice>
              <mc:Fallback>
                <p:oleObj name="SmartDraw" r:id="rId10" imgW="917280" imgH="6354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8613" y="3400425"/>
                        <a:ext cx="915987" cy="60960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30" name="Object 17"/>
          <p:cNvGraphicFramePr>
            <a:graphicFrameLocks noChangeAspect="1"/>
          </p:cNvGraphicFramePr>
          <p:nvPr/>
        </p:nvGraphicFramePr>
        <p:xfrm>
          <a:off x="950913" y="2090738"/>
          <a:ext cx="1468437" cy="295275"/>
        </p:xfrm>
        <a:graphic>
          <a:graphicData uri="http://schemas.openxmlformats.org/presentationml/2006/ole">
            <mc:AlternateContent xmlns:mc="http://schemas.openxmlformats.org/markup-compatibility/2006">
              <mc:Choice xmlns:v="urn:schemas-microsoft-com:vml" Requires="v">
                <p:oleObj spid="_x0000_s2162" name="SmartDraw" r:id="rId12" imgW="2154600" imgH="585000" progId="">
                  <p:embed/>
                </p:oleObj>
              </mc:Choice>
              <mc:Fallback>
                <p:oleObj name="SmartDraw" r:id="rId12" imgW="2154600" imgH="585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913" y="2090738"/>
                        <a:ext cx="1468437" cy="2952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31" name="Object 18"/>
          <p:cNvGraphicFramePr>
            <a:graphicFrameLocks noChangeAspect="1"/>
          </p:cNvGraphicFramePr>
          <p:nvPr/>
        </p:nvGraphicFramePr>
        <p:xfrm>
          <a:off x="7034213" y="2070100"/>
          <a:ext cx="468312" cy="317500"/>
        </p:xfrm>
        <a:graphic>
          <a:graphicData uri="http://schemas.openxmlformats.org/presentationml/2006/ole">
            <mc:AlternateContent xmlns:mc="http://schemas.openxmlformats.org/markup-compatibility/2006">
              <mc:Choice xmlns:v="urn:schemas-microsoft-com:vml" Requires="v">
                <p:oleObj spid="_x0000_s2163" name="SmartDraw" r:id="rId13" imgW="469080" imgH="316800" progId="">
                  <p:embed/>
                </p:oleObj>
              </mc:Choice>
              <mc:Fallback>
                <p:oleObj name="SmartDraw" r:id="rId13" imgW="469080" imgH="31680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4213" y="2070100"/>
                        <a:ext cx="468312" cy="31750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32" name="Object 19"/>
          <p:cNvGraphicFramePr>
            <a:graphicFrameLocks noChangeAspect="1"/>
          </p:cNvGraphicFramePr>
          <p:nvPr/>
        </p:nvGraphicFramePr>
        <p:xfrm>
          <a:off x="6869113" y="2595563"/>
          <a:ext cx="1158875" cy="695325"/>
        </p:xfrm>
        <a:graphic>
          <a:graphicData uri="http://schemas.openxmlformats.org/presentationml/2006/ole">
            <mc:AlternateContent xmlns:mc="http://schemas.openxmlformats.org/markup-compatibility/2006">
              <mc:Choice xmlns:v="urn:schemas-microsoft-com:vml" Requires="v">
                <p:oleObj spid="_x0000_s2164" name="SmartDraw" r:id="rId15" imgW="1159560" imgH="694800" progId="">
                  <p:embed/>
                </p:oleObj>
              </mc:Choice>
              <mc:Fallback>
                <p:oleObj name="SmartDraw" r:id="rId15" imgW="1159560" imgH="69480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69113" y="2595563"/>
                        <a:ext cx="1158875" cy="6953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33" name="Object 20"/>
          <p:cNvGraphicFramePr>
            <a:graphicFrameLocks noChangeAspect="1"/>
          </p:cNvGraphicFramePr>
          <p:nvPr/>
        </p:nvGraphicFramePr>
        <p:xfrm>
          <a:off x="7053263" y="4618038"/>
          <a:ext cx="827087" cy="679450"/>
        </p:xfrm>
        <a:graphic>
          <a:graphicData uri="http://schemas.openxmlformats.org/presentationml/2006/ole">
            <mc:AlternateContent xmlns:mc="http://schemas.openxmlformats.org/markup-compatibility/2006">
              <mc:Choice xmlns:v="urn:schemas-microsoft-com:vml" Requires="v">
                <p:oleObj spid="_x0000_s2165" name="SmartDraw" r:id="rId17" imgW="1719000" imgH="1412640" progId="">
                  <p:embed/>
                </p:oleObj>
              </mc:Choice>
              <mc:Fallback>
                <p:oleObj name="SmartDraw" r:id="rId17" imgW="1719000" imgH="1412640"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53263" y="4618038"/>
                        <a:ext cx="827087" cy="6794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34" name="Object 21"/>
          <p:cNvGraphicFramePr>
            <a:graphicFrameLocks noChangeAspect="1"/>
          </p:cNvGraphicFramePr>
          <p:nvPr/>
        </p:nvGraphicFramePr>
        <p:xfrm>
          <a:off x="7007225" y="3902075"/>
          <a:ext cx="808038" cy="369888"/>
        </p:xfrm>
        <a:graphic>
          <a:graphicData uri="http://schemas.openxmlformats.org/presentationml/2006/ole">
            <mc:AlternateContent xmlns:mc="http://schemas.openxmlformats.org/markup-compatibility/2006">
              <mc:Choice xmlns:v="urn:schemas-microsoft-com:vml" Requires="v">
                <p:oleObj spid="_x0000_s2166" name="SmartDraw" r:id="rId19" imgW="807480" imgH="370080" progId="">
                  <p:embed/>
                </p:oleObj>
              </mc:Choice>
              <mc:Fallback>
                <p:oleObj name="SmartDraw" r:id="rId19" imgW="807480" imgH="370080" progId="">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07225" y="3902075"/>
                        <a:ext cx="808038" cy="36988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sp>
        <p:nvSpPr>
          <p:cNvPr id="1042" name="Text Box 22"/>
          <p:cNvSpPr txBox="1">
            <a:spLocks noChangeArrowheads="1"/>
          </p:cNvSpPr>
          <p:nvPr/>
        </p:nvSpPr>
        <p:spPr bwMode="auto">
          <a:xfrm>
            <a:off x="2798763" y="3430588"/>
            <a:ext cx="900112" cy="1970087"/>
          </a:xfrm>
          <a:prstGeom prst="rect">
            <a:avLst/>
          </a:prstGeom>
          <a:noFill/>
          <a:ln w="9525" algn="ctr">
            <a:solidFill>
              <a:schemeClr val="tx1"/>
            </a:solidFill>
            <a:miter lim="800000"/>
            <a:headEnd/>
            <a:tailEnd/>
          </a:ln>
        </p:spPr>
        <p:txBody>
          <a:bodyPr bIns="0">
            <a:spAutoFit/>
          </a:bodyPr>
          <a:lstStyle/>
          <a:p>
            <a:pPr algn="ctr" eaLnBrk="0" latinLnBrk="0" hangingPunct="0"/>
            <a:r>
              <a:rPr kumimoji="0" lang="en-US" altLang="ko-KR" sz="1400">
                <a:latin typeface="Arial" pitchFamily="34" charset="0"/>
              </a:rPr>
              <a:t>Input</a:t>
            </a:r>
          </a:p>
          <a:p>
            <a:pPr algn="ctr" eaLnBrk="0" latinLnBrk="0" hangingPunct="0"/>
            <a:r>
              <a:rPr kumimoji="0" lang="en-US" altLang="ko-KR" sz="1400">
                <a:latin typeface="Arial" pitchFamily="34" charset="0"/>
              </a:rPr>
              <a:t>Drivers</a:t>
            </a: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ko-KR" altLang="en-US" sz="1400">
              <a:latin typeface="Arial" pitchFamily="34" charset="0"/>
            </a:endParaRPr>
          </a:p>
        </p:txBody>
      </p:sp>
      <p:sp>
        <p:nvSpPr>
          <p:cNvPr id="1043" name="Line 23"/>
          <p:cNvSpPr>
            <a:spLocks noChangeShapeType="1"/>
          </p:cNvSpPr>
          <p:nvPr/>
        </p:nvSpPr>
        <p:spPr bwMode="auto">
          <a:xfrm>
            <a:off x="3695700" y="4152900"/>
            <a:ext cx="266700"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44" name="Line 24"/>
          <p:cNvSpPr>
            <a:spLocks noChangeShapeType="1"/>
          </p:cNvSpPr>
          <p:nvPr/>
        </p:nvSpPr>
        <p:spPr bwMode="auto">
          <a:xfrm flipV="1">
            <a:off x="2057400" y="5029200"/>
            <a:ext cx="714375" cy="19050"/>
          </a:xfrm>
          <a:prstGeom prst="line">
            <a:avLst/>
          </a:prstGeom>
          <a:noFill/>
          <a:ln w="9525">
            <a:solidFill>
              <a:schemeClr val="tx1"/>
            </a:solidFill>
            <a:round/>
            <a:headEnd/>
            <a:tailEnd type="triangle" w="med" len="med"/>
          </a:ln>
        </p:spPr>
        <p:txBody>
          <a:bodyPr bIns="0" anchor="ctr">
            <a:spAutoFit/>
          </a:bodyPr>
          <a:lstStyle/>
          <a:p>
            <a:endParaRPr lang="ko-KR" altLang="en-US"/>
          </a:p>
        </p:txBody>
      </p:sp>
      <p:sp>
        <p:nvSpPr>
          <p:cNvPr id="1045" name="Line 25"/>
          <p:cNvSpPr>
            <a:spLocks noChangeShapeType="1"/>
          </p:cNvSpPr>
          <p:nvPr/>
        </p:nvSpPr>
        <p:spPr bwMode="auto">
          <a:xfrm flipV="1">
            <a:off x="2038350" y="4457700"/>
            <a:ext cx="752475" cy="9525"/>
          </a:xfrm>
          <a:prstGeom prst="line">
            <a:avLst/>
          </a:prstGeom>
          <a:noFill/>
          <a:ln w="9525">
            <a:solidFill>
              <a:schemeClr val="tx1"/>
            </a:solidFill>
            <a:round/>
            <a:headEnd/>
            <a:tailEnd type="triangle" w="med" len="med"/>
          </a:ln>
        </p:spPr>
        <p:txBody>
          <a:bodyPr wrap="none" bIns="0" anchor="ctr">
            <a:spAutoFit/>
          </a:bodyPr>
          <a:lstStyle/>
          <a:p>
            <a:endParaRPr lang="ko-KR" altLang="en-US"/>
          </a:p>
        </p:txBody>
      </p:sp>
      <p:sp>
        <p:nvSpPr>
          <p:cNvPr id="1046" name="Line 26"/>
          <p:cNvSpPr>
            <a:spLocks noChangeShapeType="1"/>
          </p:cNvSpPr>
          <p:nvPr/>
        </p:nvSpPr>
        <p:spPr bwMode="auto">
          <a:xfrm>
            <a:off x="2447925" y="4029075"/>
            <a:ext cx="361950" cy="0"/>
          </a:xfrm>
          <a:prstGeom prst="line">
            <a:avLst/>
          </a:prstGeom>
          <a:noFill/>
          <a:ln w="9525">
            <a:solidFill>
              <a:schemeClr val="tx1"/>
            </a:solidFill>
            <a:round/>
            <a:headEnd/>
            <a:tailEnd type="triangle" w="med" len="med"/>
          </a:ln>
        </p:spPr>
        <p:txBody>
          <a:bodyPr bIns="0" anchor="ctr">
            <a:spAutoFit/>
          </a:bodyPr>
          <a:lstStyle/>
          <a:p>
            <a:endParaRPr lang="ko-KR" altLang="en-US"/>
          </a:p>
        </p:txBody>
      </p:sp>
      <p:sp>
        <p:nvSpPr>
          <p:cNvPr id="1047" name="Text Box 27"/>
          <p:cNvSpPr txBox="1">
            <a:spLocks noChangeArrowheads="1"/>
          </p:cNvSpPr>
          <p:nvPr/>
        </p:nvSpPr>
        <p:spPr bwMode="auto">
          <a:xfrm>
            <a:off x="5561013" y="2011363"/>
            <a:ext cx="900112" cy="1331912"/>
          </a:xfrm>
          <a:prstGeom prst="rect">
            <a:avLst/>
          </a:prstGeom>
          <a:noFill/>
          <a:ln w="9525" algn="ctr">
            <a:solidFill>
              <a:schemeClr val="tx1"/>
            </a:solidFill>
            <a:miter lim="800000"/>
            <a:headEnd/>
            <a:tailEnd/>
          </a:ln>
        </p:spPr>
        <p:txBody>
          <a:bodyPr bIns="0">
            <a:spAutoFit/>
          </a:bodyPr>
          <a:lstStyle/>
          <a:p>
            <a:pPr algn="ctr" eaLnBrk="0" latinLnBrk="0" hangingPunct="0"/>
            <a:r>
              <a:rPr kumimoji="0" lang="en-US" altLang="ko-KR" sz="1400">
                <a:latin typeface="Arial" pitchFamily="34" charset="0"/>
              </a:rPr>
              <a:t>Output</a:t>
            </a:r>
          </a:p>
          <a:p>
            <a:pPr algn="ctr" eaLnBrk="0" latinLnBrk="0" hangingPunct="0"/>
            <a:r>
              <a:rPr kumimoji="0" lang="en-US" altLang="ko-KR" sz="1400">
                <a:latin typeface="Arial" pitchFamily="34" charset="0"/>
              </a:rPr>
              <a:t>Drivers</a:t>
            </a: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ko-KR" altLang="en-US" sz="1400">
              <a:latin typeface="Arial" pitchFamily="34" charset="0"/>
            </a:endParaRPr>
          </a:p>
        </p:txBody>
      </p:sp>
      <p:sp>
        <p:nvSpPr>
          <p:cNvPr id="1048" name="Line 28"/>
          <p:cNvSpPr>
            <a:spLocks noChangeShapeType="1"/>
          </p:cNvSpPr>
          <p:nvPr/>
        </p:nvSpPr>
        <p:spPr bwMode="auto">
          <a:xfrm>
            <a:off x="5238750" y="2600325"/>
            <a:ext cx="314325"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49" name="Line 29"/>
          <p:cNvSpPr>
            <a:spLocks noChangeShapeType="1"/>
          </p:cNvSpPr>
          <p:nvPr/>
        </p:nvSpPr>
        <p:spPr bwMode="auto">
          <a:xfrm>
            <a:off x="6467475" y="2209800"/>
            <a:ext cx="561975" cy="0"/>
          </a:xfrm>
          <a:prstGeom prst="line">
            <a:avLst/>
          </a:prstGeom>
          <a:noFill/>
          <a:ln w="9525">
            <a:solidFill>
              <a:schemeClr val="tx1"/>
            </a:solidFill>
            <a:round/>
            <a:headEnd/>
            <a:tailEnd type="triangle" w="med" len="med"/>
          </a:ln>
        </p:spPr>
        <p:txBody>
          <a:bodyPr wrap="none" bIns="0" anchor="ctr">
            <a:spAutoFit/>
          </a:bodyPr>
          <a:lstStyle/>
          <a:p>
            <a:endParaRPr lang="ko-KR" altLang="en-US"/>
          </a:p>
        </p:txBody>
      </p:sp>
      <p:sp>
        <p:nvSpPr>
          <p:cNvPr id="1050" name="Line 30"/>
          <p:cNvSpPr>
            <a:spLocks noChangeShapeType="1"/>
          </p:cNvSpPr>
          <p:nvPr/>
        </p:nvSpPr>
        <p:spPr bwMode="auto">
          <a:xfrm>
            <a:off x="6486525" y="2981325"/>
            <a:ext cx="361950" cy="0"/>
          </a:xfrm>
          <a:prstGeom prst="line">
            <a:avLst/>
          </a:prstGeom>
          <a:noFill/>
          <a:ln w="9525">
            <a:solidFill>
              <a:schemeClr val="tx1"/>
            </a:solidFill>
            <a:round/>
            <a:headEnd/>
            <a:tailEnd type="triangle" w="med" len="med"/>
          </a:ln>
        </p:spPr>
        <p:txBody>
          <a:bodyPr wrap="none" bIns="0" anchor="ctr">
            <a:spAutoFit/>
          </a:bodyPr>
          <a:lstStyle/>
          <a:p>
            <a:endParaRPr lang="ko-KR" altLang="en-US"/>
          </a:p>
        </p:txBody>
      </p:sp>
      <p:sp>
        <p:nvSpPr>
          <p:cNvPr id="1051" name="Text Box 31"/>
          <p:cNvSpPr txBox="1">
            <a:spLocks noChangeArrowheads="1"/>
          </p:cNvSpPr>
          <p:nvPr/>
        </p:nvSpPr>
        <p:spPr bwMode="auto">
          <a:xfrm>
            <a:off x="5570538" y="3478213"/>
            <a:ext cx="900112" cy="1970087"/>
          </a:xfrm>
          <a:prstGeom prst="rect">
            <a:avLst/>
          </a:prstGeom>
          <a:noFill/>
          <a:ln w="9525" algn="ctr">
            <a:solidFill>
              <a:schemeClr val="tx1"/>
            </a:solidFill>
            <a:miter lim="800000"/>
            <a:headEnd/>
            <a:tailEnd/>
          </a:ln>
        </p:spPr>
        <p:txBody>
          <a:bodyPr bIns="0">
            <a:spAutoFit/>
          </a:bodyPr>
          <a:lstStyle/>
          <a:p>
            <a:pPr algn="ctr" eaLnBrk="0" latinLnBrk="0" hangingPunct="0"/>
            <a:r>
              <a:rPr kumimoji="0" lang="en-US" altLang="ko-KR" sz="1400">
                <a:latin typeface="Arial" pitchFamily="34" charset="0"/>
              </a:rPr>
              <a:t>Special</a:t>
            </a:r>
          </a:p>
          <a:p>
            <a:pPr algn="ctr" eaLnBrk="0" latinLnBrk="0" hangingPunct="0"/>
            <a:r>
              <a:rPr kumimoji="0" lang="en-US" altLang="ko-KR" sz="1400">
                <a:latin typeface="Arial" pitchFamily="34" charset="0"/>
              </a:rPr>
              <a:t>Device</a:t>
            </a:r>
          </a:p>
          <a:p>
            <a:pPr algn="ctr" eaLnBrk="0" latinLnBrk="0" hangingPunct="0"/>
            <a:r>
              <a:rPr kumimoji="0" lang="en-US" altLang="ko-KR" sz="1400">
                <a:latin typeface="Arial" pitchFamily="34" charset="0"/>
              </a:rPr>
              <a:t>Drivers</a:t>
            </a: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ko-KR" altLang="en-US" sz="1400">
              <a:latin typeface="Arial" pitchFamily="34" charset="0"/>
            </a:endParaRPr>
          </a:p>
        </p:txBody>
      </p:sp>
      <p:sp>
        <p:nvSpPr>
          <p:cNvPr id="1052" name="Line 32"/>
          <p:cNvSpPr>
            <a:spLocks noChangeShapeType="1"/>
          </p:cNvSpPr>
          <p:nvPr/>
        </p:nvSpPr>
        <p:spPr bwMode="auto">
          <a:xfrm>
            <a:off x="5238750" y="4210050"/>
            <a:ext cx="323850" cy="9525"/>
          </a:xfrm>
          <a:prstGeom prst="line">
            <a:avLst/>
          </a:prstGeom>
          <a:noFill/>
          <a:ln w="9525">
            <a:solidFill>
              <a:schemeClr val="tx1"/>
            </a:solidFill>
            <a:round/>
            <a:headEnd type="triangle" w="med" len="med"/>
            <a:tailEnd type="triangle" w="med" len="med"/>
          </a:ln>
        </p:spPr>
        <p:txBody>
          <a:bodyPr bIns="0" anchor="ctr">
            <a:spAutoFit/>
          </a:bodyPr>
          <a:lstStyle/>
          <a:p>
            <a:endParaRPr lang="ko-KR" altLang="en-US"/>
          </a:p>
        </p:txBody>
      </p:sp>
      <p:sp>
        <p:nvSpPr>
          <p:cNvPr id="1053" name="Line 33"/>
          <p:cNvSpPr>
            <a:spLocks noChangeShapeType="1"/>
          </p:cNvSpPr>
          <p:nvPr/>
        </p:nvSpPr>
        <p:spPr bwMode="auto">
          <a:xfrm flipV="1">
            <a:off x="6477000" y="4076700"/>
            <a:ext cx="542925" cy="1905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54" name="Line 34"/>
          <p:cNvSpPr>
            <a:spLocks noChangeShapeType="1"/>
          </p:cNvSpPr>
          <p:nvPr/>
        </p:nvSpPr>
        <p:spPr bwMode="auto">
          <a:xfrm>
            <a:off x="6477000" y="5124450"/>
            <a:ext cx="714375"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55" name="Text Box 35"/>
          <p:cNvSpPr txBox="1">
            <a:spLocks noChangeArrowheads="1"/>
          </p:cNvSpPr>
          <p:nvPr/>
        </p:nvSpPr>
        <p:spPr bwMode="auto">
          <a:xfrm>
            <a:off x="2808288" y="2001838"/>
            <a:ext cx="900112" cy="1119187"/>
          </a:xfrm>
          <a:prstGeom prst="rect">
            <a:avLst/>
          </a:prstGeom>
          <a:noFill/>
          <a:ln w="9525" algn="ctr">
            <a:solidFill>
              <a:schemeClr val="tx1"/>
            </a:solidFill>
            <a:miter lim="800000"/>
            <a:headEnd/>
            <a:tailEnd/>
          </a:ln>
        </p:spPr>
        <p:txBody>
          <a:bodyPr bIns="0">
            <a:spAutoFit/>
          </a:bodyPr>
          <a:lstStyle/>
          <a:p>
            <a:pPr algn="ctr" eaLnBrk="0" latinLnBrk="0" hangingPunct="0"/>
            <a:r>
              <a:rPr kumimoji="0" lang="en-US" altLang="ko-KR" sz="1400">
                <a:latin typeface="Arial" pitchFamily="34" charset="0"/>
              </a:rPr>
              <a:t>Comm</a:t>
            </a:r>
          </a:p>
          <a:p>
            <a:pPr algn="ctr" eaLnBrk="0" latinLnBrk="0" hangingPunct="0"/>
            <a:r>
              <a:rPr kumimoji="0" lang="en-US" altLang="ko-KR" sz="1400">
                <a:latin typeface="Arial" pitchFamily="34" charset="0"/>
              </a:rPr>
              <a:t>Drivers</a:t>
            </a: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ko-KR" altLang="en-US" sz="1400">
              <a:latin typeface="Arial" pitchFamily="34" charset="0"/>
            </a:endParaRPr>
          </a:p>
        </p:txBody>
      </p:sp>
      <p:sp>
        <p:nvSpPr>
          <p:cNvPr id="1056" name="Line 36"/>
          <p:cNvSpPr>
            <a:spLocks noChangeShapeType="1"/>
          </p:cNvSpPr>
          <p:nvPr/>
        </p:nvSpPr>
        <p:spPr bwMode="auto">
          <a:xfrm>
            <a:off x="3695700" y="2495550"/>
            <a:ext cx="266700"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57" name="Line 37"/>
          <p:cNvSpPr>
            <a:spLocks noChangeShapeType="1"/>
          </p:cNvSpPr>
          <p:nvPr/>
        </p:nvSpPr>
        <p:spPr bwMode="auto">
          <a:xfrm>
            <a:off x="2343150" y="2219325"/>
            <a:ext cx="457200"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58" name="Line 38"/>
          <p:cNvSpPr>
            <a:spLocks noChangeShapeType="1"/>
          </p:cNvSpPr>
          <p:nvPr/>
        </p:nvSpPr>
        <p:spPr bwMode="auto">
          <a:xfrm>
            <a:off x="2333625" y="2609850"/>
            <a:ext cx="457200"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59" name="Text Box 39"/>
          <p:cNvSpPr txBox="1">
            <a:spLocks noChangeArrowheads="1"/>
          </p:cNvSpPr>
          <p:nvPr/>
        </p:nvSpPr>
        <p:spPr bwMode="auto">
          <a:xfrm>
            <a:off x="3435350" y="5738813"/>
            <a:ext cx="2460625" cy="481012"/>
          </a:xfrm>
          <a:prstGeom prst="rect">
            <a:avLst/>
          </a:prstGeom>
          <a:noFill/>
          <a:ln w="9525" algn="ctr">
            <a:solidFill>
              <a:schemeClr val="tx1"/>
            </a:solidFill>
            <a:miter lim="800000"/>
            <a:headEnd/>
            <a:tailEnd/>
          </a:ln>
        </p:spPr>
        <p:txBody>
          <a:bodyPr wrap="none" bIns="0">
            <a:spAutoFit/>
          </a:bodyPr>
          <a:lstStyle/>
          <a:p>
            <a:pPr algn="ctr" eaLnBrk="0" latinLnBrk="0" hangingPunct="0"/>
            <a:r>
              <a:rPr kumimoji="0" lang="en-US" altLang="ko-KR" sz="1400">
                <a:latin typeface="Arial" pitchFamily="34" charset="0"/>
              </a:rPr>
              <a:t>Scheduler/Operating System</a:t>
            </a:r>
          </a:p>
          <a:p>
            <a:pPr algn="ctr" eaLnBrk="0" latinLnBrk="0" hangingPunct="0"/>
            <a:r>
              <a:rPr kumimoji="0" lang="en-US" altLang="ko-KR" sz="1400">
                <a:latin typeface="Arial" pitchFamily="34" charset="0"/>
              </a:rPr>
              <a:t>And Support Utilities</a:t>
            </a:r>
          </a:p>
        </p:txBody>
      </p:sp>
      <p:sp>
        <p:nvSpPr>
          <p:cNvPr id="1060" name="Rectangle 40"/>
          <p:cNvSpPr>
            <a:spLocks noChangeArrowheads="1"/>
          </p:cNvSpPr>
          <p:nvPr/>
        </p:nvSpPr>
        <p:spPr bwMode="auto">
          <a:xfrm>
            <a:off x="2714625" y="1809750"/>
            <a:ext cx="3886200" cy="4657725"/>
          </a:xfrm>
          <a:prstGeom prst="rect">
            <a:avLst/>
          </a:prstGeom>
          <a:noFill/>
          <a:ln w="9525" algn="ctr">
            <a:solidFill>
              <a:schemeClr val="tx1"/>
            </a:solidFill>
            <a:prstDash val="dashDot"/>
            <a:miter lim="800000"/>
            <a:headEnd/>
            <a:tailEnd/>
          </a:ln>
        </p:spPr>
        <p:txBody>
          <a:bodyPr bIns="0" anchor="ctr">
            <a:spAutoFit/>
          </a:bodyPr>
          <a:lstStyle/>
          <a:p>
            <a:pPr algn="ctr" eaLnBrk="0" latinLnBrk="0" hangingPunct="0"/>
            <a:endParaRPr kumimoji="0" lang="ko-KR" altLang="en-US"/>
          </a:p>
        </p:txBody>
      </p:sp>
      <p:sp>
        <p:nvSpPr>
          <p:cNvPr id="1061" name="Line 41"/>
          <p:cNvSpPr>
            <a:spLocks noChangeShapeType="1"/>
          </p:cNvSpPr>
          <p:nvPr/>
        </p:nvSpPr>
        <p:spPr bwMode="auto">
          <a:xfrm flipH="1" flipV="1">
            <a:off x="3609975" y="5553075"/>
            <a:ext cx="228600" cy="190500"/>
          </a:xfrm>
          <a:prstGeom prst="line">
            <a:avLst/>
          </a:prstGeom>
          <a:noFill/>
          <a:ln w="9525">
            <a:solidFill>
              <a:schemeClr val="tx1"/>
            </a:solidFill>
            <a:round/>
            <a:headEnd type="triangle" w="med" len="med"/>
            <a:tailEnd type="triangle" w="med" len="med"/>
          </a:ln>
        </p:spPr>
        <p:txBody>
          <a:bodyPr bIns="0" anchor="ctr">
            <a:spAutoFit/>
          </a:bodyPr>
          <a:lstStyle/>
          <a:p>
            <a:endParaRPr lang="ko-KR" altLang="en-US"/>
          </a:p>
        </p:txBody>
      </p:sp>
      <p:sp>
        <p:nvSpPr>
          <p:cNvPr id="1062" name="Line 42"/>
          <p:cNvSpPr>
            <a:spLocks noChangeShapeType="1"/>
          </p:cNvSpPr>
          <p:nvPr/>
        </p:nvSpPr>
        <p:spPr bwMode="auto">
          <a:xfrm flipV="1">
            <a:off x="4619625" y="5524500"/>
            <a:ext cx="0" cy="20955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63" name="Line 43"/>
          <p:cNvSpPr>
            <a:spLocks noChangeShapeType="1"/>
          </p:cNvSpPr>
          <p:nvPr/>
        </p:nvSpPr>
        <p:spPr bwMode="auto">
          <a:xfrm flipV="1">
            <a:off x="5400675" y="5505450"/>
            <a:ext cx="238125" cy="238125"/>
          </a:xfrm>
          <a:prstGeom prst="line">
            <a:avLst/>
          </a:prstGeom>
          <a:noFill/>
          <a:ln w="9525">
            <a:solidFill>
              <a:schemeClr val="tx1"/>
            </a:solidFill>
            <a:round/>
            <a:headEnd type="triangle" w="med" len="med"/>
            <a:tailEnd type="triangle" w="med" len="med"/>
          </a:ln>
        </p:spPr>
        <p:txBody>
          <a:bodyPr bIns="0" anchor="ctr">
            <a:spAutoFit/>
          </a:bodyPr>
          <a:lstStyle/>
          <a:p>
            <a:endParaRPr lang="ko-KR" altLang="en-US"/>
          </a:p>
        </p:txBody>
      </p:sp>
      <p:sp>
        <p:nvSpPr>
          <p:cNvPr id="1064" name="Text Box 44"/>
          <p:cNvSpPr txBox="1">
            <a:spLocks noChangeArrowheads="1"/>
          </p:cNvSpPr>
          <p:nvPr/>
        </p:nvSpPr>
        <p:spPr bwMode="auto">
          <a:xfrm>
            <a:off x="654050" y="1566863"/>
            <a:ext cx="1416050" cy="471487"/>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Communication</a:t>
            </a:r>
          </a:p>
          <a:p>
            <a:pPr algn="ctr" eaLnBrk="0" latinLnBrk="0" hangingPunct="0"/>
            <a:r>
              <a:rPr kumimoji="0" lang="en-US" altLang="ko-KR" sz="1400">
                <a:latin typeface="Arial" pitchFamily="34" charset="0"/>
              </a:rPr>
              <a:t>Interfaces</a:t>
            </a:r>
          </a:p>
        </p:txBody>
      </p:sp>
      <p:sp>
        <p:nvSpPr>
          <p:cNvPr id="1065" name="Text Box 45"/>
          <p:cNvSpPr txBox="1">
            <a:spLocks noChangeArrowheads="1"/>
          </p:cNvSpPr>
          <p:nvPr/>
        </p:nvSpPr>
        <p:spPr bwMode="auto">
          <a:xfrm>
            <a:off x="754063" y="4281488"/>
            <a:ext cx="835025" cy="258762"/>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Sensors</a:t>
            </a:r>
          </a:p>
        </p:txBody>
      </p:sp>
      <p:sp>
        <p:nvSpPr>
          <p:cNvPr id="1066" name="Text Box 46"/>
          <p:cNvSpPr txBox="1">
            <a:spLocks noChangeArrowheads="1"/>
          </p:cNvSpPr>
          <p:nvPr/>
        </p:nvSpPr>
        <p:spPr bwMode="auto">
          <a:xfrm>
            <a:off x="7942263" y="2481263"/>
            <a:ext cx="933450" cy="258762"/>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Actuators</a:t>
            </a:r>
          </a:p>
        </p:txBody>
      </p:sp>
      <p:sp>
        <p:nvSpPr>
          <p:cNvPr id="1067" name="Text Box 47"/>
          <p:cNvSpPr txBox="1">
            <a:spLocks noChangeArrowheads="1"/>
          </p:cNvSpPr>
          <p:nvPr/>
        </p:nvSpPr>
        <p:spPr bwMode="auto">
          <a:xfrm>
            <a:off x="7681913" y="4071938"/>
            <a:ext cx="962025" cy="471487"/>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Special</a:t>
            </a:r>
          </a:p>
          <a:p>
            <a:pPr algn="ctr" eaLnBrk="0" latinLnBrk="0" hangingPunct="0"/>
            <a:r>
              <a:rPr kumimoji="0" lang="en-US" altLang="ko-KR" sz="1400">
                <a:latin typeface="Arial" pitchFamily="34" charset="0"/>
              </a:rPr>
              <a:t>Interfaces</a:t>
            </a:r>
          </a:p>
        </p:txBody>
      </p:sp>
      <p:sp>
        <p:nvSpPr>
          <p:cNvPr id="1068" name="Text Box 48"/>
          <p:cNvSpPr txBox="1">
            <a:spLocks noChangeArrowheads="1"/>
          </p:cNvSpPr>
          <p:nvPr/>
        </p:nvSpPr>
        <p:spPr bwMode="auto">
          <a:xfrm>
            <a:off x="7688263" y="5138738"/>
            <a:ext cx="758825" cy="258762"/>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ASAP2</a:t>
            </a:r>
          </a:p>
        </p:txBody>
      </p:sp>
      <p:sp>
        <p:nvSpPr>
          <p:cNvPr id="1069" name="Text Box 49"/>
          <p:cNvSpPr txBox="1">
            <a:spLocks noChangeArrowheads="1"/>
          </p:cNvSpPr>
          <p:nvPr/>
        </p:nvSpPr>
        <p:spPr bwMode="auto">
          <a:xfrm>
            <a:off x="6672263" y="4776788"/>
            <a:ext cx="560387" cy="258762"/>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CCP</a:t>
            </a:r>
          </a:p>
        </p:txBody>
      </p:sp>
      <p:sp>
        <p:nvSpPr>
          <p:cNvPr id="1070" name="AutoShape 50"/>
          <p:cNvSpPr>
            <a:spLocks noChangeArrowheads="1"/>
          </p:cNvSpPr>
          <p:nvPr/>
        </p:nvSpPr>
        <p:spPr bwMode="auto">
          <a:xfrm>
            <a:off x="374650" y="5318125"/>
            <a:ext cx="1435100" cy="1273175"/>
          </a:xfrm>
          <a:prstGeom prst="horizontalScroll">
            <a:avLst>
              <a:gd name="adj" fmla="val 12500"/>
            </a:avLst>
          </a:prstGeom>
          <a:noFill/>
          <a:ln w="9525">
            <a:solidFill>
              <a:schemeClr val="tx1"/>
            </a:solidFill>
            <a:round/>
            <a:headEnd/>
            <a:tailEnd/>
          </a:ln>
        </p:spPr>
        <p:txBody>
          <a:bodyPr bIns="0" anchor="ctr">
            <a:spAutoFit/>
          </a:bodyPr>
          <a:lstStyle/>
          <a:p>
            <a:pPr algn="ctr" eaLnBrk="0" latinLnBrk="0" hangingPunct="0"/>
            <a:r>
              <a:rPr kumimoji="0" lang="en-US" altLang="ko-KR" sz="1200">
                <a:latin typeface="Arial" pitchFamily="34" charset="0"/>
              </a:rPr>
              <a:t>Most Development is on Core Software Algorithms</a:t>
            </a:r>
          </a:p>
        </p:txBody>
      </p:sp>
      <p:sp>
        <p:nvSpPr>
          <p:cNvPr id="1071" name="Line 51"/>
          <p:cNvSpPr>
            <a:spLocks noChangeShapeType="1"/>
          </p:cNvSpPr>
          <p:nvPr/>
        </p:nvSpPr>
        <p:spPr bwMode="auto">
          <a:xfrm flipV="1">
            <a:off x="1828800" y="4648200"/>
            <a:ext cx="2286000" cy="1190625"/>
          </a:xfrm>
          <a:prstGeom prst="line">
            <a:avLst/>
          </a:prstGeom>
          <a:noFill/>
          <a:ln w="38100">
            <a:solidFill>
              <a:schemeClr val="tx1"/>
            </a:solidFill>
            <a:round/>
            <a:headEnd/>
            <a:tailEnd type="stealth" w="lg" len="lg"/>
          </a:ln>
        </p:spPr>
        <p:txBody>
          <a:bodyPr bIns="0" anchor="ctr">
            <a:spAutoFit/>
          </a:bodyPr>
          <a:lstStyle/>
          <a:p>
            <a:endParaRPr lang="ko-KR" altLang="en-US"/>
          </a:p>
        </p:txBody>
      </p:sp>
      <p:grpSp>
        <p:nvGrpSpPr>
          <p:cNvPr id="3" name="Group 52"/>
          <p:cNvGrpSpPr>
            <a:grpSpLocks/>
          </p:cNvGrpSpPr>
          <p:nvPr/>
        </p:nvGrpSpPr>
        <p:grpSpPr bwMode="auto">
          <a:xfrm>
            <a:off x="4083050" y="3429000"/>
            <a:ext cx="1022350" cy="228600"/>
            <a:chOff x="2573" y="2136"/>
            <a:chExt cx="644" cy="144"/>
          </a:xfrm>
        </p:grpSpPr>
        <p:sp>
          <p:nvSpPr>
            <p:cNvPr id="1088" name="Rectangle 53"/>
            <p:cNvSpPr>
              <a:spLocks noChangeArrowheads="1"/>
            </p:cNvSpPr>
            <p:nvPr/>
          </p:nvSpPr>
          <p:spPr bwMode="auto">
            <a:xfrm>
              <a:off x="25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9" name="Rectangle 54"/>
            <p:cNvSpPr>
              <a:spLocks noChangeArrowheads="1"/>
            </p:cNvSpPr>
            <p:nvPr/>
          </p:nvSpPr>
          <p:spPr bwMode="auto">
            <a:xfrm>
              <a:off x="281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90" name="Rectangle 55"/>
            <p:cNvSpPr>
              <a:spLocks noChangeArrowheads="1"/>
            </p:cNvSpPr>
            <p:nvPr/>
          </p:nvSpPr>
          <p:spPr bwMode="auto">
            <a:xfrm>
              <a:off x="30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grpSp>
      <p:grpSp>
        <p:nvGrpSpPr>
          <p:cNvPr id="4" name="Group 56"/>
          <p:cNvGrpSpPr>
            <a:grpSpLocks/>
          </p:cNvGrpSpPr>
          <p:nvPr/>
        </p:nvGrpSpPr>
        <p:grpSpPr bwMode="auto">
          <a:xfrm>
            <a:off x="4083050" y="3789363"/>
            <a:ext cx="1022350" cy="228600"/>
            <a:chOff x="2573" y="2136"/>
            <a:chExt cx="644" cy="144"/>
          </a:xfrm>
        </p:grpSpPr>
        <p:sp>
          <p:nvSpPr>
            <p:cNvPr id="1085" name="Rectangle 57"/>
            <p:cNvSpPr>
              <a:spLocks noChangeArrowheads="1"/>
            </p:cNvSpPr>
            <p:nvPr/>
          </p:nvSpPr>
          <p:spPr bwMode="auto">
            <a:xfrm>
              <a:off x="25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6" name="Rectangle 58"/>
            <p:cNvSpPr>
              <a:spLocks noChangeArrowheads="1"/>
            </p:cNvSpPr>
            <p:nvPr/>
          </p:nvSpPr>
          <p:spPr bwMode="auto">
            <a:xfrm>
              <a:off x="281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7" name="Rectangle 59"/>
            <p:cNvSpPr>
              <a:spLocks noChangeArrowheads="1"/>
            </p:cNvSpPr>
            <p:nvPr/>
          </p:nvSpPr>
          <p:spPr bwMode="auto">
            <a:xfrm>
              <a:off x="30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grpSp>
      <p:grpSp>
        <p:nvGrpSpPr>
          <p:cNvPr id="5" name="Group 60"/>
          <p:cNvGrpSpPr>
            <a:grpSpLocks/>
          </p:cNvGrpSpPr>
          <p:nvPr/>
        </p:nvGrpSpPr>
        <p:grpSpPr bwMode="auto">
          <a:xfrm>
            <a:off x="4084638" y="4433888"/>
            <a:ext cx="1022350" cy="260350"/>
            <a:chOff x="2573" y="2136"/>
            <a:chExt cx="644" cy="144"/>
          </a:xfrm>
        </p:grpSpPr>
        <p:sp>
          <p:nvSpPr>
            <p:cNvPr id="1082" name="Rectangle 61"/>
            <p:cNvSpPr>
              <a:spLocks noChangeArrowheads="1"/>
            </p:cNvSpPr>
            <p:nvPr/>
          </p:nvSpPr>
          <p:spPr bwMode="auto">
            <a:xfrm>
              <a:off x="25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3" name="Rectangle 62"/>
            <p:cNvSpPr>
              <a:spLocks noChangeArrowheads="1"/>
            </p:cNvSpPr>
            <p:nvPr/>
          </p:nvSpPr>
          <p:spPr bwMode="auto">
            <a:xfrm>
              <a:off x="281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4" name="Rectangle 63"/>
            <p:cNvSpPr>
              <a:spLocks noChangeArrowheads="1"/>
            </p:cNvSpPr>
            <p:nvPr/>
          </p:nvSpPr>
          <p:spPr bwMode="auto">
            <a:xfrm>
              <a:off x="30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grpSp>
      <p:grpSp>
        <p:nvGrpSpPr>
          <p:cNvPr id="6" name="Group 64"/>
          <p:cNvGrpSpPr>
            <a:grpSpLocks/>
          </p:cNvGrpSpPr>
          <p:nvPr/>
        </p:nvGrpSpPr>
        <p:grpSpPr bwMode="auto">
          <a:xfrm>
            <a:off x="4083050" y="4113213"/>
            <a:ext cx="1022350" cy="228600"/>
            <a:chOff x="2573" y="2136"/>
            <a:chExt cx="644" cy="144"/>
          </a:xfrm>
        </p:grpSpPr>
        <p:sp>
          <p:nvSpPr>
            <p:cNvPr id="1079" name="Rectangle 65"/>
            <p:cNvSpPr>
              <a:spLocks noChangeArrowheads="1"/>
            </p:cNvSpPr>
            <p:nvPr/>
          </p:nvSpPr>
          <p:spPr bwMode="auto">
            <a:xfrm>
              <a:off x="25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0" name="Rectangle 66"/>
            <p:cNvSpPr>
              <a:spLocks noChangeArrowheads="1"/>
            </p:cNvSpPr>
            <p:nvPr/>
          </p:nvSpPr>
          <p:spPr bwMode="auto">
            <a:xfrm>
              <a:off x="281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1" name="Rectangle 67"/>
            <p:cNvSpPr>
              <a:spLocks noChangeArrowheads="1"/>
            </p:cNvSpPr>
            <p:nvPr/>
          </p:nvSpPr>
          <p:spPr bwMode="auto">
            <a:xfrm>
              <a:off x="30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grpSp>
      <p:sp>
        <p:nvSpPr>
          <p:cNvPr id="1076" name="Line 68"/>
          <p:cNvSpPr>
            <a:spLocks noChangeShapeType="1"/>
          </p:cNvSpPr>
          <p:nvPr/>
        </p:nvSpPr>
        <p:spPr bwMode="auto">
          <a:xfrm flipV="1">
            <a:off x="4387850" y="3184525"/>
            <a:ext cx="0" cy="1371600"/>
          </a:xfrm>
          <a:prstGeom prst="line">
            <a:avLst/>
          </a:prstGeom>
          <a:noFill/>
          <a:ln w="3175" cap="rnd">
            <a:solidFill>
              <a:schemeClr val="tx1"/>
            </a:solidFill>
            <a:prstDash val="sysDot"/>
            <a:round/>
            <a:headEnd/>
            <a:tailEnd/>
          </a:ln>
        </p:spPr>
        <p:txBody>
          <a:bodyPr/>
          <a:lstStyle/>
          <a:p>
            <a:endParaRPr lang="ko-KR" altLang="en-US"/>
          </a:p>
        </p:txBody>
      </p:sp>
      <p:sp>
        <p:nvSpPr>
          <p:cNvPr id="1077" name="Line 69"/>
          <p:cNvSpPr>
            <a:spLocks noChangeShapeType="1"/>
          </p:cNvSpPr>
          <p:nvPr/>
        </p:nvSpPr>
        <p:spPr bwMode="auto">
          <a:xfrm flipH="1" flipV="1">
            <a:off x="4784725" y="3184525"/>
            <a:ext cx="15875" cy="1387475"/>
          </a:xfrm>
          <a:prstGeom prst="line">
            <a:avLst/>
          </a:prstGeom>
          <a:noFill/>
          <a:ln w="3175" cap="rnd">
            <a:solidFill>
              <a:schemeClr val="tx1"/>
            </a:solidFill>
            <a:prstDash val="sysDot"/>
            <a:round/>
            <a:headEnd/>
            <a:tailEnd/>
          </a:ln>
        </p:spPr>
        <p:txBody>
          <a:bodyPr/>
          <a:lstStyle/>
          <a:p>
            <a:endParaRPr lang="ko-KR" altLang="en-US"/>
          </a:p>
        </p:txBody>
      </p:sp>
      <p:sp>
        <p:nvSpPr>
          <p:cNvPr id="1078" name="Rectangle 70"/>
          <p:cNvSpPr>
            <a:spLocks noGrp="1" noChangeArrowheads="1"/>
          </p:cNvSpPr>
          <p:nvPr>
            <p:ph type="title"/>
          </p:nvPr>
        </p:nvSpPr>
        <p:spPr/>
        <p:txBody>
          <a:bodyPr/>
          <a:lstStyle/>
          <a:p>
            <a:r>
              <a:rPr lang="en-US" altLang="ko-KR" smtClean="0"/>
              <a:t>Simple Software Architecture</a:t>
            </a:r>
          </a:p>
        </p:txBody>
      </p:sp>
    </p:spTree>
    <p:extLst>
      <p:ext uri="{BB962C8B-B14F-4D97-AF65-F5344CB8AC3E}">
        <p14:creationId xmlns:p14="http://schemas.microsoft.com/office/powerpoint/2010/main" val="134205281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p:cNvSpPr/>
          <p:nvPr/>
        </p:nvSpPr>
        <p:spPr bwMode="auto">
          <a:xfrm>
            <a:off x="695325" y="1990725"/>
            <a:ext cx="2809875" cy="2486025"/>
          </a:xfrm>
          <a:prstGeom prst="ellipse">
            <a:avLst/>
          </a:prstGeom>
          <a:ln>
            <a:headEnd type="none" w="med" len="med"/>
            <a:tailEnd type="triangle" w="med" len="med"/>
          </a:ln>
        </p:spPr>
        <p:style>
          <a:lnRef idx="0">
            <a:schemeClr val="accent2"/>
          </a:lnRef>
          <a:fillRef idx="3">
            <a:schemeClr val="accent2"/>
          </a:fillRef>
          <a:effectRef idx="3">
            <a:schemeClr val="accent2"/>
          </a:effectRef>
          <a:fontRef idx="minor">
            <a:schemeClr val="lt1"/>
          </a:fontRef>
        </p:style>
        <p:txBody>
          <a:bodyPr/>
          <a:lstStyle/>
          <a:p>
            <a:pPr eaLnBrk="0" latinLnBrk="0" hangingPunct="0">
              <a:defRPr/>
            </a:pPr>
            <a:r>
              <a:rPr kumimoji="0" lang="en-US" altLang="ko-KR" sz="1600" b="1" dirty="0" err="1">
                <a:solidFill>
                  <a:schemeClr val="bg1"/>
                </a:solidFill>
              </a:rPr>
              <a:t>Env</a:t>
            </a:r>
            <a:r>
              <a:rPr kumimoji="0" lang="en-US" altLang="ko-KR" sz="1600" b="1" dirty="0">
                <a:solidFill>
                  <a:schemeClr val="bg1"/>
                </a:solidFill>
              </a:rPr>
              <a:t>. Code  </a:t>
            </a:r>
          </a:p>
          <a:p>
            <a:pPr eaLnBrk="0" latinLnBrk="0" hangingPunct="0">
              <a:defRPr/>
            </a:pPr>
            <a:endParaRPr kumimoji="0" lang="en-US" altLang="ko-KR" sz="1600" b="1" dirty="0">
              <a:solidFill>
                <a:schemeClr val="bg1"/>
              </a:solidFill>
            </a:endParaRPr>
          </a:p>
          <a:p>
            <a:pPr eaLnBrk="0" latinLnBrk="0" hangingPunct="0">
              <a:buFontTx/>
              <a:buChar char="-"/>
              <a:defRPr/>
            </a:pPr>
            <a:r>
              <a:rPr kumimoji="0" lang="en-US" altLang="ko-KR" sz="1600" b="1" dirty="0">
                <a:solidFill>
                  <a:schemeClr val="bg1"/>
                </a:solidFill>
              </a:rPr>
              <a:t> OS/Scheduler</a:t>
            </a:r>
          </a:p>
          <a:p>
            <a:pPr eaLnBrk="0" latinLnBrk="0" hangingPunct="0">
              <a:buFontTx/>
              <a:buChar char="-"/>
              <a:defRPr/>
            </a:pPr>
            <a:r>
              <a:rPr kumimoji="0" lang="en-US" altLang="ko-KR" sz="1600" b="1" dirty="0">
                <a:solidFill>
                  <a:schemeClr val="bg1"/>
                </a:solidFill>
              </a:rPr>
              <a:t> Device Drivers</a:t>
            </a:r>
          </a:p>
          <a:p>
            <a:pPr eaLnBrk="0" latinLnBrk="0" hangingPunct="0">
              <a:defRPr/>
            </a:pPr>
            <a:r>
              <a:rPr kumimoji="0" lang="en-US" altLang="ko-KR" sz="1600" b="1" dirty="0">
                <a:solidFill>
                  <a:schemeClr val="bg1"/>
                </a:solidFill>
              </a:rPr>
              <a:t>   (CAN,DIO,AIN)</a:t>
            </a:r>
          </a:p>
          <a:p>
            <a:pPr eaLnBrk="0" latinLnBrk="0" hangingPunct="0">
              <a:defRPr/>
            </a:pPr>
            <a:r>
              <a:rPr kumimoji="0" lang="en-US" altLang="ko-KR" sz="1600" b="1" dirty="0">
                <a:solidFill>
                  <a:schemeClr val="bg1"/>
                </a:solidFill>
              </a:rPr>
              <a:t>- Diagnosis, etc</a:t>
            </a:r>
          </a:p>
          <a:p>
            <a:pPr eaLnBrk="0" latinLnBrk="0" hangingPunct="0">
              <a:defRPr/>
            </a:pPr>
            <a:endParaRPr kumimoji="0" lang="en-US" altLang="ko-KR" sz="1800" dirty="0"/>
          </a:p>
          <a:p>
            <a:pPr eaLnBrk="0" latinLnBrk="0" hangingPunct="0">
              <a:defRPr/>
            </a:pPr>
            <a:endParaRPr kumimoji="0" lang="ko-KR" altLang="en-US" sz="1800" dirty="0">
              <a:solidFill>
                <a:schemeClr val="tx1"/>
              </a:solidFill>
              <a:latin typeface="Times New Roman" pitchFamily="18" charset="0"/>
            </a:endParaRPr>
          </a:p>
        </p:txBody>
      </p:sp>
      <p:sp>
        <p:nvSpPr>
          <p:cNvPr id="32" name="Oval 31"/>
          <p:cNvSpPr/>
          <p:nvPr/>
        </p:nvSpPr>
        <p:spPr bwMode="auto">
          <a:xfrm>
            <a:off x="5638800" y="1943100"/>
            <a:ext cx="2809875" cy="2486025"/>
          </a:xfrm>
          <a:prstGeom prst="ellipse">
            <a:avLst/>
          </a:prstGeom>
          <a:ln>
            <a:headEnd type="none" w="med" len="med"/>
            <a:tailEnd type="triangle" w="med" len="med"/>
          </a:ln>
        </p:spPr>
        <p:style>
          <a:lnRef idx="0">
            <a:schemeClr val="accent4"/>
          </a:lnRef>
          <a:fillRef idx="3">
            <a:schemeClr val="accent4"/>
          </a:fillRef>
          <a:effectRef idx="3">
            <a:schemeClr val="accent4"/>
          </a:effectRef>
          <a:fontRef idx="minor">
            <a:schemeClr val="lt1"/>
          </a:fontRef>
        </p:style>
        <p:txBody>
          <a:bodyPr/>
          <a:lstStyle/>
          <a:p>
            <a:pPr eaLnBrk="0" latinLnBrk="0" hangingPunct="0">
              <a:defRPr/>
            </a:pPr>
            <a:r>
              <a:rPr kumimoji="0" lang="en-US" altLang="ko-KR" sz="1600" b="1" dirty="0" smtClean="0">
                <a:solidFill>
                  <a:schemeClr val="bg1"/>
                </a:solidFill>
              </a:rPr>
              <a:t>EC </a:t>
            </a:r>
            <a:r>
              <a:rPr kumimoji="0" lang="en-US" altLang="ko-KR" sz="1600" b="1" dirty="0">
                <a:solidFill>
                  <a:schemeClr val="bg1"/>
                </a:solidFill>
              </a:rPr>
              <a:t>Code  </a:t>
            </a:r>
          </a:p>
          <a:p>
            <a:pPr eaLnBrk="0" latinLnBrk="0" hangingPunct="0">
              <a:defRPr/>
            </a:pPr>
            <a:endParaRPr kumimoji="0" lang="en-US" altLang="ko-KR" sz="1600" b="1" dirty="0">
              <a:solidFill>
                <a:schemeClr val="bg1"/>
              </a:solidFill>
            </a:endParaRPr>
          </a:p>
          <a:p>
            <a:pPr eaLnBrk="0" latinLnBrk="0" hangingPunct="0">
              <a:buFontTx/>
              <a:buChar char="-"/>
              <a:defRPr/>
            </a:pPr>
            <a:r>
              <a:rPr kumimoji="0" lang="en-US" altLang="ko-KR" sz="1600" b="1" dirty="0">
                <a:solidFill>
                  <a:schemeClr val="bg1"/>
                </a:solidFill>
              </a:rPr>
              <a:t> Model Functions</a:t>
            </a:r>
          </a:p>
          <a:p>
            <a:pPr eaLnBrk="0" latinLnBrk="0" hangingPunct="0">
              <a:buFontTx/>
              <a:buChar char="-"/>
              <a:defRPr/>
            </a:pPr>
            <a:r>
              <a:rPr kumimoji="0" lang="en-US" altLang="ko-KR" sz="1600" b="1" dirty="0">
                <a:solidFill>
                  <a:schemeClr val="bg1"/>
                </a:solidFill>
              </a:rPr>
              <a:t> Parameters, Data</a:t>
            </a:r>
          </a:p>
          <a:p>
            <a:pPr eaLnBrk="0" latinLnBrk="0" hangingPunct="0">
              <a:defRPr/>
            </a:pPr>
            <a:r>
              <a:rPr kumimoji="0" lang="en-US" altLang="ko-KR" sz="1600" b="1" dirty="0">
                <a:solidFill>
                  <a:schemeClr val="bg1"/>
                </a:solidFill>
              </a:rPr>
              <a:t>   (e.g. Global Var.)</a:t>
            </a:r>
          </a:p>
          <a:p>
            <a:pPr eaLnBrk="0" latinLnBrk="0" hangingPunct="0">
              <a:defRPr/>
            </a:pPr>
            <a:endParaRPr kumimoji="0" lang="en-US" altLang="ko-KR" sz="1800" dirty="0">
              <a:solidFill>
                <a:schemeClr val="tx1"/>
              </a:solidFill>
              <a:latin typeface="Times New Roman" pitchFamily="18" charset="0"/>
            </a:endParaRPr>
          </a:p>
          <a:p>
            <a:pPr eaLnBrk="0" latinLnBrk="0" hangingPunct="0">
              <a:defRPr/>
            </a:pPr>
            <a:endParaRPr kumimoji="0" lang="en-US" altLang="ko-KR" sz="1800" dirty="0"/>
          </a:p>
          <a:p>
            <a:pPr eaLnBrk="0" latinLnBrk="0" hangingPunct="0">
              <a:defRPr/>
            </a:pPr>
            <a:endParaRPr kumimoji="0" lang="ko-KR" altLang="en-US" sz="1800" dirty="0">
              <a:solidFill>
                <a:schemeClr val="tx1"/>
              </a:solidFill>
              <a:latin typeface="Times New Roman" pitchFamily="18" charset="0"/>
            </a:endParaRPr>
          </a:p>
        </p:txBody>
      </p:sp>
      <p:sp>
        <p:nvSpPr>
          <p:cNvPr id="40" name="Left-Right Arrow 39"/>
          <p:cNvSpPr/>
          <p:nvPr/>
        </p:nvSpPr>
        <p:spPr bwMode="auto">
          <a:xfrm>
            <a:off x="3457575" y="2333625"/>
            <a:ext cx="2257425" cy="590550"/>
          </a:xfrm>
          <a:prstGeom prst="leftRightArrow">
            <a:avLst/>
          </a:prstGeom>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eaLnBrk="0" latinLnBrk="0" hangingPunct="0">
              <a:defRPr/>
            </a:pPr>
            <a:endParaRPr kumimoji="0" lang="ko-KR" altLang="en-US">
              <a:solidFill>
                <a:schemeClr val="tx1"/>
              </a:solidFill>
              <a:latin typeface="Times New Roman" pitchFamily="18" charset="0"/>
            </a:endParaRPr>
          </a:p>
        </p:txBody>
      </p:sp>
      <p:sp>
        <p:nvSpPr>
          <p:cNvPr id="79894" name="Rectangle 44"/>
          <p:cNvSpPr>
            <a:spLocks noChangeArrowheads="1"/>
          </p:cNvSpPr>
          <p:nvPr/>
        </p:nvSpPr>
        <p:spPr bwMode="auto">
          <a:xfrm>
            <a:off x="2705100" y="1682750"/>
            <a:ext cx="3752850" cy="3270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600" b="1">
                <a:solidFill>
                  <a:schemeClr val="hlink"/>
                </a:solidFill>
                <a:latin typeface="Arial" pitchFamily="34" charset="0"/>
              </a:rPr>
              <a:t>Header Files</a:t>
            </a:r>
          </a:p>
          <a:p>
            <a:pPr marL="284163" indent="-284163" algn="ctr" eaLnBrk="0" latinLnBrk="0" hangingPunct="0">
              <a:spcBef>
                <a:spcPct val="20000"/>
              </a:spcBef>
              <a:buClr>
                <a:srgbClr val="215383"/>
              </a:buClr>
              <a:buSzPct val="95000"/>
              <a:buFont typeface="Wingdings" pitchFamily="2" charset="2"/>
              <a:buNone/>
            </a:pPr>
            <a:r>
              <a:rPr kumimoji="0" lang="en-US" altLang="ko-KR" sz="1600" b="1">
                <a:solidFill>
                  <a:schemeClr val="hlink"/>
                </a:solidFill>
                <a:latin typeface="Arial" pitchFamily="34" charset="0"/>
              </a:rPr>
              <a:t>(e.g. Extern Var.)</a:t>
            </a:r>
          </a:p>
        </p:txBody>
      </p:sp>
      <p:sp>
        <p:nvSpPr>
          <p:cNvPr id="42" name="Right Arrow 41"/>
          <p:cNvSpPr/>
          <p:nvPr/>
        </p:nvSpPr>
        <p:spPr bwMode="auto">
          <a:xfrm>
            <a:off x="3619500" y="3314700"/>
            <a:ext cx="2028825" cy="600075"/>
          </a:xfrm>
          <a:prstGeom prst="rightArrow">
            <a:avLst/>
          </a:prstGeom>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eaLnBrk="0" latinLnBrk="0" hangingPunct="0">
              <a:defRPr/>
            </a:pPr>
            <a:endParaRPr kumimoji="0" lang="ko-KR" altLang="en-US">
              <a:solidFill>
                <a:schemeClr val="tx1"/>
              </a:solidFill>
              <a:latin typeface="Times New Roman" pitchFamily="18" charset="0"/>
            </a:endParaRPr>
          </a:p>
        </p:txBody>
      </p:sp>
      <p:sp>
        <p:nvSpPr>
          <p:cNvPr id="79896" name="Rectangle 44"/>
          <p:cNvSpPr>
            <a:spLocks noChangeArrowheads="1"/>
          </p:cNvSpPr>
          <p:nvPr/>
        </p:nvSpPr>
        <p:spPr bwMode="auto">
          <a:xfrm>
            <a:off x="2762250" y="3844925"/>
            <a:ext cx="3752850" cy="3270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600" b="1">
                <a:solidFill>
                  <a:schemeClr val="hlink"/>
                </a:solidFill>
                <a:latin typeface="Arial" pitchFamily="34" charset="0"/>
              </a:rPr>
              <a:t>Call Model Functions</a:t>
            </a:r>
          </a:p>
          <a:p>
            <a:pPr marL="284163" indent="-284163" algn="ctr" eaLnBrk="0" latinLnBrk="0" hangingPunct="0">
              <a:spcBef>
                <a:spcPct val="20000"/>
              </a:spcBef>
              <a:buClr>
                <a:srgbClr val="215383"/>
              </a:buClr>
              <a:buSzPct val="95000"/>
              <a:buFont typeface="Wingdings" pitchFamily="2" charset="2"/>
              <a:buNone/>
            </a:pPr>
            <a:r>
              <a:rPr kumimoji="0" lang="en-US" altLang="ko-KR" sz="1600" b="1">
                <a:solidFill>
                  <a:schemeClr val="hlink"/>
                </a:solidFill>
                <a:latin typeface="Arial" pitchFamily="34" charset="0"/>
              </a:rPr>
              <a:t>(e.g. Model_Step())</a:t>
            </a:r>
          </a:p>
          <a:p>
            <a:pPr marL="284163" indent="-284163" algn="ctr" eaLnBrk="0" latinLnBrk="0" hangingPunct="0">
              <a:spcBef>
                <a:spcPct val="20000"/>
              </a:spcBef>
              <a:buClr>
                <a:srgbClr val="215383"/>
              </a:buClr>
              <a:buSzPct val="95000"/>
              <a:buFont typeface="Wingdings" pitchFamily="2" charset="2"/>
              <a:buNone/>
            </a:pPr>
            <a:endParaRPr kumimoji="0" lang="en-US" altLang="ko-KR" sz="1600" b="1">
              <a:solidFill>
                <a:schemeClr val="hlink"/>
              </a:solidFill>
              <a:latin typeface="Arial" pitchFamily="34" charset="0"/>
            </a:endParaRPr>
          </a:p>
        </p:txBody>
      </p:sp>
      <p:sp>
        <p:nvSpPr>
          <p:cNvPr id="44" name="Rectangle 3"/>
          <p:cNvSpPr txBox="1">
            <a:spLocks noChangeArrowheads="1"/>
          </p:cNvSpPr>
          <p:nvPr/>
        </p:nvSpPr>
        <p:spPr bwMode="auto">
          <a:xfrm>
            <a:off x="1338263" y="4667250"/>
            <a:ext cx="7177087" cy="1281113"/>
          </a:xfrm>
          <a:prstGeom prst="rect">
            <a:avLst/>
          </a:prstGeom>
          <a:noFill/>
          <a:ln w="9525">
            <a:noFill/>
            <a:miter lim="800000"/>
            <a:headEnd/>
            <a:tailEnd/>
          </a:ln>
        </p:spPr>
        <p:txBody>
          <a:bodyPr/>
          <a:lstStyle/>
          <a:p>
            <a:pPr marL="284163" indent="-284163" eaLnBrk="0" latinLnBrk="0" hangingPunct="0">
              <a:lnSpc>
                <a:spcPct val="90000"/>
              </a:lnSpc>
              <a:spcBef>
                <a:spcPct val="20000"/>
              </a:spcBef>
              <a:buClr>
                <a:srgbClr val="215383"/>
              </a:buClr>
              <a:buSzPct val="95000"/>
              <a:buFont typeface="Wingdings" pitchFamily="2" charset="2"/>
              <a:buChar char="§"/>
              <a:defRPr/>
            </a:pPr>
            <a:endParaRPr kumimoji="0" lang="en-US" altLang="ko-KR" sz="2000" kern="0" dirty="0">
              <a:latin typeface="+mn-lt"/>
              <a:ea typeface="+mn-ea"/>
            </a:endParaRPr>
          </a:p>
          <a:p>
            <a:pPr marL="284163" indent="-284163" eaLnBrk="0" latinLnBrk="0" hangingPunct="0">
              <a:lnSpc>
                <a:spcPct val="90000"/>
              </a:lnSpc>
              <a:spcBef>
                <a:spcPct val="20000"/>
              </a:spcBef>
              <a:buClr>
                <a:srgbClr val="215383"/>
              </a:buClr>
              <a:buSzPct val="95000"/>
              <a:buFont typeface="Wingdings" pitchFamily="2" charset="2"/>
              <a:buChar char="§"/>
              <a:defRPr/>
            </a:pPr>
            <a:r>
              <a:rPr kumimoji="0" lang="en-US" altLang="ko-KR" sz="2000" kern="0" dirty="0">
                <a:latin typeface="+mn-lt"/>
                <a:ea typeface="+mn-ea"/>
              </a:rPr>
              <a:t>Share entry points, data and parameters with header files</a:t>
            </a:r>
          </a:p>
          <a:p>
            <a:pPr marL="284163" indent="-284163" eaLnBrk="0" latinLnBrk="0" hangingPunct="0">
              <a:lnSpc>
                <a:spcPct val="90000"/>
              </a:lnSpc>
              <a:spcBef>
                <a:spcPct val="20000"/>
              </a:spcBef>
              <a:buClr>
                <a:srgbClr val="215383"/>
              </a:buClr>
              <a:buSzPct val="95000"/>
              <a:buFont typeface="Wingdings" pitchFamily="2" charset="2"/>
              <a:buChar char="§"/>
              <a:defRPr/>
            </a:pPr>
            <a:r>
              <a:rPr kumimoji="0" lang="en-US" altLang="ko-KR" sz="2000" kern="0" dirty="0">
                <a:latin typeface="+mn-lt"/>
                <a:ea typeface="+mn-ea"/>
              </a:rPr>
              <a:t>Call generated model functions from OS/Scheduler</a:t>
            </a:r>
          </a:p>
          <a:p>
            <a:pPr marL="284163" indent="-284163" eaLnBrk="0" latinLnBrk="0" hangingPunct="0">
              <a:lnSpc>
                <a:spcPct val="90000"/>
              </a:lnSpc>
              <a:spcBef>
                <a:spcPct val="20000"/>
              </a:spcBef>
              <a:buClr>
                <a:srgbClr val="215383"/>
              </a:buClr>
              <a:buSzPct val="95000"/>
              <a:buFont typeface="Wingdings" pitchFamily="2" charset="2"/>
              <a:buChar char="§"/>
              <a:defRPr/>
            </a:pPr>
            <a:endParaRPr kumimoji="0" lang="en-US" altLang="ko-KR" sz="2000" kern="0" dirty="0">
              <a:latin typeface="+mn-lt"/>
              <a:ea typeface="+mn-ea"/>
            </a:endParaRPr>
          </a:p>
        </p:txBody>
      </p:sp>
      <p:sp>
        <p:nvSpPr>
          <p:cNvPr id="10" name="Title 9"/>
          <p:cNvSpPr>
            <a:spLocks noGrp="1"/>
          </p:cNvSpPr>
          <p:nvPr>
            <p:ph type="title"/>
          </p:nvPr>
        </p:nvSpPr>
        <p:spPr/>
        <p:txBody>
          <a:bodyPr/>
          <a:lstStyle/>
          <a:p>
            <a:r>
              <a:rPr lang="en-US" altLang="ko-KR" dirty="0" smtClean="0"/>
              <a:t>Interfacing Generated Code</a:t>
            </a:r>
            <a:endParaRPr lang="ko-KR" altLang="en-US" dirty="0"/>
          </a:p>
        </p:txBody>
      </p:sp>
    </p:spTree>
    <p:extLst>
      <p:ext uri="{BB962C8B-B14F-4D97-AF65-F5344CB8AC3E}">
        <p14:creationId xmlns:p14="http://schemas.microsoft.com/office/powerpoint/2010/main" val="8369416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30300" y="4202113"/>
            <a:ext cx="2524125" cy="2133600"/>
            <a:chOff x="1078" y="2533"/>
            <a:chExt cx="1590" cy="1344"/>
          </a:xfrm>
        </p:grpSpPr>
        <p:sp>
          <p:nvSpPr>
            <p:cNvPr id="45110" name="AutoShape 3"/>
            <p:cNvSpPr>
              <a:spLocks noChangeArrowheads="1"/>
            </p:cNvSpPr>
            <p:nvPr/>
          </p:nvSpPr>
          <p:spPr bwMode="auto">
            <a:xfrm>
              <a:off x="1078" y="2533"/>
              <a:ext cx="1584" cy="1344"/>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3" name="Group 4"/>
            <p:cNvGrpSpPr>
              <a:grpSpLocks/>
            </p:cNvGrpSpPr>
            <p:nvPr/>
          </p:nvGrpSpPr>
          <p:grpSpPr bwMode="auto">
            <a:xfrm>
              <a:off x="1143" y="2823"/>
              <a:ext cx="702" cy="576"/>
              <a:chOff x="1885" y="2831"/>
              <a:chExt cx="702" cy="576"/>
            </a:xfrm>
          </p:grpSpPr>
          <p:sp>
            <p:nvSpPr>
              <p:cNvPr id="45120" name="Rectangle 5"/>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45121" name="Rectangle 6"/>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45122" name="Rectangle 7"/>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45123" name="AutoShape 8"/>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45112" name="AutoShape 9"/>
            <p:cNvSpPr>
              <a:spLocks/>
            </p:cNvSpPr>
            <p:nvPr/>
          </p:nvSpPr>
          <p:spPr bwMode="auto">
            <a:xfrm rot="5400000">
              <a:off x="1828" y="2759"/>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45113" name="Rectangle 10"/>
            <p:cNvSpPr>
              <a:spLocks noChangeArrowheads="1"/>
            </p:cNvSpPr>
            <p:nvPr/>
          </p:nvSpPr>
          <p:spPr bwMode="auto">
            <a:xfrm>
              <a:off x="1084" y="3685"/>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45114" name="Rectangle 11"/>
            <p:cNvSpPr>
              <a:spLocks noChangeArrowheads="1"/>
            </p:cNvSpPr>
            <p:nvPr/>
          </p:nvSpPr>
          <p:spPr bwMode="auto">
            <a:xfrm flipV="1">
              <a:off x="1475" y="3526"/>
              <a:ext cx="845" cy="81"/>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4" name="Group 12"/>
            <p:cNvGrpSpPr>
              <a:grpSpLocks/>
            </p:cNvGrpSpPr>
            <p:nvPr/>
          </p:nvGrpSpPr>
          <p:grpSpPr bwMode="auto">
            <a:xfrm>
              <a:off x="1855" y="2823"/>
              <a:ext cx="702" cy="576"/>
              <a:chOff x="1164" y="2831"/>
              <a:chExt cx="702" cy="576"/>
            </a:xfrm>
          </p:grpSpPr>
          <p:sp>
            <p:nvSpPr>
              <p:cNvPr id="45116" name="Rectangle 13"/>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45117" name="Rectangle 14"/>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45118" name="AutoShape 15"/>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45119" name="Rectangle 16"/>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grpSp>
      <p:sp>
        <p:nvSpPr>
          <p:cNvPr id="45059" name="Rectangle 17"/>
          <p:cNvSpPr>
            <a:spLocks noGrp="1" noChangeArrowheads="1"/>
          </p:cNvSpPr>
          <p:nvPr>
            <p:ph type="title"/>
          </p:nvPr>
        </p:nvSpPr>
        <p:spPr/>
        <p:txBody>
          <a:bodyPr/>
          <a:lstStyle/>
          <a:p>
            <a:r>
              <a:rPr lang="en-US" altLang="ko-KR" smtClean="0"/>
              <a:t>Traceability</a:t>
            </a:r>
          </a:p>
        </p:txBody>
      </p:sp>
      <p:sp>
        <p:nvSpPr>
          <p:cNvPr id="45060" name="AutoShape 18"/>
          <p:cNvSpPr>
            <a:spLocks noChangeArrowheads="1"/>
          </p:cNvSpPr>
          <p:nvPr/>
        </p:nvSpPr>
        <p:spPr bwMode="auto">
          <a:xfrm>
            <a:off x="1130300" y="2005013"/>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45061" name="Rectangle 19"/>
          <p:cNvSpPr>
            <a:spLocks noChangeArrowheads="1"/>
          </p:cNvSpPr>
          <p:nvPr/>
        </p:nvSpPr>
        <p:spPr bwMode="auto">
          <a:xfrm>
            <a:off x="1143000" y="2043113"/>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45062" name="Picture 20" descr="sf_car2"/>
          <p:cNvPicPr>
            <a:picLocks noChangeAspect="1" noChangeArrowheads="1"/>
          </p:cNvPicPr>
          <p:nvPr/>
        </p:nvPicPr>
        <p:blipFill>
          <a:blip r:embed="rId3" cstate="print">
            <a:lum bright="16000" contrast="2000"/>
          </a:blip>
          <a:srcRect/>
          <a:stretch>
            <a:fillRect/>
          </a:stretch>
        </p:blipFill>
        <p:spPr bwMode="auto">
          <a:xfrm>
            <a:off x="1319213" y="2303463"/>
            <a:ext cx="2182812" cy="1492250"/>
          </a:xfrm>
          <a:prstGeom prst="rect">
            <a:avLst/>
          </a:prstGeom>
          <a:noFill/>
          <a:ln w="9525">
            <a:noFill/>
            <a:miter lim="800000"/>
            <a:headEnd/>
            <a:tailEnd/>
          </a:ln>
        </p:spPr>
      </p:pic>
      <p:grpSp>
        <p:nvGrpSpPr>
          <p:cNvPr id="5" name="Group 21"/>
          <p:cNvGrpSpPr>
            <a:grpSpLocks/>
          </p:cNvGrpSpPr>
          <p:nvPr/>
        </p:nvGrpSpPr>
        <p:grpSpPr bwMode="auto">
          <a:xfrm>
            <a:off x="1371600" y="2374900"/>
            <a:ext cx="2057400" cy="1371600"/>
            <a:chOff x="2640" y="1584"/>
            <a:chExt cx="1296" cy="954"/>
          </a:xfrm>
        </p:grpSpPr>
        <p:sp>
          <p:nvSpPr>
            <p:cNvPr id="45107" name="Rectangle 22"/>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45108" name="Rectangle 23"/>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45109" name="Rectangle 24"/>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sp>
        <p:nvSpPr>
          <p:cNvPr id="45064" name="Rectangle 25"/>
          <p:cNvSpPr>
            <a:spLocks noChangeArrowheads="1"/>
          </p:cNvSpPr>
          <p:nvPr/>
        </p:nvSpPr>
        <p:spPr bwMode="auto">
          <a:xfrm>
            <a:off x="1658938" y="1539875"/>
            <a:ext cx="4448175"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Functional Requirements</a:t>
            </a:r>
          </a:p>
        </p:txBody>
      </p:sp>
      <p:grpSp>
        <p:nvGrpSpPr>
          <p:cNvPr id="6" name="Group 26"/>
          <p:cNvGrpSpPr>
            <a:grpSpLocks/>
          </p:cNvGrpSpPr>
          <p:nvPr/>
        </p:nvGrpSpPr>
        <p:grpSpPr bwMode="auto">
          <a:xfrm>
            <a:off x="1828800" y="3709988"/>
            <a:ext cx="457200" cy="828675"/>
            <a:chOff x="2646" y="2167"/>
            <a:chExt cx="288" cy="522"/>
          </a:xfrm>
        </p:grpSpPr>
        <p:sp>
          <p:nvSpPr>
            <p:cNvPr id="45105" name="Freeform 2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106" name="Rectangle 2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29"/>
          <p:cNvGrpSpPr>
            <a:grpSpLocks/>
          </p:cNvGrpSpPr>
          <p:nvPr/>
        </p:nvGrpSpPr>
        <p:grpSpPr bwMode="auto">
          <a:xfrm flipH="1">
            <a:off x="2514600" y="3709988"/>
            <a:ext cx="457200" cy="828675"/>
            <a:chOff x="2646" y="2167"/>
            <a:chExt cx="288" cy="522"/>
          </a:xfrm>
        </p:grpSpPr>
        <p:sp>
          <p:nvSpPr>
            <p:cNvPr id="45103" name="Freeform 3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104" name="Rectangle 3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sp>
        <p:nvSpPr>
          <p:cNvPr id="472110" name="Freeform 46"/>
          <p:cNvSpPr>
            <a:spLocks/>
          </p:cNvSpPr>
          <p:nvPr/>
        </p:nvSpPr>
        <p:spPr bwMode="auto">
          <a:xfrm>
            <a:off x="3671888" y="1836738"/>
            <a:ext cx="309562" cy="1800225"/>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1" name="Freeform 47"/>
          <p:cNvSpPr>
            <a:spLocks/>
          </p:cNvSpPr>
          <p:nvPr/>
        </p:nvSpPr>
        <p:spPr bwMode="auto">
          <a:xfrm>
            <a:off x="3671888" y="3673475"/>
            <a:ext cx="309562" cy="1476375"/>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4" name="Freeform 50"/>
          <p:cNvSpPr>
            <a:spLocks/>
          </p:cNvSpPr>
          <p:nvPr/>
        </p:nvSpPr>
        <p:spPr bwMode="auto">
          <a:xfrm>
            <a:off x="3822700" y="1881188"/>
            <a:ext cx="412750" cy="3209926"/>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5" name="Rectangle 51"/>
          <p:cNvSpPr>
            <a:spLocks noChangeArrowheads="1"/>
          </p:cNvSpPr>
          <p:nvPr/>
        </p:nvSpPr>
        <p:spPr bwMode="auto">
          <a:xfrm>
            <a:off x="4613275" y="2899648"/>
            <a:ext cx="4476750" cy="2215991"/>
          </a:xfrm>
          <a:prstGeom prst="rect">
            <a:avLst/>
          </a:prstGeom>
          <a:noFill/>
          <a:ln w="9525" algn="ctr">
            <a:noFill/>
            <a:miter lim="800000"/>
            <a:headEnd/>
            <a:tailEnd/>
          </a:ln>
        </p:spPr>
        <p:txBody>
          <a:bodyPr lIns="0" tIns="0" rIns="0" bIns="0" anchor="ctr">
            <a:spAutoFit/>
          </a:bodyPr>
          <a:lstStyle/>
          <a:p>
            <a:pPr marL="109538" indent="-109538" eaLnBrk="0" latinLnBrk="0" hangingPunct="0">
              <a:buFont typeface="Wingdings" pitchFamily="2" charset="2"/>
              <a:buChar char="§"/>
            </a:pPr>
            <a:r>
              <a:rPr kumimoji="0" lang="de-DE" altLang="ko-KR" sz="1800" b="1" dirty="0">
                <a:solidFill>
                  <a:srgbClr val="002060"/>
                </a:solidFill>
                <a:latin typeface="Arial" pitchFamily="34" charset="0"/>
              </a:rPr>
              <a:t>Tracing Requirements</a:t>
            </a:r>
            <a:r>
              <a:rPr kumimoji="0" lang="de-DE" altLang="ko-KR" sz="1800" b="1" dirty="0">
                <a:solidFill>
                  <a:srgbClr val="002060"/>
                </a:solidFill>
                <a:latin typeface="Arial" pitchFamily="34" charset="0"/>
                <a:sym typeface="Wingdings" pitchFamily="2" charset="2"/>
              </a:rPr>
              <a:t></a:t>
            </a:r>
            <a:r>
              <a:rPr kumimoji="0" lang="de-DE" altLang="ko-KR" sz="1800" b="1" dirty="0">
                <a:solidFill>
                  <a:srgbClr val="002060"/>
                </a:solidFill>
                <a:latin typeface="Arial" pitchFamily="34" charset="0"/>
              </a:rPr>
              <a:t>Model</a:t>
            </a:r>
            <a:br>
              <a:rPr kumimoji="0" lang="de-DE" altLang="ko-KR" sz="1800" b="1" dirty="0">
                <a:solidFill>
                  <a:srgbClr val="002060"/>
                </a:solidFill>
                <a:latin typeface="Arial" pitchFamily="34" charset="0"/>
              </a:rPr>
            </a:br>
            <a:r>
              <a:rPr kumimoji="0" lang="de-DE" altLang="ko-KR" sz="1800" dirty="0">
                <a:solidFill>
                  <a:srgbClr val="002060"/>
                </a:solidFill>
                <a:latin typeface="Arial" pitchFamily="34" charset="0"/>
              </a:rPr>
              <a:t>Simulink</a:t>
            </a:r>
            <a:r>
              <a:rPr kumimoji="0" lang="de-DE" altLang="ko-KR" sz="1800" dirty="0">
                <a:solidFill>
                  <a:srgbClr val="002060"/>
                </a:solidFill>
                <a:latin typeface="Arial" pitchFamily="34" charset="0"/>
                <a:cs typeface="Arial" pitchFamily="34" charset="0"/>
              </a:rPr>
              <a:t>®</a:t>
            </a:r>
            <a:r>
              <a:rPr kumimoji="0" lang="de-DE" altLang="ko-KR" sz="1800" dirty="0">
                <a:solidFill>
                  <a:srgbClr val="002060"/>
                </a:solidFill>
                <a:latin typeface="Arial" pitchFamily="34" charset="0"/>
              </a:rPr>
              <a:t> Verification and Validation™</a:t>
            </a:r>
          </a:p>
          <a:p>
            <a:pPr marL="109538" indent="-109538" eaLnBrk="0" latinLnBrk="0" hangingPunct="0">
              <a:buFont typeface="Wingdings" pitchFamily="2" charset="2"/>
              <a:buChar char="§"/>
            </a:pPr>
            <a:endParaRPr kumimoji="0" lang="de-DE" altLang="ko-KR" sz="1800" dirty="0">
              <a:solidFill>
                <a:schemeClr val="hlink"/>
              </a:solidFill>
              <a:latin typeface="Arial" pitchFamily="34" charset="0"/>
            </a:endParaRPr>
          </a:p>
          <a:p>
            <a:pPr marL="109538" indent="-109538" eaLnBrk="0" latinLnBrk="0" hangingPunct="0">
              <a:buFont typeface="Wingdings" pitchFamily="2" charset="2"/>
              <a:buChar char="§"/>
            </a:pPr>
            <a:r>
              <a:rPr kumimoji="0" lang="de-DE" altLang="ko-KR" sz="1800" b="1" dirty="0">
                <a:solidFill>
                  <a:srgbClr val="C00000"/>
                </a:solidFill>
                <a:latin typeface="Arial" pitchFamily="34" charset="0"/>
              </a:rPr>
              <a:t>Tracing Model</a:t>
            </a:r>
            <a:r>
              <a:rPr kumimoji="0" lang="de-DE" altLang="ko-KR" sz="1800" b="1" dirty="0">
                <a:solidFill>
                  <a:srgbClr val="C00000"/>
                </a:solidFill>
                <a:latin typeface="Arial" pitchFamily="34" charset="0"/>
                <a:sym typeface="Wingdings" pitchFamily="2" charset="2"/>
              </a:rPr>
              <a:t></a:t>
            </a:r>
            <a:r>
              <a:rPr kumimoji="0" lang="de-DE" altLang="ko-KR" sz="1800" b="1" dirty="0">
                <a:solidFill>
                  <a:srgbClr val="C00000"/>
                </a:solidFill>
                <a:latin typeface="Arial" pitchFamily="34" charset="0"/>
              </a:rPr>
              <a:t>Source Code</a:t>
            </a:r>
            <a:r>
              <a:rPr kumimoji="0" lang="de-DE" altLang="ko-KR" sz="1800" dirty="0">
                <a:solidFill>
                  <a:srgbClr val="C00000"/>
                </a:solidFill>
                <a:latin typeface="Arial" pitchFamily="34" charset="0"/>
              </a:rPr>
              <a:t> </a:t>
            </a:r>
            <a:br>
              <a:rPr kumimoji="0" lang="de-DE" altLang="ko-KR" sz="1800" dirty="0">
                <a:solidFill>
                  <a:srgbClr val="C00000"/>
                </a:solidFill>
                <a:latin typeface="Arial" pitchFamily="34" charset="0"/>
              </a:rPr>
            </a:br>
            <a:r>
              <a:rPr kumimoji="0" lang="de-DE" altLang="ko-KR" sz="1800" dirty="0" smtClean="0">
                <a:solidFill>
                  <a:srgbClr val="C00000"/>
                </a:solidFill>
                <a:latin typeface="Arial" pitchFamily="34" charset="0"/>
              </a:rPr>
              <a:t>Embedded </a:t>
            </a:r>
            <a:r>
              <a:rPr kumimoji="0" lang="de-DE" altLang="ko-KR" sz="1800" dirty="0">
                <a:solidFill>
                  <a:srgbClr val="C00000"/>
                </a:solidFill>
                <a:latin typeface="Arial" pitchFamily="34" charset="0"/>
              </a:rPr>
              <a:t>Coder™</a:t>
            </a:r>
          </a:p>
          <a:p>
            <a:pPr marL="109538" indent="-109538" eaLnBrk="0" latinLnBrk="0" hangingPunct="0">
              <a:buFont typeface="Wingdings" pitchFamily="2" charset="2"/>
              <a:buChar char="§"/>
            </a:pPr>
            <a:endParaRPr kumimoji="0" lang="en-US" altLang="ko-KR" sz="1800" dirty="0">
              <a:solidFill>
                <a:srgbClr val="C00000"/>
              </a:solidFill>
              <a:latin typeface="Arial" pitchFamily="34" charset="0"/>
            </a:endParaRPr>
          </a:p>
          <a:p>
            <a:pPr marL="109538" indent="-109538" eaLnBrk="0" latinLnBrk="0" hangingPunct="0">
              <a:buFont typeface="Wingdings" pitchFamily="2" charset="2"/>
              <a:buChar char="§"/>
            </a:pPr>
            <a:r>
              <a:rPr kumimoji="0" lang="de-DE" altLang="ko-KR" sz="1800" b="1" dirty="0">
                <a:solidFill>
                  <a:srgbClr val="C00000"/>
                </a:solidFill>
                <a:latin typeface="Arial" pitchFamily="34" charset="0"/>
              </a:rPr>
              <a:t>Tracing Requirements</a:t>
            </a:r>
            <a:r>
              <a:rPr kumimoji="0" lang="de-DE" altLang="ko-KR" sz="1800" b="1" dirty="0">
                <a:solidFill>
                  <a:srgbClr val="C00000"/>
                </a:solidFill>
                <a:latin typeface="Arial" pitchFamily="34" charset="0"/>
                <a:sym typeface="Wingdings" pitchFamily="2" charset="2"/>
              </a:rPr>
              <a:t></a:t>
            </a:r>
            <a:r>
              <a:rPr kumimoji="0" lang="de-DE" altLang="ko-KR" sz="1800" b="1" dirty="0">
                <a:solidFill>
                  <a:srgbClr val="C00000"/>
                </a:solidFill>
                <a:latin typeface="Arial" pitchFamily="34" charset="0"/>
              </a:rPr>
              <a:t>Source Code</a:t>
            </a:r>
            <a:br>
              <a:rPr kumimoji="0" lang="de-DE" altLang="ko-KR" sz="1800" b="1" dirty="0">
                <a:solidFill>
                  <a:srgbClr val="C00000"/>
                </a:solidFill>
                <a:latin typeface="Arial" pitchFamily="34" charset="0"/>
              </a:rPr>
            </a:br>
            <a:r>
              <a:rPr kumimoji="0" lang="de-DE" altLang="ko-KR" sz="1800" dirty="0">
                <a:solidFill>
                  <a:srgbClr val="C00000"/>
                </a:solidFill>
                <a:latin typeface="Arial" pitchFamily="34" charset="0"/>
              </a:rPr>
              <a:t>Simulink Verification and Validation</a:t>
            </a:r>
            <a:endParaRPr kumimoji="0" lang="en-US" altLang="ko-KR" sz="1800" dirty="0">
              <a:solidFill>
                <a:srgbClr val="C00000"/>
              </a:solidFill>
              <a:latin typeface="Arial" pitchFamily="34" charset="0"/>
            </a:endParaRPr>
          </a:p>
        </p:txBody>
      </p:sp>
      <p:grpSp>
        <p:nvGrpSpPr>
          <p:cNvPr id="8" name="Group 52"/>
          <p:cNvGrpSpPr>
            <a:grpSpLocks/>
          </p:cNvGrpSpPr>
          <p:nvPr/>
        </p:nvGrpSpPr>
        <p:grpSpPr bwMode="auto">
          <a:xfrm>
            <a:off x="463550" y="3435350"/>
            <a:ext cx="1044575" cy="1023938"/>
            <a:chOff x="658" y="2086"/>
            <a:chExt cx="658" cy="645"/>
          </a:xfrm>
        </p:grpSpPr>
        <p:grpSp>
          <p:nvGrpSpPr>
            <p:cNvPr id="9" name="Group 53"/>
            <p:cNvGrpSpPr>
              <a:grpSpLocks/>
            </p:cNvGrpSpPr>
            <p:nvPr/>
          </p:nvGrpSpPr>
          <p:grpSpPr bwMode="auto">
            <a:xfrm>
              <a:off x="658" y="2086"/>
              <a:ext cx="413" cy="412"/>
              <a:chOff x="2029" y="1768"/>
              <a:chExt cx="836" cy="834"/>
            </a:xfrm>
          </p:grpSpPr>
          <p:sp>
            <p:nvSpPr>
              <p:cNvPr id="45097" name="Oval 54"/>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45098" name="Picture 55"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10" name="Group 56"/>
            <p:cNvGrpSpPr>
              <a:grpSpLocks/>
            </p:cNvGrpSpPr>
            <p:nvPr/>
          </p:nvGrpSpPr>
          <p:grpSpPr bwMode="auto">
            <a:xfrm rot="20000999" flipH="1">
              <a:off x="1028" y="2209"/>
              <a:ext cx="288" cy="522"/>
              <a:chOff x="2646" y="2167"/>
              <a:chExt cx="288" cy="522"/>
            </a:xfrm>
          </p:grpSpPr>
          <p:sp>
            <p:nvSpPr>
              <p:cNvPr id="45095" name="Freeform 5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096" name="Rectangle 5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Tree>
    <p:extLst>
      <p:ext uri="{BB962C8B-B14F-4D97-AF65-F5344CB8AC3E}">
        <p14:creationId xmlns:p14="http://schemas.microsoft.com/office/powerpoint/2010/main" val="337749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72110"/>
                                        </p:tgtEl>
                                        <p:attrNameLst>
                                          <p:attrName>style.visibility</p:attrName>
                                        </p:attrNameLst>
                                      </p:cBhvr>
                                      <p:to>
                                        <p:strVal val="visible"/>
                                      </p:to>
                                    </p:set>
                                    <p:animEffect transition="in" filter="blinds(horizontal)">
                                      <p:cBhvr>
                                        <p:cTn id="7" dur="500"/>
                                        <p:tgtEl>
                                          <p:spTgt spid="4721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2111"/>
                                        </p:tgtEl>
                                        <p:attrNameLst>
                                          <p:attrName>style.visibility</p:attrName>
                                        </p:attrNameLst>
                                      </p:cBhvr>
                                      <p:to>
                                        <p:strVal val="visible"/>
                                      </p:to>
                                    </p:set>
                                    <p:animEffect transition="in" filter="blinds(horizontal)">
                                      <p:cBhvr>
                                        <p:cTn id="10" dur="500"/>
                                        <p:tgtEl>
                                          <p:spTgt spid="4721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72114"/>
                                        </p:tgtEl>
                                        <p:attrNameLst>
                                          <p:attrName>style.visibility</p:attrName>
                                        </p:attrNameLst>
                                      </p:cBhvr>
                                      <p:to>
                                        <p:strVal val="visible"/>
                                      </p:to>
                                    </p:set>
                                    <p:animEffect transition="in" filter="blinds(horizontal)">
                                      <p:cBhvr>
                                        <p:cTn id="15" dur="500"/>
                                        <p:tgtEl>
                                          <p:spTgt spid="4721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72115"/>
                                        </p:tgtEl>
                                        <p:attrNameLst>
                                          <p:attrName>style.visibility</p:attrName>
                                        </p:attrNameLst>
                                      </p:cBhvr>
                                      <p:to>
                                        <p:strVal val="visible"/>
                                      </p:to>
                                    </p:set>
                                    <p:animEffect transition="in" filter="blinds(horizontal)">
                                      <p:cBhvr>
                                        <p:cTn id="18" dur="500"/>
                                        <p:tgtEl>
                                          <p:spTgt spid="472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110" grpId="0" animBg="1"/>
      <p:bldP spid="472111" grpId="0" animBg="1"/>
      <p:bldP spid="472114" grpId="0" animBg="1"/>
      <p:bldP spid="4721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511" y="3329089"/>
            <a:ext cx="2925371" cy="348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6178" name="Rectangle 2"/>
          <p:cNvSpPr>
            <a:spLocks noGrp="1" noChangeArrowheads="1"/>
          </p:cNvSpPr>
          <p:nvPr>
            <p:ph type="title"/>
          </p:nvPr>
        </p:nvSpPr>
        <p:spPr/>
        <p:txBody>
          <a:bodyPr/>
          <a:lstStyle/>
          <a:p>
            <a:r>
              <a:rPr lang="en-US" altLang="ko-KR" dirty="0">
                <a:ea typeface="굴림" charset="-127"/>
              </a:rPr>
              <a:t>Example of </a:t>
            </a:r>
            <a:r>
              <a:rPr lang="en-US" altLang="ko-KR" dirty="0" smtClean="0">
                <a:ea typeface="굴림" charset="-127"/>
              </a:rPr>
              <a:t>HTML </a:t>
            </a:r>
            <a:r>
              <a:rPr lang="en-US" altLang="ko-KR" dirty="0">
                <a:ea typeface="굴림" charset="-127"/>
              </a:rPr>
              <a:t>Report</a:t>
            </a: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4552181" cy="4820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6179" name="Text Box 3"/>
          <p:cNvSpPr txBox="1">
            <a:spLocks noChangeArrowheads="1"/>
          </p:cNvSpPr>
          <p:nvPr/>
        </p:nvSpPr>
        <p:spPr bwMode="auto">
          <a:xfrm>
            <a:off x="5804073" y="1668186"/>
            <a:ext cx="2370138" cy="604838"/>
          </a:xfrm>
          <a:prstGeom prst="rect">
            <a:avLst/>
          </a:prstGeom>
          <a:noFill/>
          <a:ln w="9525" algn="ctr">
            <a:solidFill>
              <a:schemeClr val="tx1"/>
            </a:solidFill>
            <a:miter lim="800000"/>
            <a:headEnd/>
            <a:tailEnd/>
          </a:ln>
          <a:effectLst/>
        </p:spPr>
        <p:txBody>
          <a:bodyPr wrap="square" bIns="0">
            <a:spAutoFit/>
          </a:bodyPr>
          <a:lstStyle/>
          <a:p>
            <a:pPr algn="ctr"/>
            <a:r>
              <a:rPr lang="en-US" altLang="ko-KR" b="1">
                <a:latin typeface="Courier New" pitchFamily="49" charset="0"/>
                <a:ea typeface="굴림" charset="-127"/>
              </a:rPr>
              <a:t>Hyperlink back</a:t>
            </a:r>
          </a:p>
          <a:p>
            <a:pPr algn="ctr"/>
            <a:r>
              <a:rPr lang="en-US" altLang="ko-KR" b="1">
                <a:latin typeface="Courier New" pitchFamily="49" charset="0"/>
                <a:ea typeface="굴림" charset="-127"/>
              </a:rPr>
              <a:t>to model.</a:t>
            </a:r>
          </a:p>
        </p:txBody>
      </p:sp>
      <p:sp>
        <p:nvSpPr>
          <p:cNvPr id="1586180" name="Text Box 4"/>
          <p:cNvSpPr txBox="1">
            <a:spLocks noChangeArrowheads="1"/>
          </p:cNvSpPr>
          <p:nvPr/>
        </p:nvSpPr>
        <p:spPr bwMode="auto">
          <a:xfrm>
            <a:off x="5796136" y="982386"/>
            <a:ext cx="2378075" cy="604838"/>
          </a:xfrm>
          <a:prstGeom prst="rect">
            <a:avLst/>
          </a:prstGeom>
          <a:noFill/>
          <a:ln w="9525" algn="ctr">
            <a:solidFill>
              <a:schemeClr val="tx1"/>
            </a:solidFill>
            <a:miter lim="800000"/>
            <a:headEnd/>
            <a:tailEnd/>
          </a:ln>
          <a:effectLst/>
        </p:spPr>
        <p:txBody>
          <a:bodyPr wrap="none" bIns="0">
            <a:spAutoFit/>
          </a:bodyPr>
          <a:lstStyle/>
          <a:p>
            <a:pPr algn="ctr"/>
            <a:r>
              <a:rPr lang="en-US" altLang="ko-KR" b="1">
                <a:latin typeface="Courier New" pitchFamily="49" charset="0"/>
                <a:ea typeface="굴림" charset="-127"/>
              </a:rPr>
              <a:t>Hyperlink within</a:t>
            </a:r>
          </a:p>
          <a:p>
            <a:pPr algn="ctr"/>
            <a:r>
              <a:rPr lang="en-US" altLang="ko-KR" b="1">
                <a:latin typeface="Courier New" pitchFamily="49" charset="0"/>
                <a:ea typeface="굴림" charset="-127"/>
              </a:rPr>
              <a:t>C code files.</a:t>
            </a:r>
          </a:p>
        </p:txBody>
      </p:sp>
      <p:sp>
        <p:nvSpPr>
          <p:cNvPr id="1586183" name="Line 7"/>
          <p:cNvSpPr>
            <a:spLocks noChangeShapeType="1"/>
          </p:cNvSpPr>
          <p:nvPr/>
        </p:nvSpPr>
        <p:spPr bwMode="auto">
          <a:xfrm flipH="1">
            <a:off x="2843806" y="1284805"/>
            <a:ext cx="2960266" cy="632027"/>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
        <p:nvSpPr>
          <p:cNvPr id="1586184" name="Line 8"/>
          <p:cNvSpPr>
            <a:spLocks noChangeShapeType="1"/>
          </p:cNvSpPr>
          <p:nvPr/>
        </p:nvSpPr>
        <p:spPr bwMode="auto">
          <a:xfrm flipH="1">
            <a:off x="3491880" y="1970605"/>
            <a:ext cx="2304256" cy="810323"/>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
        <p:nvSpPr>
          <p:cNvPr id="1586185" name="Text Box 9"/>
          <p:cNvSpPr txBox="1">
            <a:spLocks noChangeArrowheads="1"/>
          </p:cNvSpPr>
          <p:nvPr/>
        </p:nvSpPr>
        <p:spPr bwMode="auto">
          <a:xfrm>
            <a:off x="5804073" y="2353986"/>
            <a:ext cx="2370138" cy="604838"/>
          </a:xfrm>
          <a:prstGeom prst="rect">
            <a:avLst/>
          </a:prstGeom>
          <a:noFill/>
          <a:ln w="9525" algn="ctr">
            <a:solidFill>
              <a:schemeClr val="tx1"/>
            </a:solidFill>
            <a:miter lim="800000"/>
            <a:headEnd/>
            <a:tailEnd/>
          </a:ln>
          <a:effectLst/>
        </p:spPr>
        <p:txBody>
          <a:bodyPr wrap="square" bIns="0">
            <a:spAutoFit/>
          </a:bodyPr>
          <a:lstStyle/>
          <a:p>
            <a:pPr algn="ctr"/>
            <a:r>
              <a:rPr lang="en-US" altLang="ko-KR" b="1">
                <a:latin typeface="Courier New" pitchFamily="49" charset="0"/>
                <a:ea typeface="굴림" charset="-127"/>
              </a:rPr>
              <a:t>Hyperlink from</a:t>
            </a:r>
            <a:br>
              <a:rPr lang="en-US" altLang="ko-KR" b="1">
                <a:latin typeface="Courier New" pitchFamily="49" charset="0"/>
                <a:ea typeface="굴림" charset="-127"/>
              </a:rPr>
            </a:br>
            <a:r>
              <a:rPr lang="en-US" altLang="ko-KR" b="1">
                <a:latin typeface="Courier New" pitchFamily="49" charset="0"/>
                <a:ea typeface="굴림" charset="-127"/>
              </a:rPr>
              <a:t>model to code.</a:t>
            </a:r>
          </a:p>
        </p:txBody>
      </p:sp>
      <p:sp>
        <p:nvSpPr>
          <p:cNvPr id="1586186" name="Line 10"/>
          <p:cNvSpPr>
            <a:spLocks noChangeShapeType="1"/>
          </p:cNvSpPr>
          <p:nvPr/>
        </p:nvSpPr>
        <p:spPr bwMode="auto">
          <a:xfrm flipH="1">
            <a:off x="3617613" y="2656405"/>
            <a:ext cx="2186459" cy="307755"/>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
        <p:nvSpPr>
          <p:cNvPr id="1586187" name="Line 11"/>
          <p:cNvSpPr>
            <a:spLocks noChangeShapeType="1"/>
          </p:cNvSpPr>
          <p:nvPr/>
        </p:nvSpPr>
        <p:spPr bwMode="auto">
          <a:xfrm>
            <a:off x="7581675" y="2964160"/>
            <a:ext cx="592535" cy="2625080"/>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Tree>
    <p:extLst>
      <p:ext uri="{BB962C8B-B14F-4D97-AF65-F5344CB8AC3E}">
        <p14:creationId xmlns:p14="http://schemas.microsoft.com/office/powerpoint/2010/main" val="24582400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ChangeArrowheads="1"/>
          </p:cNvSpPr>
          <p:nvPr/>
        </p:nvSpPr>
        <p:spPr bwMode="auto">
          <a:xfrm>
            <a:off x="244475" y="1905000"/>
            <a:ext cx="8308975" cy="762000"/>
          </a:xfrm>
          <a:prstGeom prst="rect">
            <a:avLst/>
          </a:prstGeom>
          <a:noFill/>
          <a:ln w="9525">
            <a:noFill/>
            <a:miter lim="800000"/>
            <a:headEnd/>
            <a:tailEnd/>
          </a:ln>
        </p:spPr>
        <p:txBody>
          <a:bodyPr/>
          <a:lstStyle/>
          <a:p>
            <a:pPr marL="284163" indent="-284163" eaLnBrk="0" latinLnBrk="0" hangingPunct="0">
              <a:lnSpc>
                <a:spcPct val="105000"/>
              </a:lnSpc>
              <a:spcBef>
                <a:spcPct val="20000"/>
              </a:spcBef>
              <a:buClr>
                <a:srgbClr val="215383"/>
              </a:buClr>
              <a:buSzPct val="95000"/>
              <a:buFont typeface="Wingdings" pitchFamily="2" charset="2"/>
              <a:buChar char="§"/>
            </a:pPr>
            <a:r>
              <a:rPr kumimoji="0" lang="en-US" altLang="ko-KR" sz="2400">
                <a:latin typeface="Arial" pitchFamily="34" charset="0"/>
              </a:rPr>
              <a:t>Including requirements in the generated source code</a:t>
            </a:r>
            <a:endParaRPr kumimoji="0" lang="en-US" altLang="ko-KR" sz="2100">
              <a:latin typeface="Arial" pitchFamily="34" charset="0"/>
            </a:endParaRPr>
          </a:p>
        </p:txBody>
      </p:sp>
      <p:sp>
        <p:nvSpPr>
          <p:cNvPr id="6" name="Title 36"/>
          <p:cNvSpPr txBox="1">
            <a:spLocks/>
          </p:cNvSpPr>
          <p:nvPr/>
        </p:nvSpPr>
        <p:spPr>
          <a:xfrm>
            <a:off x="457200" y="457200"/>
            <a:ext cx="8077200" cy="990600"/>
          </a:xfrm>
          <a:prstGeom prst="rect">
            <a:avLst/>
          </a:prstGeom>
        </p:spPr>
        <p:txBody>
          <a:bodyPr vert="horz" lIns="91440" tIns="45720" rIns="91440" bIns="45720" rtlCol="0" anchor="t" anchorCtr="0">
            <a:noAutofit/>
          </a:bodyPr>
          <a:lstStyle/>
          <a:p>
            <a:pPr lvl="0" latinLnBrk="1">
              <a:spcBef>
                <a:spcPct val="0"/>
              </a:spcBef>
            </a:pPr>
            <a:r>
              <a:rPr lang="de-DE" altLang="ko-KR" sz="2800" b="1" dirty="0" err="1" smtClean="0">
                <a:solidFill>
                  <a:schemeClr val="tx2"/>
                </a:solidFill>
                <a:latin typeface="Arial" pitchFamily="34" charset="0"/>
                <a:ea typeface="+mj-ea"/>
                <a:cs typeface="Arial" pitchFamily="34" charset="0"/>
              </a:rPr>
              <a:t>Tracing</a:t>
            </a:r>
            <a:r>
              <a:rPr lang="de-DE" altLang="ko-KR" sz="2800" b="1" dirty="0" smtClean="0">
                <a:solidFill>
                  <a:schemeClr val="tx2"/>
                </a:solidFill>
                <a:latin typeface="Arial" pitchFamily="34" charset="0"/>
                <a:ea typeface="+mj-ea"/>
                <a:cs typeface="Arial" pitchFamily="34" charset="0"/>
              </a:rPr>
              <a:t> </a:t>
            </a:r>
            <a:r>
              <a:rPr lang="de-DE" altLang="ko-KR" sz="2800" b="1" dirty="0" err="1" smtClean="0">
                <a:solidFill>
                  <a:schemeClr val="tx2"/>
                </a:solidFill>
                <a:latin typeface="Arial" pitchFamily="34" charset="0"/>
                <a:ea typeface="+mj-ea"/>
                <a:cs typeface="Arial" pitchFamily="34" charset="0"/>
              </a:rPr>
              <a:t>Requirements</a:t>
            </a:r>
            <a:r>
              <a:rPr lang="de-DE" altLang="ko-KR" sz="2800" b="1" dirty="0" err="1" smtClean="0">
                <a:solidFill>
                  <a:schemeClr val="tx2"/>
                </a:solidFill>
                <a:latin typeface="Arial" pitchFamily="34" charset="0"/>
                <a:ea typeface="+mj-ea"/>
                <a:cs typeface="Arial" pitchFamily="34" charset="0"/>
                <a:sym typeface="Wingdings" pitchFamily="2" charset="2"/>
              </a:rPr>
              <a:t></a:t>
            </a:r>
            <a:r>
              <a:rPr lang="de-DE" altLang="ko-KR" sz="2800" b="1" dirty="0" err="1" smtClean="0">
                <a:solidFill>
                  <a:schemeClr val="tx2"/>
                </a:solidFill>
                <a:latin typeface="Arial" pitchFamily="34" charset="0"/>
                <a:ea typeface="+mj-ea"/>
                <a:cs typeface="Arial" pitchFamily="34" charset="0"/>
              </a:rPr>
              <a:t>Source</a:t>
            </a:r>
            <a:r>
              <a:rPr lang="de-DE" altLang="ko-KR" sz="2800" b="1" dirty="0" smtClean="0">
                <a:solidFill>
                  <a:schemeClr val="tx2"/>
                </a:solidFill>
                <a:latin typeface="Arial" pitchFamily="34" charset="0"/>
                <a:ea typeface="+mj-ea"/>
                <a:cs typeface="Arial" pitchFamily="34" charset="0"/>
              </a:rPr>
              <a:t> Code</a:t>
            </a:r>
            <a:r>
              <a:rPr lang="en-US" altLang="ko-KR" sz="2800" b="1" dirty="0" smtClean="0">
                <a:solidFill>
                  <a:schemeClr val="tx2"/>
                </a:solidFill>
                <a:latin typeface="Arial" pitchFamily="34" charset="0"/>
                <a:ea typeface="+mj-ea"/>
                <a:cs typeface="Arial" pitchFamily="34" charset="0"/>
              </a:rPr>
              <a:t> </a:t>
            </a:r>
            <a:r>
              <a:rPr lang="en-US" altLang="ko-KR" sz="3600" dirty="0" smtClean="0"/>
              <a:t/>
            </a:r>
            <a:br>
              <a:rPr lang="en-US" altLang="ko-KR" sz="3600" dirty="0" smtClean="0"/>
            </a:br>
            <a:r>
              <a:rPr lang="en-US" altLang="ko-KR" sz="2400" dirty="0" err="1" smtClean="0">
                <a:solidFill>
                  <a:schemeClr val="accent1"/>
                </a:solidFill>
              </a:rPr>
              <a:t>Simulink</a:t>
            </a:r>
            <a:r>
              <a:rPr lang="en-US" altLang="ko-KR" sz="2400" dirty="0" smtClean="0">
                <a:solidFill>
                  <a:schemeClr val="accent1"/>
                </a:solidFill>
              </a:rPr>
              <a:t> Verification and Validation</a:t>
            </a:r>
            <a:br>
              <a:rPr lang="en-US" altLang="ko-KR" sz="2400" dirty="0" smtClean="0">
                <a:solidFill>
                  <a:schemeClr val="accent1"/>
                </a:solidFill>
              </a:rPr>
            </a:br>
            <a:r>
              <a:rPr lang="en-US" altLang="ko-KR" sz="2400" dirty="0" smtClean="0">
                <a:solidFill>
                  <a:schemeClr val="accent1"/>
                </a:solidFill>
              </a:rPr>
              <a:t>Embedded Coder</a:t>
            </a:r>
            <a:endParaRPr kumimoji="0" lang="en-US" sz="2400" b="1" i="0" u="none" strike="noStrike" kern="1200" cap="none" spc="0" normalizeH="0" baseline="0" noProof="0" dirty="0">
              <a:ln>
                <a:noFill/>
              </a:ln>
              <a:solidFill>
                <a:schemeClr val="tx2"/>
              </a:solidFill>
              <a:effectLst/>
              <a:uLnTx/>
              <a:uFillTx/>
              <a:latin typeface="Arial" pitchFamily="34" charset="0"/>
              <a:ea typeface="+mj-ea"/>
              <a:cs typeface="Arial" pitchFamily="34" charset="0"/>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3416837"/>
            <a:ext cx="5447903" cy="323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408312"/>
            <a:ext cx="4499219"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68820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96752"/>
            <a:ext cx="8278688" cy="1828800"/>
          </a:xfrm>
        </p:spPr>
        <p:txBody>
          <a:bodyPr/>
          <a:lstStyle/>
          <a:p>
            <a:r>
              <a:rPr lang="en-US" dirty="0" smtClean="0"/>
              <a:t>Simulink Projects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864961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
          <p:cNvSpPr>
            <a:spLocks noChangeArrowheads="1"/>
          </p:cNvSpPr>
          <p:nvPr/>
        </p:nvSpPr>
        <p:spPr bwMode="auto">
          <a:xfrm>
            <a:off x="1752600" y="4191000"/>
            <a:ext cx="5791200" cy="1828800"/>
          </a:xfrm>
          <a:prstGeom prst="rect">
            <a:avLst/>
          </a:prstGeom>
          <a:solidFill>
            <a:schemeClr val="bg1"/>
          </a:solidFill>
          <a:ln w="38100">
            <a:solidFill>
              <a:schemeClr val="tx1"/>
            </a:solidFill>
            <a:miter lim="800000"/>
            <a:headEnd/>
            <a:tailEnd/>
          </a:ln>
          <a:effectLst/>
        </p:spPr>
        <p:txBody>
          <a:bodyPr wrap="none" anchor="b" anchorCtr="0"/>
          <a:lstStyle/>
          <a:p>
            <a:pPr algn="ctr" eaLnBrk="1" hangingPunct="1">
              <a:buNone/>
            </a:pPr>
            <a:r>
              <a:rPr lang="en-US" sz="2000" b="1" dirty="0" smtClean="0">
                <a:latin typeface="+mn-lt"/>
              </a:rPr>
              <a:t>Embedded System</a:t>
            </a:r>
          </a:p>
        </p:txBody>
      </p:sp>
      <p:sp>
        <p:nvSpPr>
          <p:cNvPr id="10" name="Rectangle 4"/>
          <p:cNvSpPr>
            <a:spLocks noChangeArrowheads="1"/>
          </p:cNvSpPr>
          <p:nvPr/>
        </p:nvSpPr>
        <p:spPr bwMode="auto">
          <a:xfrm>
            <a:off x="1752600" y="1371600"/>
            <a:ext cx="5791200" cy="1676400"/>
          </a:xfrm>
          <a:prstGeom prst="rect">
            <a:avLst/>
          </a:prstGeom>
          <a:solidFill>
            <a:schemeClr val="bg1"/>
          </a:solidFill>
          <a:ln w="38100">
            <a:solidFill>
              <a:schemeClr val="tx1"/>
            </a:solidFill>
            <a:miter lim="800000"/>
            <a:headEnd/>
            <a:tailEnd/>
          </a:ln>
          <a:effectLst/>
        </p:spPr>
        <p:txBody>
          <a:bodyPr wrap="none" anchor="t" anchorCtr="0"/>
          <a:lstStyle/>
          <a:p>
            <a:pPr algn="ctr" eaLnBrk="1" hangingPunct="1">
              <a:buNone/>
            </a:pPr>
            <a:r>
              <a:rPr lang="en-US" sz="2000" b="1" dirty="0" smtClean="0">
                <a:latin typeface="+mn-lt"/>
              </a:rPr>
              <a:t>System Model</a:t>
            </a:r>
            <a:endParaRPr lang="en-US" sz="2000" b="1" dirty="0">
              <a:latin typeface="+mn-lt"/>
            </a:endParaRPr>
          </a:p>
        </p:txBody>
      </p:sp>
      <p:sp>
        <p:nvSpPr>
          <p:cNvPr id="20" name="Up Arrow 19"/>
          <p:cNvSpPr/>
          <p:nvPr/>
        </p:nvSpPr>
        <p:spPr>
          <a:xfrm>
            <a:off x="5049858" y="2362200"/>
            <a:ext cx="2049950" cy="2128751"/>
          </a:xfrm>
          <a:prstGeom prst="upArrow">
            <a:avLst>
              <a:gd name="adj1" fmla="val 74927"/>
              <a:gd name="adj2" fmla="val 50000"/>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Mathematical</a:t>
            </a:r>
          </a:p>
          <a:p>
            <a:pPr algn="ctr"/>
            <a:r>
              <a:rPr lang="en-US" sz="1400" b="1" dirty="0" smtClean="0">
                <a:solidFill>
                  <a:schemeClr val="tx1"/>
                </a:solidFill>
                <a:latin typeface="Arial" pitchFamily="34" charset="0"/>
                <a:cs typeface="Arial" pitchFamily="34" charset="0"/>
              </a:rPr>
              <a:t>Model</a:t>
            </a:r>
          </a:p>
        </p:txBody>
      </p:sp>
      <p:sp>
        <p:nvSpPr>
          <p:cNvPr id="19" name="Up-Down Arrow 18"/>
          <p:cNvSpPr/>
          <p:nvPr/>
        </p:nvSpPr>
        <p:spPr>
          <a:xfrm>
            <a:off x="2432050" y="2402726"/>
            <a:ext cx="1883833" cy="2474075"/>
          </a:xfrm>
          <a:prstGeom prst="upDownArrow">
            <a:avLst>
              <a:gd name="adj1" fmla="val 73950"/>
              <a:gd name="adj2" fmla="val 52855"/>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smtClean="0">
                <a:solidFill>
                  <a:schemeClr val="tx1"/>
                </a:solidFill>
                <a:latin typeface="Arial" pitchFamily="34" charset="0"/>
                <a:cs typeface="Arial" pitchFamily="34" charset="0"/>
              </a:rPr>
              <a:t>C &amp; HDL</a:t>
            </a:r>
          </a:p>
        </p:txBody>
      </p:sp>
      <p:sp>
        <p:nvSpPr>
          <p:cNvPr id="2" name="Title 1"/>
          <p:cNvSpPr>
            <a:spLocks noGrp="1"/>
          </p:cNvSpPr>
          <p:nvPr>
            <p:ph type="title"/>
          </p:nvPr>
        </p:nvSpPr>
        <p:spPr>
          <a:xfrm>
            <a:off x="381000" y="457200"/>
            <a:ext cx="8458200" cy="838200"/>
          </a:xfrm>
        </p:spPr>
        <p:txBody>
          <a:bodyPr/>
          <a:lstStyle/>
          <a:p>
            <a:r>
              <a:rPr lang="en-US" sz="3200" dirty="0" smtClean="0"/>
              <a:t>Model-Based Design workflow</a:t>
            </a:r>
            <a:endParaRPr lang="en-US" sz="3200" dirty="0"/>
          </a:p>
        </p:txBody>
      </p:sp>
      <p:sp>
        <p:nvSpPr>
          <p:cNvPr id="13" name="Rectangle 4"/>
          <p:cNvSpPr>
            <a:spLocks noChangeArrowheads="1"/>
          </p:cNvSpPr>
          <p:nvPr/>
        </p:nvSpPr>
        <p:spPr bwMode="auto">
          <a:xfrm>
            <a:off x="5063066" y="1823951"/>
            <a:ext cx="2023534" cy="995449"/>
          </a:xfrm>
          <a:prstGeom prst="rect">
            <a:avLst/>
          </a:prstGeom>
          <a:solidFill>
            <a:srgbClr val="9900FF"/>
          </a:solidFill>
          <a:ln w="38100">
            <a:solidFill>
              <a:schemeClr val="tx1"/>
            </a:solidFill>
            <a:miter lim="800000"/>
            <a:headEnd/>
            <a:tailEnd/>
          </a:ln>
          <a:effectLst/>
        </p:spPr>
        <p:txBody>
          <a:bodyPr wrap="none" anchor="ctr"/>
          <a:lstStyle/>
          <a:p>
            <a:pPr algn="ctr" eaLnBrk="1" hangingPunct="1">
              <a:buNone/>
            </a:pPr>
            <a:r>
              <a:rPr lang="en-US" sz="2000" dirty="0" smtClean="0">
                <a:latin typeface="+mn-lt"/>
              </a:rPr>
              <a:t>Plant</a:t>
            </a:r>
            <a:endParaRPr lang="en-US" sz="2000" dirty="0" smtClean="0">
              <a:latin typeface="+mn-lt"/>
            </a:endParaRPr>
          </a:p>
          <a:p>
            <a:pPr algn="ctr" eaLnBrk="1" hangingPunct="1">
              <a:buNone/>
            </a:pPr>
            <a:r>
              <a:rPr lang="en-US" sz="2000" dirty="0" smtClean="0">
                <a:latin typeface="+mn-lt"/>
              </a:rPr>
              <a:t>Model</a:t>
            </a:r>
          </a:p>
        </p:txBody>
      </p:sp>
      <p:sp>
        <p:nvSpPr>
          <p:cNvPr id="12" name="Rectangle 4"/>
          <p:cNvSpPr>
            <a:spLocks noChangeArrowheads="1"/>
          </p:cNvSpPr>
          <p:nvPr/>
        </p:nvSpPr>
        <p:spPr bwMode="auto">
          <a:xfrm>
            <a:off x="2362200" y="4490951"/>
            <a:ext cx="2023534" cy="995449"/>
          </a:xfrm>
          <a:prstGeom prst="rect">
            <a:avLst/>
          </a:prstGeom>
          <a:solidFill>
            <a:srgbClr val="F7A23B"/>
          </a:solidFill>
          <a:ln w="38100">
            <a:solidFill>
              <a:schemeClr val="tx1"/>
            </a:solidFill>
            <a:miter lim="800000"/>
            <a:headEnd/>
            <a:tailEnd/>
          </a:ln>
          <a:effectLst/>
        </p:spPr>
        <p:txBody>
          <a:bodyPr wrap="none" anchor="ctr"/>
          <a:lstStyle/>
          <a:p>
            <a:pPr algn="ctr" eaLnBrk="1" hangingPunct="1">
              <a:buNone/>
            </a:pPr>
            <a:r>
              <a:rPr lang="en-US" sz="2000" dirty="0" smtClean="0">
                <a:latin typeface="+mn-lt"/>
              </a:rPr>
              <a:t>Controller</a:t>
            </a:r>
          </a:p>
          <a:p>
            <a:pPr algn="ctr" eaLnBrk="1" hangingPunct="1">
              <a:buNone/>
            </a:pPr>
            <a:r>
              <a:rPr lang="en-US" sz="2000" dirty="0" smtClean="0">
                <a:latin typeface="+mn-lt"/>
              </a:rPr>
              <a:t>Implementation</a:t>
            </a:r>
          </a:p>
        </p:txBody>
      </p:sp>
      <p:sp>
        <p:nvSpPr>
          <p:cNvPr id="4" name="Rectangle 4"/>
          <p:cNvSpPr>
            <a:spLocks noChangeArrowheads="1"/>
          </p:cNvSpPr>
          <p:nvPr/>
        </p:nvSpPr>
        <p:spPr bwMode="auto">
          <a:xfrm>
            <a:off x="2362200" y="1823951"/>
            <a:ext cx="2023534" cy="995449"/>
          </a:xfrm>
          <a:prstGeom prst="rect">
            <a:avLst/>
          </a:prstGeom>
          <a:solidFill>
            <a:srgbClr val="9900FF"/>
          </a:solidFill>
          <a:ln w="38100">
            <a:solidFill>
              <a:schemeClr val="tx1"/>
            </a:solidFill>
            <a:miter lim="800000"/>
            <a:headEnd/>
            <a:tailEnd/>
          </a:ln>
          <a:effectLst/>
        </p:spPr>
        <p:txBody>
          <a:bodyPr wrap="none" anchor="ctr"/>
          <a:lstStyle/>
          <a:p>
            <a:pPr algn="ctr" eaLnBrk="1" hangingPunct="1">
              <a:buNone/>
            </a:pPr>
            <a:r>
              <a:rPr lang="en-US" sz="2000" dirty="0" smtClean="0">
                <a:latin typeface="+mn-lt"/>
              </a:rPr>
              <a:t>Controller</a:t>
            </a:r>
          </a:p>
          <a:p>
            <a:pPr algn="ctr" eaLnBrk="1" hangingPunct="1">
              <a:buNone/>
            </a:pPr>
            <a:r>
              <a:rPr lang="en-US" sz="2000" dirty="0" smtClean="0">
                <a:latin typeface="+mn-lt"/>
              </a:rPr>
              <a:t>Model</a:t>
            </a:r>
          </a:p>
        </p:txBody>
      </p:sp>
      <p:sp>
        <p:nvSpPr>
          <p:cNvPr id="14" name="Rectangle 4"/>
          <p:cNvSpPr>
            <a:spLocks noChangeArrowheads="1"/>
          </p:cNvSpPr>
          <p:nvPr/>
        </p:nvSpPr>
        <p:spPr bwMode="auto">
          <a:xfrm>
            <a:off x="5063066" y="4490951"/>
            <a:ext cx="2023534" cy="995449"/>
          </a:xfrm>
          <a:prstGeom prst="rect">
            <a:avLst/>
          </a:prstGeom>
          <a:solidFill>
            <a:srgbClr val="00B050"/>
          </a:solidFill>
          <a:ln w="38100">
            <a:solidFill>
              <a:schemeClr val="tx1"/>
            </a:solidFill>
            <a:miter lim="800000"/>
            <a:headEnd/>
            <a:tailEnd/>
          </a:ln>
          <a:effectLst/>
        </p:spPr>
        <p:txBody>
          <a:bodyPr wrap="none" anchor="ctr"/>
          <a:lstStyle/>
          <a:p>
            <a:pPr algn="ctr" eaLnBrk="1" hangingPunct="1">
              <a:buNone/>
            </a:pPr>
            <a:r>
              <a:rPr lang="en-US" sz="2000" dirty="0" smtClean="0">
                <a:latin typeface="+mn-lt"/>
              </a:rPr>
              <a:t>Plant</a:t>
            </a:r>
            <a:endParaRPr lang="en-US" sz="2000" dirty="0" smtClean="0">
              <a:latin typeface="+mn-lt"/>
            </a:endParaRPr>
          </a:p>
          <a:p>
            <a:pPr algn="ctr" eaLnBrk="1" hangingPunct="1">
              <a:buNone/>
            </a:pPr>
            <a:r>
              <a:rPr lang="en-US" sz="2000" dirty="0" smtClean="0">
                <a:latin typeface="+mn-lt"/>
              </a:rPr>
              <a:t>Hardware</a:t>
            </a:r>
          </a:p>
        </p:txBody>
      </p:sp>
      <p:pic>
        <p:nvPicPr>
          <p:cNvPr id="23" name="Picture 4" descr="http://openclipart.org/image/800px/svg_to_png/67081/man_silhouette.png"/>
          <p:cNvPicPr>
            <a:picLocks noChangeAspect="1" noChangeArrowheads="1"/>
          </p:cNvPicPr>
          <p:nvPr/>
        </p:nvPicPr>
        <p:blipFill>
          <a:blip r:embed="rId3"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7168538" y="4334598"/>
            <a:ext cx="710724" cy="19208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9" descr="http://openclipart.org/image/800px/svg_to_png/77209/man_in_a_sui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269662" y="900586"/>
            <a:ext cx="6096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openclipart.org/image/800px/svg_to_png/77263/thinking_ma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0900" y="4334598"/>
            <a:ext cx="516717" cy="207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062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458200" cy="838200"/>
          </a:xfrm>
        </p:spPr>
        <p:txBody>
          <a:bodyPr/>
          <a:lstStyle/>
          <a:p>
            <a:r>
              <a:rPr lang="en-US" sz="3200" dirty="0" smtClean="0"/>
              <a:t>Complex designs require multiple disciplines</a:t>
            </a:r>
            <a:endParaRPr lang="en-US" sz="3200" dirty="0"/>
          </a:p>
        </p:txBody>
      </p:sp>
      <p:pic>
        <p:nvPicPr>
          <p:cNvPr id="23" name="Picture 4" descr="http://openclipart.org/image/800px/svg_to_png/67081/man_silhouette.png"/>
          <p:cNvPicPr>
            <a:picLocks noChangeAspect="1" noChangeArrowheads="1"/>
          </p:cNvPicPr>
          <p:nvPr/>
        </p:nvPicPr>
        <p:blipFill>
          <a:blip r:embed="rId3"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7168538" y="4334598"/>
            <a:ext cx="710724" cy="19208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9" descr="http://openclipart.org/image/800px/svg_to_png/77209/man_in_a_sui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269662" y="900586"/>
            <a:ext cx="6096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openclipart.org/image/800px/svg_to_png/77263/thinking_ma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0900" y="4334598"/>
            <a:ext cx="516717" cy="207117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675634" y="3505200"/>
            <a:ext cx="2106166" cy="1447800"/>
            <a:chOff x="4675634" y="3505200"/>
            <a:chExt cx="2106166" cy="1447800"/>
          </a:xfrm>
        </p:grpSpPr>
        <p:sp>
          <p:nvSpPr>
            <p:cNvPr id="15" name="Cloud Callout 14"/>
            <p:cNvSpPr/>
            <p:nvPr/>
          </p:nvSpPr>
          <p:spPr>
            <a:xfrm>
              <a:off x="4675634" y="3505200"/>
              <a:ext cx="2106166" cy="1447800"/>
            </a:xfrm>
            <a:prstGeom prst="cloudCallout">
              <a:avLst>
                <a:gd name="adj1" fmla="val 72383"/>
                <a:gd name="adj2" fmla="val 12345"/>
              </a:avLst>
            </a:prstGeom>
            <a:solidFill>
              <a:srgbClr val="00B050">
                <a:alpha val="5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16" name="Picture 2" descr="http://openclipart.org/image/800px/svg_to_png/141583/Connection_Load_3phase_Y.png"/>
            <p:cNvPicPr>
              <a:picLocks noChangeAspect="1" noChangeArrowheads="1"/>
            </p:cNvPicPr>
            <p:nvPr/>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b="46679"/>
            <a:stretch/>
          </p:blipFill>
          <p:spPr bwMode="auto">
            <a:xfrm>
              <a:off x="5122073" y="3733800"/>
              <a:ext cx="1213287" cy="914400"/>
            </a:xfrm>
            <a:prstGeom prst="rect">
              <a:avLst/>
            </a:prstGeom>
            <a:noFill/>
            <a:ln w="19050">
              <a:noFill/>
            </a:ln>
          </p:spPr>
        </p:pic>
      </p:grpSp>
      <p:grpSp>
        <p:nvGrpSpPr>
          <p:cNvPr id="26" name="Group 25"/>
          <p:cNvGrpSpPr/>
          <p:nvPr/>
        </p:nvGrpSpPr>
        <p:grpSpPr>
          <a:xfrm>
            <a:off x="3385606" y="1167286"/>
            <a:ext cx="3301524" cy="1447800"/>
            <a:chOff x="3708876" y="1943100"/>
            <a:chExt cx="3301524" cy="1447800"/>
          </a:xfrm>
          <a:solidFill>
            <a:srgbClr val="7030A0">
              <a:alpha val="55000"/>
            </a:srgbClr>
          </a:solidFill>
        </p:grpSpPr>
        <p:pic>
          <p:nvPicPr>
            <p:cNvPr id="2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7675" y="2290070"/>
              <a:ext cx="2524125" cy="68173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Cloud Callout 27"/>
            <p:cNvSpPr/>
            <p:nvPr/>
          </p:nvSpPr>
          <p:spPr>
            <a:xfrm>
              <a:off x="3708876" y="1943100"/>
              <a:ext cx="3301524" cy="1447800"/>
            </a:xfrm>
            <a:prstGeom prst="cloudCallout">
              <a:avLst>
                <a:gd name="adj1" fmla="val 67771"/>
                <a:gd name="adj2" fmla="val -50812"/>
              </a:avLst>
            </a:prstGeom>
            <a:solidFill>
              <a:srgbClr val="5F29A7">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7" name="Group 6"/>
          <p:cNvGrpSpPr/>
          <p:nvPr/>
        </p:nvGrpSpPr>
        <p:grpSpPr>
          <a:xfrm>
            <a:off x="304800" y="2057400"/>
            <a:ext cx="2868166" cy="1447800"/>
            <a:chOff x="543982" y="1845789"/>
            <a:chExt cx="2106166" cy="1447800"/>
          </a:xfrm>
        </p:grpSpPr>
        <p:grpSp>
          <p:nvGrpSpPr>
            <p:cNvPr id="3" name="Group 2"/>
            <p:cNvGrpSpPr/>
            <p:nvPr/>
          </p:nvGrpSpPr>
          <p:grpSpPr>
            <a:xfrm>
              <a:off x="543982" y="1845789"/>
              <a:ext cx="2106166" cy="1447800"/>
              <a:chOff x="609600" y="1891186"/>
              <a:chExt cx="2106166" cy="1447800"/>
            </a:xfrm>
          </p:grpSpPr>
          <p:sp>
            <p:nvSpPr>
              <p:cNvPr id="18" name="Cloud Callout 17"/>
              <p:cNvSpPr/>
              <p:nvPr/>
            </p:nvSpPr>
            <p:spPr>
              <a:xfrm>
                <a:off x="609600" y="1891186"/>
                <a:ext cx="2106166" cy="1447800"/>
              </a:xfrm>
              <a:prstGeom prst="cloudCallout">
                <a:avLst>
                  <a:gd name="adj1" fmla="val 4067"/>
                  <a:gd name="adj2" fmla="val 95937"/>
                </a:avLst>
              </a:prstGeom>
              <a:solidFill>
                <a:srgbClr val="F7A23B">
                  <a:alpha val="5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21" name="Picture 7" descr="http://openclipart.org/image/800px/svg_to_png/2296/Machovka_chi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422" y="2272186"/>
                <a:ext cx="909325" cy="726554"/>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1649236" y="2132866"/>
              <a:ext cx="879548" cy="316754"/>
            </a:xfrm>
            <a:prstGeom prst="rect">
              <a:avLst/>
            </a:prstGeom>
            <a:noFill/>
          </p:spPr>
          <p:txBody>
            <a:bodyPr wrap="none" rtlCol="0">
              <a:spAutoFit/>
            </a:bodyPr>
            <a:lstStyle/>
            <a:p>
              <a:r>
                <a:rPr lang="en-US" sz="2000" dirty="0" smtClean="0">
                  <a:latin typeface="Arial" pitchFamily="34" charset="0"/>
                  <a:cs typeface="Arial" pitchFamily="34" charset="0"/>
                </a:rPr>
                <a:t>C &amp;</a:t>
              </a:r>
              <a:r>
                <a:rPr lang="en-US" sz="2000" dirty="0">
                  <a:latin typeface="Arial" pitchFamily="34" charset="0"/>
                  <a:cs typeface="Arial" pitchFamily="34" charset="0"/>
                </a:rPr>
                <a:t> </a:t>
              </a:r>
              <a:r>
                <a:rPr lang="en-US" sz="2000" dirty="0" smtClean="0">
                  <a:latin typeface="Arial" pitchFamily="34" charset="0"/>
                  <a:cs typeface="Arial" pitchFamily="34" charset="0"/>
                </a:rPr>
                <a:t>HDL</a:t>
              </a:r>
              <a:endParaRPr lang="en-US" sz="2000" dirty="0">
                <a:latin typeface="Arial" pitchFamily="34" charset="0"/>
                <a:cs typeface="Arial" pitchFamily="34" charset="0"/>
              </a:endParaRPr>
            </a:p>
          </p:txBody>
        </p:sp>
      </p:grpSp>
    </p:spTree>
    <p:extLst>
      <p:ext uri="{BB962C8B-B14F-4D97-AF65-F5344CB8AC3E}">
        <p14:creationId xmlns:p14="http://schemas.microsoft.com/office/powerpoint/2010/main" val="42925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manifest.png"/>
          <p:cNvPicPr>
            <a:picLocks noChangeAspect="1"/>
          </p:cNvPicPr>
          <p:nvPr/>
        </p:nvPicPr>
        <p:blipFill>
          <a:blip r:embed="rId3" cstate="print"/>
          <a:stretch>
            <a:fillRect/>
          </a:stretch>
        </p:blipFill>
        <p:spPr>
          <a:xfrm>
            <a:off x="5516167" y="1600200"/>
            <a:ext cx="2007733" cy="1218376"/>
          </a:xfrm>
          <a:prstGeom prst="rect">
            <a:avLst/>
          </a:prstGeom>
          <a:solidFill>
            <a:srgbClr val="FFFFFF">
              <a:shade val="85000"/>
            </a:srgbClr>
          </a:solidFill>
          <a:ln w="76200" cap="rnd">
            <a:solidFill>
              <a:srgbClr val="FFFFFF"/>
            </a:solidFill>
          </a:ln>
          <a:effectLst>
            <a:outerShdw blurRad="36195" dist="12700" dir="11400000" algn="tl" rotWithShape="0">
              <a:srgbClr val="000000">
                <a:alpha val="33000"/>
              </a:srgbClr>
            </a:outerShdw>
          </a:effectLst>
          <a:scene3d>
            <a:camera prst="perspectiveContrastingLeftFacing" fov="0">
              <a:rot lat="540000" lon="0" rev="0"/>
            </a:camera>
            <a:lightRig rig="soft" dir="t"/>
          </a:scene3d>
          <a:sp3d contourW="12700" prstMaterial="matte">
            <a:bevelT w="63500" h="50800"/>
            <a:contourClr>
              <a:srgbClr val="C0C0C0"/>
            </a:contourClr>
          </a:sp3d>
        </p:spPr>
      </p:pic>
      <p:pic>
        <p:nvPicPr>
          <p:cNvPr id="18" name="Picture 17" descr="manifest.png"/>
          <p:cNvPicPr>
            <a:picLocks noChangeAspect="1"/>
          </p:cNvPicPr>
          <p:nvPr/>
        </p:nvPicPr>
        <p:blipFill>
          <a:blip r:embed="rId3" cstate="print">
            <a:duotone>
              <a:prstClr val="black"/>
              <a:srgbClr val="D9C3A5">
                <a:tint val="50000"/>
                <a:satMod val="180000"/>
              </a:srgbClr>
            </a:duotone>
          </a:blip>
          <a:stretch>
            <a:fillRect/>
          </a:stretch>
        </p:blipFill>
        <p:spPr>
          <a:xfrm>
            <a:off x="2029428" y="5037097"/>
            <a:ext cx="2007733" cy="1203558"/>
          </a:xfrm>
          <a:prstGeom prst="rect">
            <a:avLst/>
          </a:prstGeom>
          <a:solidFill>
            <a:srgbClr val="FFFFFF">
              <a:shade val="85000"/>
            </a:srgbClr>
          </a:solidFill>
          <a:ln w="76200" cap="rnd">
            <a:solidFill>
              <a:srgbClr val="FFFFFF"/>
            </a:solidFill>
          </a:ln>
          <a:effectLst>
            <a:outerShdw blurRad="36195" dist="12700" dir="11400000" algn="tl" rotWithShape="0">
              <a:srgbClr val="000000">
                <a:alpha val="33000"/>
              </a:srgbClr>
            </a:outerShdw>
          </a:effectLst>
          <a:scene3d>
            <a:camera prst="perspectiveContrastingLeftFacing" fov="0">
              <a:rot lat="540000" lon="0" rev="0"/>
            </a:camera>
            <a:lightRig rig="soft" dir="t"/>
          </a:scene3d>
          <a:sp3d contourW="12700" prstMaterial="matte">
            <a:bevelT w="63500" h="50800"/>
            <a:contourClr>
              <a:srgbClr val="C0C0C0"/>
            </a:contourClr>
          </a:sp3d>
        </p:spPr>
      </p:pic>
      <p:pic>
        <p:nvPicPr>
          <p:cNvPr id="19" name="Picture 18" descr="manifest.png"/>
          <p:cNvPicPr>
            <a:picLocks noChangeAspect="1"/>
          </p:cNvPicPr>
          <p:nvPr/>
        </p:nvPicPr>
        <p:blipFill>
          <a:blip r:embed="rId3" cstate="print">
            <a:duotone>
              <a:prstClr val="black"/>
              <a:schemeClr val="accent3">
                <a:tint val="45000"/>
                <a:satMod val="400000"/>
              </a:schemeClr>
            </a:duotone>
          </a:blip>
          <a:stretch>
            <a:fillRect/>
          </a:stretch>
        </p:blipFill>
        <p:spPr>
          <a:xfrm>
            <a:off x="5403954" y="5037097"/>
            <a:ext cx="2007733" cy="1218376"/>
          </a:xfrm>
          <a:prstGeom prst="rect">
            <a:avLst/>
          </a:prstGeom>
          <a:solidFill>
            <a:srgbClr val="FFFFFF">
              <a:shade val="85000"/>
            </a:srgbClr>
          </a:solidFill>
          <a:ln w="76200" cap="rnd">
            <a:solidFill>
              <a:srgbClr val="FFFFFF"/>
            </a:solidFill>
          </a:ln>
          <a:effectLst>
            <a:outerShdw blurRad="36195" dist="12700" dir="11400000" algn="tl" rotWithShape="0">
              <a:srgbClr val="000000">
                <a:alpha val="33000"/>
              </a:srgbClr>
            </a:outerShdw>
          </a:effectLst>
          <a:scene3d>
            <a:camera prst="perspectiveContrastingLeftFacing" fov="0">
              <a:rot lat="540000" lon="0" rev="0"/>
            </a:camera>
            <a:lightRig rig="soft" dir="t"/>
          </a:scene3d>
          <a:sp3d contourW="12700" prstMaterial="matte">
            <a:bevelT w="63500" h="50800"/>
            <a:contourClr>
              <a:srgbClr val="C0C0C0"/>
            </a:contourClr>
          </a:sp3d>
        </p:spPr>
      </p:pic>
      <p:sp>
        <p:nvSpPr>
          <p:cNvPr id="4" name="TextBox 3"/>
          <p:cNvSpPr txBox="1"/>
          <p:nvPr/>
        </p:nvSpPr>
        <p:spPr>
          <a:xfrm>
            <a:off x="4495800" y="6324600"/>
            <a:ext cx="4254691" cy="461665"/>
          </a:xfrm>
          <a:prstGeom prst="rect">
            <a:avLst/>
          </a:prstGeom>
          <a:noFill/>
        </p:spPr>
        <p:txBody>
          <a:bodyPr wrap="none" rtlCol="0">
            <a:spAutoFit/>
          </a:bodyPr>
          <a:lstStyle/>
          <a:p>
            <a:pPr eaLnBrk="0" hangingPunct="0"/>
            <a:r>
              <a:rPr lang="en-US" sz="2400" b="1" dirty="0">
                <a:solidFill>
                  <a:schemeClr val="tx2">
                    <a:lumMod val="60000"/>
                    <a:lumOff val="40000"/>
                  </a:schemeClr>
                </a:solidFill>
                <a:latin typeface="Arial" pitchFamily="34" charset="0"/>
                <a:cs typeface="Arial" pitchFamily="34" charset="0"/>
              </a:rPr>
              <a:t>Share · Standardize · Iterate</a:t>
            </a:r>
          </a:p>
        </p:txBody>
      </p:sp>
      <p:pic>
        <p:nvPicPr>
          <p:cNvPr id="7" name="Picture 4" descr="http://openclipart.org/image/800px/svg_to_png/67081/man_silhouette.png"/>
          <p:cNvPicPr>
            <a:picLocks noChangeAspect="1" noChangeArrowheads="1"/>
          </p:cNvPicPr>
          <p:nvPr/>
        </p:nvPicPr>
        <p:blipFill>
          <a:blip r:embed="rId4"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7168538" y="4334598"/>
            <a:ext cx="710724" cy="1920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http://openclipart.org/image/800px/svg_to_png/77209/man_in_a_sui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269662" y="900586"/>
            <a:ext cx="6096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http://openclipart.org/image/800px/svg_to_png/77263/thinking_ma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0900" y="4334598"/>
            <a:ext cx="516717" cy="2071172"/>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395536" y="557808"/>
            <a:ext cx="6874126" cy="1042392"/>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baseline="0">
                <a:solidFill>
                  <a:schemeClr val="tx2"/>
                </a:solidFill>
                <a:latin typeface="Arial" pitchFamily="34" charset="0"/>
                <a:ea typeface="+mj-ea"/>
                <a:cs typeface="Arial" pitchFamily="34" charset="0"/>
              </a:defRPr>
            </a:lvl1pPr>
          </a:lstStyle>
          <a:p>
            <a:pPr eaLnBrk="0" hangingPunct="0"/>
            <a:endParaRPr lang="en-US" dirty="0"/>
          </a:p>
        </p:txBody>
      </p:sp>
      <p:sp>
        <p:nvSpPr>
          <p:cNvPr id="20" name="Title 1"/>
          <p:cNvSpPr>
            <a:spLocks noGrp="1"/>
          </p:cNvSpPr>
          <p:nvPr>
            <p:ph type="title"/>
          </p:nvPr>
        </p:nvSpPr>
        <p:spPr>
          <a:xfrm>
            <a:off x="457200" y="457200"/>
            <a:ext cx="6711338" cy="990600"/>
          </a:xfrm>
        </p:spPr>
        <p:txBody>
          <a:bodyPr/>
          <a:lstStyle/>
          <a:p>
            <a:pPr eaLnBrk="0" latinLnBrk="0" hangingPunct="0"/>
            <a:r>
              <a:rPr lang="en-US" dirty="0" smtClean="0"/>
              <a:t>Considerations for reproducing the project across the design team</a:t>
            </a:r>
            <a:endParaRPr lang="en-US" dirty="0"/>
          </a:p>
        </p:txBody>
      </p:sp>
      <p:sp>
        <p:nvSpPr>
          <p:cNvPr id="16" name="Content Placeholder 2"/>
          <p:cNvSpPr>
            <a:spLocks noGrp="1"/>
          </p:cNvSpPr>
          <p:nvPr>
            <p:ph idx="1"/>
          </p:nvPr>
        </p:nvSpPr>
        <p:spPr>
          <a:xfrm>
            <a:off x="539552" y="1791816"/>
            <a:ext cx="4320480" cy="2246784"/>
          </a:xfrm>
        </p:spPr>
        <p:txBody>
          <a:bodyPr/>
          <a:lstStyle/>
          <a:p>
            <a:pPr eaLnBrk="0" latinLnBrk="0" hangingPunct="0"/>
            <a:r>
              <a:rPr lang="en-US" dirty="0" smtClean="0"/>
              <a:t>Project file management</a:t>
            </a:r>
          </a:p>
          <a:p>
            <a:pPr eaLnBrk="0" latinLnBrk="0" hangingPunct="0"/>
            <a:r>
              <a:rPr lang="en-US" dirty="0" smtClean="0"/>
              <a:t>Version control</a:t>
            </a:r>
          </a:p>
          <a:p>
            <a:pPr eaLnBrk="0" latinLnBrk="0" hangingPunct="0"/>
            <a:r>
              <a:rPr lang="en-US" dirty="0" smtClean="0"/>
              <a:t>Project initialization and termination</a:t>
            </a:r>
          </a:p>
          <a:p>
            <a:pPr eaLnBrk="0" latinLnBrk="0" hangingPunct="0"/>
            <a:endParaRPr lang="en-US" dirty="0" smtClean="0"/>
          </a:p>
        </p:txBody>
      </p:sp>
    </p:spTree>
    <p:extLst>
      <p:ext uri="{BB962C8B-B14F-4D97-AF65-F5344CB8AC3E}">
        <p14:creationId xmlns:p14="http://schemas.microsoft.com/office/powerpoint/2010/main" val="352165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76"/>
          <p:cNvGrpSpPr>
            <a:grpSpLocks/>
          </p:cNvGrpSpPr>
          <p:nvPr/>
        </p:nvGrpSpPr>
        <p:grpSpPr bwMode="auto">
          <a:xfrm>
            <a:off x="1887538" y="1778000"/>
            <a:ext cx="5372100" cy="2278063"/>
            <a:chOff x="1189" y="1120"/>
            <a:chExt cx="3384" cy="1435"/>
          </a:xfrm>
        </p:grpSpPr>
        <p:sp>
          <p:nvSpPr>
            <p:cNvPr id="7191" name="AutoShape 60"/>
            <p:cNvSpPr>
              <a:spLocks noChangeArrowheads="1"/>
            </p:cNvSpPr>
            <p:nvPr/>
          </p:nvSpPr>
          <p:spPr bwMode="auto">
            <a:xfrm>
              <a:off x="3143" y="1120"/>
              <a:ext cx="1430" cy="1197"/>
            </a:xfrm>
            <a:prstGeom prst="roundRect">
              <a:avLst>
                <a:gd name="adj" fmla="val 16667"/>
              </a:avLst>
            </a:prstGeom>
            <a:solidFill>
              <a:srgbClr val="CC9900"/>
            </a:solidFill>
            <a:ln w="12700">
              <a:solidFill>
                <a:schemeClr val="tx1"/>
              </a:solidFill>
              <a:round/>
              <a:headEnd/>
              <a:tailEnd/>
            </a:ln>
          </p:spPr>
          <p:txBody>
            <a:bodyPr wrap="none" lIns="90487" tIns="44450" rIns="90487" bIns="44450" anchor="ctr"/>
            <a:lstStyle/>
            <a:p>
              <a:endParaRPr lang="de-DE"/>
            </a:p>
          </p:txBody>
        </p:sp>
        <p:sp>
          <p:nvSpPr>
            <p:cNvPr id="7192" name="AutoShape 61"/>
            <p:cNvSpPr>
              <a:spLocks noChangeArrowheads="1"/>
            </p:cNvSpPr>
            <p:nvPr/>
          </p:nvSpPr>
          <p:spPr bwMode="auto">
            <a:xfrm>
              <a:off x="1189" y="1261"/>
              <a:ext cx="1434" cy="987"/>
            </a:xfrm>
            <a:prstGeom prst="roundRect">
              <a:avLst>
                <a:gd name="adj" fmla="val 16667"/>
              </a:avLst>
            </a:prstGeom>
            <a:solidFill>
              <a:srgbClr val="FFFF99"/>
            </a:solidFill>
            <a:ln w="12700">
              <a:solidFill>
                <a:schemeClr val="tx1"/>
              </a:solidFill>
              <a:round/>
              <a:headEnd/>
              <a:tailEnd/>
            </a:ln>
          </p:spPr>
          <p:txBody>
            <a:bodyPr wrap="none" lIns="90487" tIns="44450" rIns="90487" bIns="44450" anchor="ctr"/>
            <a:lstStyle/>
            <a:p>
              <a:pPr algn="ctr"/>
              <a:endParaRPr lang="de-DE" sz="2000" i="1">
                <a:solidFill>
                  <a:schemeClr val="accent2"/>
                </a:solidFill>
                <a:latin typeface="Arial Unicode MS" pitchFamily="34" charset="-128"/>
              </a:endParaRPr>
            </a:p>
          </p:txBody>
        </p:sp>
        <p:sp>
          <p:nvSpPr>
            <p:cNvPr id="7193" name="Text Box 62"/>
            <p:cNvSpPr txBox="1">
              <a:spLocks noChangeArrowheads="1"/>
            </p:cNvSpPr>
            <p:nvPr/>
          </p:nvSpPr>
          <p:spPr bwMode="auto">
            <a:xfrm>
              <a:off x="3564" y="2269"/>
              <a:ext cx="552" cy="286"/>
            </a:xfrm>
            <a:prstGeom prst="rect">
              <a:avLst/>
            </a:prstGeom>
            <a:noFill/>
            <a:ln w="12700">
              <a:noFill/>
              <a:miter lim="800000"/>
              <a:headEnd/>
              <a:tailEnd/>
            </a:ln>
          </p:spPr>
          <p:txBody>
            <a:bodyPr wrap="none" lIns="90487" tIns="44450" rIns="90487" bIns="44450">
              <a:spAutoFit/>
            </a:bodyPr>
            <a:lstStyle/>
            <a:p>
              <a:r>
                <a:rPr lang="en-US" sz="2400" i="1">
                  <a:cs typeface="Arial" charset="0"/>
                </a:rPr>
                <a:t>Plant</a:t>
              </a:r>
            </a:p>
          </p:txBody>
        </p:sp>
        <p:sp>
          <p:nvSpPr>
            <p:cNvPr id="7194" name="Text Box 63"/>
            <p:cNvSpPr txBox="1">
              <a:spLocks noChangeArrowheads="1"/>
            </p:cNvSpPr>
            <p:nvPr/>
          </p:nvSpPr>
          <p:spPr bwMode="auto">
            <a:xfrm>
              <a:off x="1416" y="2194"/>
              <a:ext cx="950" cy="288"/>
            </a:xfrm>
            <a:prstGeom prst="rect">
              <a:avLst/>
            </a:prstGeom>
            <a:noFill/>
            <a:ln w="12700">
              <a:noFill/>
              <a:miter lim="800000"/>
              <a:headEnd/>
              <a:tailEnd/>
            </a:ln>
          </p:spPr>
          <p:txBody>
            <a:bodyPr wrap="none">
              <a:spAutoFit/>
            </a:bodyPr>
            <a:lstStyle/>
            <a:p>
              <a:pPr>
                <a:spcBef>
                  <a:spcPct val="50000"/>
                </a:spcBef>
              </a:pPr>
              <a:r>
                <a:rPr lang="en-US" sz="2400" i="1">
                  <a:cs typeface="Arial" charset="0"/>
                </a:rPr>
                <a:t>Controller</a:t>
              </a:r>
            </a:p>
          </p:txBody>
        </p:sp>
        <p:grpSp>
          <p:nvGrpSpPr>
            <p:cNvPr id="3" name="Group 64"/>
            <p:cNvGrpSpPr>
              <a:grpSpLocks/>
            </p:cNvGrpSpPr>
            <p:nvPr/>
          </p:nvGrpSpPr>
          <p:grpSpPr bwMode="auto">
            <a:xfrm>
              <a:off x="1508" y="1468"/>
              <a:ext cx="792" cy="657"/>
              <a:chOff x="1735" y="1886"/>
              <a:chExt cx="553" cy="459"/>
            </a:xfrm>
          </p:grpSpPr>
          <p:sp>
            <p:nvSpPr>
              <p:cNvPr id="7200" name="Oval 65"/>
              <p:cNvSpPr>
                <a:spLocks noChangeArrowheads="1"/>
              </p:cNvSpPr>
              <p:nvPr/>
            </p:nvSpPr>
            <p:spPr bwMode="auto">
              <a:xfrm>
                <a:off x="1735" y="1886"/>
                <a:ext cx="194" cy="195"/>
              </a:xfrm>
              <a:prstGeom prst="ellipse">
                <a:avLst/>
              </a:prstGeom>
              <a:solidFill>
                <a:srgbClr val="CCFFFF"/>
              </a:solidFill>
              <a:ln w="19050">
                <a:solidFill>
                  <a:schemeClr val="tx1"/>
                </a:solidFill>
                <a:round/>
                <a:headEnd/>
                <a:tailEnd/>
              </a:ln>
            </p:spPr>
            <p:txBody>
              <a:bodyPr wrap="none" anchor="ctr"/>
              <a:lstStyle/>
              <a:p>
                <a:pPr algn="ctr"/>
                <a:r>
                  <a:rPr lang="en-US" b="1"/>
                  <a:t>s1</a:t>
                </a:r>
              </a:p>
            </p:txBody>
          </p:sp>
          <p:sp>
            <p:nvSpPr>
              <p:cNvPr id="7201" name="Oval 66"/>
              <p:cNvSpPr>
                <a:spLocks noChangeArrowheads="1"/>
              </p:cNvSpPr>
              <p:nvPr/>
            </p:nvSpPr>
            <p:spPr bwMode="auto">
              <a:xfrm>
                <a:off x="2094" y="1892"/>
                <a:ext cx="194" cy="195"/>
              </a:xfrm>
              <a:prstGeom prst="ellipse">
                <a:avLst/>
              </a:prstGeom>
              <a:solidFill>
                <a:srgbClr val="CCFFFF"/>
              </a:solidFill>
              <a:ln w="19050">
                <a:solidFill>
                  <a:schemeClr val="tx1"/>
                </a:solidFill>
                <a:round/>
                <a:headEnd/>
                <a:tailEnd/>
              </a:ln>
            </p:spPr>
            <p:txBody>
              <a:bodyPr wrap="none" anchor="ctr"/>
              <a:lstStyle/>
              <a:p>
                <a:pPr algn="ctr"/>
                <a:r>
                  <a:rPr lang="en-US" b="1"/>
                  <a:t>s2</a:t>
                </a:r>
              </a:p>
            </p:txBody>
          </p:sp>
          <p:sp>
            <p:nvSpPr>
              <p:cNvPr id="7202" name="Oval 67"/>
              <p:cNvSpPr>
                <a:spLocks noChangeArrowheads="1"/>
              </p:cNvSpPr>
              <p:nvPr/>
            </p:nvSpPr>
            <p:spPr bwMode="auto">
              <a:xfrm>
                <a:off x="1913" y="2150"/>
                <a:ext cx="194" cy="195"/>
              </a:xfrm>
              <a:prstGeom prst="ellipse">
                <a:avLst/>
              </a:prstGeom>
              <a:solidFill>
                <a:srgbClr val="CCFFFF"/>
              </a:solidFill>
              <a:ln w="19050">
                <a:solidFill>
                  <a:schemeClr val="tx1"/>
                </a:solidFill>
                <a:round/>
                <a:headEnd/>
                <a:tailEnd/>
              </a:ln>
            </p:spPr>
            <p:txBody>
              <a:bodyPr wrap="none" anchor="ctr"/>
              <a:lstStyle/>
              <a:p>
                <a:pPr algn="ctr"/>
                <a:r>
                  <a:rPr lang="en-US" b="1"/>
                  <a:t>s3</a:t>
                </a:r>
              </a:p>
            </p:txBody>
          </p:sp>
          <p:sp>
            <p:nvSpPr>
              <p:cNvPr id="7203" name="Freeform 68"/>
              <p:cNvSpPr>
                <a:spLocks/>
              </p:cNvSpPr>
              <p:nvPr/>
            </p:nvSpPr>
            <p:spPr bwMode="auto">
              <a:xfrm>
                <a:off x="1922" y="1894"/>
                <a:ext cx="173" cy="50"/>
              </a:xfrm>
              <a:custGeom>
                <a:avLst/>
                <a:gdLst>
                  <a:gd name="T0" fmla="*/ 0 w 173"/>
                  <a:gd name="T1" fmla="*/ 36 h 50"/>
                  <a:gd name="T2" fmla="*/ 51 w 173"/>
                  <a:gd name="T3" fmla="*/ 7 h 50"/>
                  <a:gd name="T4" fmla="*/ 101 w 173"/>
                  <a:gd name="T5" fmla="*/ 7 h 50"/>
                  <a:gd name="T6" fmla="*/ 173 w 173"/>
                  <a:gd name="T7" fmla="*/ 50 h 50"/>
                  <a:gd name="T8" fmla="*/ 0 60000 65536"/>
                  <a:gd name="T9" fmla="*/ 0 60000 65536"/>
                  <a:gd name="T10" fmla="*/ 0 60000 65536"/>
                  <a:gd name="T11" fmla="*/ 0 60000 65536"/>
                  <a:gd name="T12" fmla="*/ 0 w 173"/>
                  <a:gd name="T13" fmla="*/ 0 h 50"/>
                  <a:gd name="T14" fmla="*/ 173 w 173"/>
                  <a:gd name="T15" fmla="*/ 50 h 50"/>
                </a:gdLst>
                <a:ahLst/>
                <a:cxnLst>
                  <a:cxn ang="T8">
                    <a:pos x="T0" y="T1"/>
                  </a:cxn>
                  <a:cxn ang="T9">
                    <a:pos x="T2" y="T3"/>
                  </a:cxn>
                  <a:cxn ang="T10">
                    <a:pos x="T4" y="T5"/>
                  </a:cxn>
                  <a:cxn ang="T11">
                    <a:pos x="T6" y="T7"/>
                  </a:cxn>
                </a:cxnLst>
                <a:rect l="T12" t="T13" r="T14" b="T15"/>
                <a:pathLst>
                  <a:path w="173" h="50">
                    <a:moveTo>
                      <a:pt x="0" y="36"/>
                    </a:moveTo>
                    <a:cubicBezTo>
                      <a:pt x="17" y="24"/>
                      <a:pt x="34" y="12"/>
                      <a:pt x="51" y="7"/>
                    </a:cubicBezTo>
                    <a:cubicBezTo>
                      <a:pt x="68" y="2"/>
                      <a:pt x="81" y="0"/>
                      <a:pt x="101" y="7"/>
                    </a:cubicBezTo>
                    <a:cubicBezTo>
                      <a:pt x="121" y="14"/>
                      <a:pt x="147" y="32"/>
                      <a:pt x="173" y="50"/>
                    </a:cubicBezTo>
                  </a:path>
                </a:pathLst>
              </a:custGeom>
              <a:noFill/>
              <a:ln w="9525">
                <a:solidFill>
                  <a:schemeClr val="tx1"/>
                </a:solidFill>
                <a:round/>
                <a:headEnd/>
                <a:tailEnd type="triangle" w="med" len="lg"/>
              </a:ln>
            </p:spPr>
            <p:txBody>
              <a:bodyPr/>
              <a:lstStyle/>
              <a:p>
                <a:endParaRPr lang="de-DE"/>
              </a:p>
            </p:txBody>
          </p:sp>
          <p:sp>
            <p:nvSpPr>
              <p:cNvPr id="7204" name="Freeform 69"/>
              <p:cNvSpPr>
                <a:spLocks/>
              </p:cNvSpPr>
              <p:nvPr/>
            </p:nvSpPr>
            <p:spPr bwMode="auto">
              <a:xfrm rot="7322130">
                <a:off x="2088" y="2146"/>
                <a:ext cx="173" cy="33"/>
              </a:xfrm>
              <a:custGeom>
                <a:avLst/>
                <a:gdLst>
                  <a:gd name="T0" fmla="*/ 0 w 173"/>
                  <a:gd name="T1" fmla="*/ 36 h 50"/>
                  <a:gd name="T2" fmla="*/ 51 w 173"/>
                  <a:gd name="T3" fmla="*/ 7 h 50"/>
                  <a:gd name="T4" fmla="*/ 101 w 173"/>
                  <a:gd name="T5" fmla="*/ 7 h 50"/>
                  <a:gd name="T6" fmla="*/ 173 w 173"/>
                  <a:gd name="T7" fmla="*/ 50 h 50"/>
                  <a:gd name="T8" fmla="*/ 0 60000 65536"/>
                  <a:gd name="T9" fmla="*/ 0 60000 65536"/>
                  <a:gd name="T10" fmla="*/ 0 60000 65536"/>
                  <a:gd name="T11" fmla="*/ 0 60000 65536"/>
                  <a:gd name="T12" fmla="*/ 0 w 173"/>
                  <a:gd name="T13" fmla="*/ 0 h 50"/>
                  <a:gd name="T14" fmla="*/ 173 w 173"/>
                  <a:gd name="T15" fmla="*/ 50 h 50"/>
                </a:gdLst>
                <a:ahLst/>
                <a:cxnLst>
                  <a:cxn ang="T8">
                    <a:pos x="T0" y="T1"/>
                  </a:cxn>
                  <a:cxn ang="T9">
                    <a:pos x="T2" y="T3"/>
                  </a:cxn>
                  <a:cxn ang="T10">
                    <a:pos x="T4" y="T5"/>
                  </a:cxn>
                  <a:cxn ang="T11">
                    <a:pos x="T6" y="T7"/>
                  </a:cxn>
                </a:cxnLst>
                <a:rect l="T12" t="T13" r="T14" b="T15"/>
                <a:pathLst>
                  <a:path w="173" h="50">
                    <a:moveTo>
                      <a:pt x="0" y="36"/>
                    </a:moveTo>
                    <a:cubicBezTo>
                      <a:pt x="17" y="24"/>
                      <a:pt x="34" y="12"/>
                      <a:pt x="51" y="7"/>
                    </a:cubicBezTo>
                    <a:cubicBezTo>
                      <a:pt x="68" y="2"/>
                      <a:pt x="81" y="0"/>
                      <a:pt x="101" y="7"/>
                    </a:cubicBezTo>
                    <a:cubicBezTo>
                      <a:pt x="121" y="14"/>
                      <a:pt x="147" y="32"/>
                      <a:pt x="173" y="50"/>
                    </a:cubicBezTo>
                  </a:path>
                </a:pathLst>
              </a:custGeom>
              <a:noFill/>
              <a:ln w="9525">
                <a:solidFill>
                  <a:schemeClr val="tx1"/>
                </a:solidFill>
                <a:round/>
                <a:headEnd/>
                <a:tailEnd type="triangle" w="med" len="lg"/>
              </a:ln>
            </p:spPr>
            <p:txBody>
              <a:bodyPr/>
              <a:lstStyle/>
              <a:p>
                <a:endParaRPr lang="de-DE"/>
              </a:p>
            </p:txBody>
          </p:sp>
          <p:sp>
            <p:nvSpPr>
              <p:cNvPr id="7205" name="Freeform 70"/>
              <p:cNvSpPr>
                <a:spLocks/>
              </p:cNvSpPr>
              <p:nvPr/>
            </p:nvSpPr>
            <p:spPr bwMode="auto">
              <a:xfrm rot="-8182623">
                <a:off x="1763" y="2146"/>
                <a:ext cx="173" cy="50"/>
              </a:xfrm>
              <a:custGeom>
                <a:avLst/>
                <a:gdLst>
                  <a:gd name="T0" fmla="*/ 0 w 173"/>
                  <a:gd name="T1" fmla="*/ 36 h 50"/>
                  <a:gd name="T2" fmla="*/ 51 w 173"/>
                  <a:gd name="T3" fmla="*/ 7 h 50"/>
                  <a:gd name="T4" fmla="*/ 101 w 173"/>
                  <a:gd name="T5" fmla="*/ 7 h 50"/>
                  <a:gd name="T6" fmla="*/ 173 w 173"/>
                  <a:gd name="T7" fmla="*/ 50 h 50"/>
                  <a:gd name="T8" fmla="*/ 0 60000 65536"/>
                  <a:gd name="T9" fmla="*/ 0 60000 65536"/>
                  <a:gd name="T10" fmla="*/ 0 60000 65536"/>
                  <a:gd name="T11" fmla="*/ 0 60000 65536"/>
                  <a:gd name="T12" fmla="*/ 0 w 173"/>
                  <a:gd name="T13" fmla="*/ 0 h 50"/>
                  <a:gd name="T14" fmla="*/ 173 w 173"/>
                  <a:gd name="T15" fmla="*/ 50 h 50"/>
                </a:gdLst>
                <a:ahLst/>
                <a:cxnLst>
                  <a:cxn ang="T8">
                    <a:pos x="T0" y="T1"/>
                  </a:cxn>
                  <a:cxn ang="T9">
                    <a:pos x="T2" y="T3"/>
                  </a:cxn>
                  <a:cxn ang="T10">
                    <a:pos x="T4" y="T5"/>
                  </a:cxn>
                  <a:cxn ang="T11">
                    <a:pos x="T6" y="T7"/>
                  </a:cxn>
                </a:cxnLst>
                <a:rect l="T12" t="T13" r="T14" b="T15"/>
                <a:pathLst>
                  <a:path w="173" h="50">
                    <a:moveTo>
                      <a:pt x="0" y="36"/>
                    </a:moveTo>
                    <a:cubicBezTo>
                      <a:pt x="17" y="24"/>
                      <a:pt x="34" y="12"/>
                      <a:pt x="51" y="7"/>
                    </a:cubicBezTo>
                    <a:cubicBezTo>
                      <a:pt x="68" y="2"/>
                      <a:pt x="81" y="0"/>
                      <a:pt x="101" y="7"/>
                    </a:cubicBezTo>
                    <a:cubicBezTo>
                      <a:pt x="121" y="14"/>
                      <a:pt x="147" y="32"/>
                      <a:pt x="173" y="50"/>
                    </a:cubicBezTo>
                  </a:path>
                </a:pathLst>
              </a:custGeom>
              <a:noFill/>
              <a:ln w="9525">
                <a:solidFill>
                  <a:schemeClr val="tx1"/>
                </a:solidFill>
                <a:round/>
                <a:headEnd/>
                <a:tailEnd type="triangle" w="med" len="lg"/>
              </a:ln>
            </p:spPr>
            <p:txBody>
              <a:bodyPr/>
              <a:lstStyle/>
              <a:p>
                <a:endParaRPr lang="de-DE"/>
              </a:p>
            </p:txBody>
          </p:sp>
          <p:sp>
            <p:nvSpPr>
              <p:cNvPr id="7206" name="Freeform 71"/>
              <p:cNvSpPr>
                <a:spLocks/>
              </p:cNvSpPr>
              <p:nvPr/>
            </p:nvSpPr>
            <p:spPr bwMode="auto">
              <a:xfrm rot="10548376">
                <a:off x="1922" y="2022"/>
                <a:ext cx="173" cy="33"/>
              </a:xfrm>
              <a:custGeom>
                <a:avLst/>
                <a:gdLst>
                  <a:gd name="T0" fmla="*/ 0 w 173"/>
                  <a:gd name="T1" fmla="*/ 36 h 50"/>
                  <a:gd name="T2" fmla="*/ 51 w 173"/>
                  <a:gd name="T3" fmla="*/ 7 h 50"/>
                  <a:gd name="T4" fmla="*/ 101 w 173"/>
                  <a:gd name="T5" fmla="*/ 7 h 50"/>
                  <a:gd name="T6" fmla="*/ 173 w 173"/>
                  <a:gd name="T7" fmla="*/ 50 h 50"/>
                  <a:gd name="T8" fmla="*/ 0 60000 65536"/>
                  <a:gd name="T9" fmla="*/ 0 60000 65536"/>
                  <a:gd name="T10" fmla="*/ 0 60000 65536"/>
                  <a:gd name="T11" fmla="*/ 0 60000 65536"/>
                  <a:gd name="T12" fmla="*/ 0 w 173"/>
                  <a:gd name="T13" fmla="*/ 0 h 50"/>
                  <a:gd name="T14" fmla="*/ 173 w 173"/>
                  <a:gd name="T15" fmla="*/ 50 h 50"/>
                </a:gdLst>
                <a:ahLst/>
                <a:cxnLst>
                  <a:cxn ang="T8">
                    <a:pos x="T0" y="T1"/>
                  </a:cxn>
                  <a:cxn ang="T9">
                    <a:pos x="T2" y="T3"/>
                  </a:cxn>
                  <a:cxn ang="T10">
                    <a:pos x="T4" y="T5"/>
                  </a:cxn>
                  <a:cxn ang="T11">
                    <a:pos x="T6" y="T7"/>
                  </a:cxn>
                </a:cxnLst>
                <a:rect l="T12" t="T13" r="T14" b="T15"/>
                <a:pathLst>
                  <a:path w="173" h="50">
                    <a:moveTo>
                      <a:pt x="0" y="36"/>
                    </a:moveTo>
                    <a:cubicBezTo>
                      <a:pt x="17" y="24"/>
                      <a:pt x="34" y="12"/>
                      <a:pt x="51" y="7"/>
                    </a:cubicBezTo>
                    <a:cubicBezTo>
                      <a:pt x="68" y="2"/>
                      <a:pt x="81" y="0"/>
                      <a:pt x="101" y="7"/>
                    </a:cubicBezTo>
                    <a:cubicBezTo>
                      <a:pt x="121" y="14"/>
                      <a:pt x="147" y="32"/>
                      <a:pt x="173" y="50"/>
                    </a:cubicBezTo>
                  </a:path>
                </a:pathLst>
              </a:custGeom>
              <a:noFill/>
              <a:ln w="9525">
                <a:solidFill>
                  <a:schemeClr val="tx1"/>
                </a:solidFill>
                <a:round/>
                <a:headEnd/>
                <a:tailEnd type="triangle" w="med" len="lg"/>
              </a:ln>
            </p:spPr>
            <p:txBody>
              <a:bodyPr/>
              <a:lstStyle/>
              <a:p>
                <a:endParaRPr lang="de-DE"/>
              </a:p>
            </p:txBody>
          </p:sp>
        </p:grpSp>
        <p:grpSp>
          <p:nvGrpSpPr>
            <p:cNvPr id="4" name="Group 72"/>
            <p:cNvGrpSpPr>
              <a:grpSpLocks/>
            </p:cNvGrpSpPr>
            <p:nvPr/>
          </p:nvGrpSpPr>
          <p:grpSpPr bwMode="auto">
            <a:xfrm>
              <a:off x="3242" y="1359"/>
              <a:ext cx="1238" cy="734"/>
              <a:chOff x="3146" y="1263"/>
              <a:chExt cx="1238" cy="734"/>
            </a:xfrm>
          </p:grpSpPr>
          <p:sp>
            <p:nvSpPr>
              <p:cNvPr id="7197" name="AutoShape 73"/>
              <p:cNvSpPr>
                <a:spLocks noChangeArrowheads="1"/>
              </p:cNvSpPr>
              <p:nvPr/>
            </p:nvSpPr>
            <p:spPr bwMode="auto">
              <a:xfrm>
                <a:off x="3487" y="1270"/>
                <a:ext cx="574" cy="727"/>
              </a:xfrm>
              <a:prstGeom prst="roundRect">
                <a:avLst>
                  <a:gd name="adj" fmla="val 16667"/>
                </a:avLst>
              </a:prstGeom>
              <a:solidFill>
                <a:srgbClr val="003399"/>
              </a:solidFill>
              <a:ln w="12700">
                <a:solidFill>
                  <a:schemeClr val="tx1"/>
                </a:solidFill>
                <a:round/>
                <a:headEnd/>
                <a:tailEnd/>
              </a:ln>
            </p:spPr>
            <p:txBody>
              <a:bodyPr wrap="none" lIns="90487" tIns="44450" rIns="90487" bIns="44450" anchor="ctr"/>
              <a:lstStyle/>
              <a:p>
                <a:pPr algn="ctr"/>
                <a:r>
                  <a:rPr lang="en-US" sz="2000" b="1">
                    <a:solidFill>
                      <a:srgbClr val="FFFF00"/>
                    </a:solidFill>
                    <a:cs typeface="Arial" charset="0"/>
                  </a:rPr>
                  <a:t>System</a:t>
                </a:r>
              </a:p>
            </p:txBody>
          </p:sp>
          <p:sp>
            <p:nvSpPr>
              <p:cNvPr id="7198" name="AutoShape 74"/>
              <p:cNvSpPr>
                <a:spLocks noChangeArrowheads="1"/>
              </p:cNvSpPr>
              <p:nvPr/>
            </p:nvSpPr>
            <p:spPr bwMode="auto">
              <a:xfrm>
                <a:off x="3146" y="1282"/>
                <a:ext cx="327" cy="702"/>
              </a:xfrm>
              <a:prstGeom prst="roundRect">
                <a:avLst>
                  <a:gd name="adj" fmla="val 16667"/>
                </a:avLst>
              </a:prstGeom>
              <a:solidFill>
                <a:srgbClr val="FFFF00"/>
              </a:solidFill>
              <a:ln w="12700">
                <a:solidFill>
                  <a:schemeClr val="tx1"/>
                </a:solidFill>
                <a:round/>
                <a:headEnd/>
                <a:tailEnd/>
              </a:ln>
            </p:spPr>
            <p:txBody>
              <a:bodyPr vert="eaVert" wrap="none" lIns="90487" tIns="44450" rIns="90487" bIns="44450" anchor="ctr"/>
              <a:lstStyle/>
              <a:p>
                <a:pPr algn="ctr"/>
                <a:r>
                  <a:rPr lang="en-US" sz="1200" b="1" i="1">
                    <a:solidFill>
                      <a:srgbClr val="003399"/>
                    </a:solidFill>
                    <a:cs typeface="Arial" charset="0"/>
                  </a:rPr>
                  <a:t>Actuators</a:t>
                </a:r>
              </a:p>
            </p:txBody>
          </p:sp>
          <p:sp>
            <p:nvSpPr>
              <p:cNvPr id="7199" name="AutoShape 75"/>
              <p:cNvSpPr>
                <a:spLocks noChangeArrowheads="1"/>
              </p:cNvSpPr>
              <p:nvPr/>
            </p:nvSpPr>
            <p:spPr bwMode="auto">
              <a:xfrm>
                <a:off x="4079" y="1263"/>
                <a:ext cx="305" cy="730"/>
              </a:xfrm>
              <a:prstGeom prst="roundRect">
                <a:avLst>
                  <a:gd name="adj" fmla="val 16667"/>
                </a:avLst>
              </a:prstGeom>
              <a:solidFill>
                <a:srgbClr val="FFFF00"/>
              </a:solidFill>
              <a:ln w="12700">
                <a:solidFill>
                  <a:schemeClr val="tx1"/>
                </a:solidFill>
                <a:round/>
                <a:headEnd/>
                <a:tailEnd/>
              </a:ln>
            </p:spPr>
            <p:txBody>
              <a:bodyPr vert="eaVert" wrap="none" lIns="90487" tIns="44450" rIns="90487" bIns="44450" anchor="ctr"/>
              <a:lstStyle/>
              <a:p>
                <a:pPr algn="ctr"/>
                <a:r>
                  <a:rPr lang="en-US" sz="1200" b="1" i="1">
                    <a:solidFill>
                      <a:srgbClr val="003399"/>
                    </a:solidFill>
                    <a:cs typeface="Arial" charset="0"/>
                  </a:rPr>
                  <a:t>Sensors</a:t>
                </a:r>
              </a:p>
            </p:txBody>
          </p:sp>
        </p:grpSp>
      </p:grpSp>
      <p:grpSp>
        <p:nvGrpSpPr>
          <p:cNvPr id="5" name="Group 2"/>
          <p:cNvGrpSpPr>
            <a:grpSpLocks/>
          </p:cNvGrpSpPr>
          <p:nvPr/>
        </p:nvGrpSpPr>
        <p:grpSpPr bwMode="auto">
          <a:xfrm>
            <a:off x="5003800" y="4333875"/>
            <a:ext cx="4140200" cy="2443163"/>
            <a:chOff x="3152" y="2732"/>
            <a:chExt cx="2608" cy="1539"/>
          </a:xfrm>
        </p:grpSpPr>
        <p:sp>
          <p:nvSpPr>
            <p:cNvPr id="7187" name="AutoShape 3"/>
            <p:cNvSpPr>
              <a:spLocks noChangeArrowheads="1"/>
            </p:cNvSpPr>
            <p:nvPr/>
          </p:nvSpPr>
          <p:spPr bwMode="auto">
            <a:xfrm>
              <a:off x="3152" y="2983"/>
              <a:ext cx="1212" cy="909"/>
            </a:xfrm>
            <a:prstGeom prst="roundRect">
              <a:avLst>
                <a:gd name="adj" fmla="val 16667"/>
              </a:avLst>
            </a:prstGeom>
            <a:solidFill>
              <a:srgbClr val="FFFF99"/>
            </a:solidFill>
            <a:ln w="12700">
              <a:solidFill>
                <a:schemeClr val="tx1"/>
              </a:solidFill>
              <a:round/>
              <a:headEnd/>
              <a:tailEnd/>
            </a:ln>
          </p:spPr>
          <p:txBody>
            <a:bodyPr wrap="none" lIns="90487" tIns="44450" rIns="90487" bIns="44450" anchor="ctr"/>
            <a:lstStyle/>
            <a:p>
              <a:pPr algn="ctr"/>
              <a:endParaRPr lang="de-DE" sz="2000" i="1">
                <a:solidFill>
                  <a:schemeClr val="accent2"/>
                </a:solidFill>
                <a:latin typeface="Arial Unicode MS" pitchFamily="34" charset="-128"/>
              </a:endParaRPr>
            </a:p>
          </p:txBody>
        </p:sp>
        <p:sp>
          <p:nvSpPr>
            <p:cNvPr id="7188" name="AutoShape 4"/>
            <p:cNvSpPr>
              <a:spLocks noChangeArrowheads="1"/>
            </p:cNvSpPr>
            <p:nvPr/>
          </p:nvSpPr>
          <p:spPr bwMode="auto">
            <a:xfrm>
              <a:off x="4648" y="2732"/>
              <a:ext cx="1112" cy="1305"/>
            </a:xfrm>
            <a:prstGeom prst="roundRect">
              <a:avLst>
                <a:gd name="adj" fmla="val 16667"/>
              </a:avLst>
            </a:prstGeom>
            <a:solidFill>
              <a:srgbClr val="CC9900"/>
            </a:solidFill>
            <a:ln w="12700">
              <a:solidFill>
                <a:schemeClr val="tx1"/>
              </a:solidFill>
              <a:round/>
              <a:headEnd/>
              <a:tailEnd/>
            </a:ln>
          </p:spPr>
          <p:txBody>
            <a:bodyPr wrap="none" lIns="90487" tIns="44450" rIns="90487" bIns="44450" anchor="ctr"/>
            <a:lstStyle/>
            <a:p>
              <a:endParaRPr lang="de-DE"/>
            </a:p>
          </p:txBody>
        </p:sp>
        <p:sp>
          <p:nvSpPr>
            <p:cNvPr id="7189" name="Text Box 5"/>
            <p:cNvSpPr txBox="1">
              <a:spLocks noChangeArrowheads="1"/>
            </p:cNvSpPr>
            <p:nvPr/>
          </p:nvSpPr>
          <p:spPr bwMode="auto">
            <a:xfrm>
              <a:off x="3285" y="3844"/>
              <a:ext cx="950" cy="288"/>
            </a:xfrm>
            <a:prstGeom prst="rect">
              <a:avLst/>
            </a:prstGeom>
            <a:noFill/>
            <a:ln w="12700">
              <a:noFill/>
              <a:miter lim="800000"/>
              <a:headEnd/>
              <a:tailEnd/>
            </a:ln>
          </p:spPr>
          <p:txBody>
            <a:bodyPr wrap="none">
              <a:spAutoFit/>
            </a:bodyPr>
            <a:lstStyle/>
            <a:p>
              <a:pPr>
                <a:spcBef>
                  <a:spcPct val="50000"/>
                </a:spcBef>
              </a:pPr>
              <a:r>
                <a:rPr lang="en-US" sz="2400" i="1">
                  <a:cs typeface="Arial" charset="0"/>
                </a:rPr>
                <a:t>Controller</a:t>
              </a:r>
            </a:p>
          </p:txBody>
        </p:sp>
        <p:sp>
          <p:nvSpPr>
            <p:cNvPr id="7190" name="Text Box 6"/>
            <p:cNvSpPr txBox="1">
              <a:spLocks noChangeArrowheads="1"/>
            </p:cNvSpPr>
            <p:nvPr/>
          </p:nvSpPr>
          <p:spPr bwMode="auto">
            <a:xfrm>
              <a:off x="4942" y="3985"/>
              <a:ext cx="552" cy="286"/>
            </a:xfrm>
            <a:prstGeom prst="rect">
              <a:avLst/>
            </a:prstGeom>
            <a:noFill/>
            <a:ln w="12700">
              <a:noFill/>
              <a:miter lim="800000"/>
              <a:headEnd/>
              <a:tailEnd/>
            </a:ln>
          </p:spPr>
          <p:txBody>
            <a:bodyPr wrap="none" lIns="90487" tIns="44450" rIns="90487" bIns="44450">
              <a:spAutoFit/>
            </a:bodyPr>
            <a:lstStyle/>
            <a:p>
              <a:r>
                <a:rPr lang="en-US" sz="2400" i="1">
                  <a:cs typeface="Arial" charset="0"/>
                </a:rPr>
                <a:t>Plant</a:t>
              </a:r>
            </a:p>
          </p:txBody>
        </p:sp>
      </p:grpSp>
      <p:grpSp>
        <p:nvGrpSpPr>
          <p:cNvPr id="6" name="Group 7"/>
          <p:cNvGrpSpPr>
            <a:grpSpLocks/>
          </p:cNvGrpSpPr>
          <p:nvPr/>
        </p:nvGrpSpPr>
        <p:grpSpPr bwMode="auto">
          <a:xfrm>
            <a:off x="150813" y="4448175"/>
            <a:ext cx="4730750" cy="2281238"/>
            <a:chOff x="95" y="2804"/>
            <a:chExt cx="2980" cy="1437"/>
          </a:xfrm>
        </p:grpSpPr>
        <p:sp>
          <p:nvSpPr>
            <p:cNvPr id="7183" name="AutoShape 8"/>
            <p:cNvSpPr>
              <a:spLocks noChangeArrowheads="1"/>
            </p:cNvSpPr>
            <p:nvPr/>
          </p:nvSpPr>
          <p:spPr bwMode="auto">
            <a:xfrm>
              <a:off x="95" y="2947"/>
              <a:ext cx="1434" cy="987"/>
            </a:xfrm>
            <a:prstGeom prst="roundRect">
              <a:avLst>
                <a:gd name="adj" fmla="val 16667"/>
              </a:avLst>
            </a:prstGeom>
            <a:solidFill>
              <a:srgbClr val="FFFF99"/>
            </a:solidFill>
            <a:ln w="12700">
              <a:solidFill>
                <a:schemeClr val="tx1"/>
              </a:solidFill>
              <a:round/>
              <a:headEnd/>
              <a:tailEnd/>
            </a:ln>
          </p:spPr>
          <p:txBody>
            <a:bodyPr wrap="none" lIns="90487" tIns="44450" rIns="90487" bIns="44450" anchor="ctr"/>
            <a:lstStyle/>
            <a:p>
              <a:pPr algn="ctr"/>
              <a:endParaRPr lang="de-DE" sz="2000" i="1">
                <a:solidFill>
                  <a:schemeClr val="accent2"/>
                </a:solidFill>
                <a:latin typeface="Arial Unicode MS" pitchFamily="34" charset="-128"/>
              </a:endParaRPr>
            </a:p>
          </p:txBody>
        </p:sp>
        <p:sp>
          <p:nvSpPr>
            <p:cNvPr id="7184" name="AutoShape 9"/>
            <p:cNvSpPr>
              <a:spLocks noChangeArrowheads="1"/>
            </p:cNvSpPr>
            <p:nvPr/>
          </p:nvSpPr>
          <p:spPr bwMode="auto">
            <a:xfrm>
              <a:off x="1819" y="2804"/>
              <a:ext cx="1256" cy="1197"/>
            </a:xfrm>
            <a:prstGeom prst="roundRect">
              <a:avLst>
                <a:gd name="adj" fmla="val 16667"/>
              </a:avLst>
            </a:prstGeom>
            <a:solidFill>
              <a:srgbClr val="CC9900"/>
            </a:solidFill>
            <a:ln w="12700">
              <a:solidFill>
                <a:schemeClr val="tx1"/>
              </a:solidFill>
              <a:round/>
              <a:headEnd/>
              <a:tailEnd/>
            </a:ln>
          </p:spPr>
          <p:txBody>
            <a:bodyPr wrap="none" lIns="90487" tIns="44450" rIns="90487" bIns="44450" anchor="ctr"/>
            <a:lstStyle/>
            <a:p>
              <a:endParaRPr lang="de-DE"/>
            </a:p>
          </p:txBody>
        </p:sp>
        <p:sp>
          <p:nvSpPr>
            <p:cNvPr id="7185" name="Text Box 10"/>
            <p:cNvSpPr txBox="1">
              <a:spLocks noChangeArrowheads="1"/>
            </p:cNvSpPr>
            <p:nvPr/>
          </p:nvSpPr>
          <p:spPr bwMode="auto">
            <a:xfrm>
              <a:off x="324" y="3880"/>
              <a:ext cx="950" cy="288"/>
            </a:xfrm>
            <a:prstGeom prst="rect">
              <a:avLst/>
            </a:prstGeom>
            <a:noFill/>
            <a:ln w="12700">
              <a:noFill/>
              <a:miter lim="800000"/>
              <a:headEnd/>
              <a:tailEnd/>
            </a:ln>
          </p:spPr>
          <p:txBody>
            <a:bodyPr wrap="none">
              <a:spAutoFit/>
            </a:bodyPr>
            <a:lstStyle/>
            <a:p>
              <a:pPr>
                <a:spcBef>
                  <a:spcPct val="50000"/>
                </a:spcBef>
              </a:pPr>
              <a:r>
                <a:rPr lang="en-US" sz="2400" i="1">
                  <a:cs typeface="Arial" charset="0"/>
                </a:rPr>
                <a:t>Controller</a:t>
              </a:r>
            </a:p>
          </p:txBody>
        </p:sp>
        <p:sp>
          <p:nvSpPr>
            <p:cNvPr id="7186" name="Text Box 11"/>
            <p:cNvSpPr txBox="1">
              <a:spLocks noChangeArrowheads="1"/>
            </p:cNvSpPr>
            <p:nvPr/>
          </p:nvSpPr>
          <p:spPr bwMode="auto">
            <a:xfrm>
              <a:off x="2149" y="3955"/>
              <a:ext cx="552" cy="286"/>
            </a:xfrm>
            <a:prstGeom prst="rect">
              <a:avLst/>
            </a:prstGeom>
            <a:noFill/>
            <a:ln w="12700">
              <a:noFill/>
              <a:miter lim="800000"/>
              <a:headEnd/>
              <a:tailEnd/>
            </a:ln>
          </p:spPr>
          <p:txBody>
            <a:bodyPr wrap="none" lIns="90487" tIns="44450" rIns="90487" bIns="44450">
              <a:spAutoFit/>
            </a:bodyPr>
            <a:lstStyle/>
            <a:p>
              <a:r>
                <a:rPr lang="en-US" sz="2400" i="1">
                  <a:cs typeface="Arial" charset="0"/>
                </a:rPr>
                <a:t>Plant</a:t>
              </a:r>
            </a:p>
          </p:txBody>
        </p:sp>
      </p:grpSp>
      <p:sp>
        <p:nvSpPr>
          <p:cNvPr id="133137" name="Rectangle 17"/>
          <p:cNvSpPr>
            <a:spLocks noGrp="1" noChangeArrowheads="1"/>
          </p:cNvSpPr>
          <p:nvPr>
            <p:ph type="title"/>
          </p:nvPr>
        </p:nvSpPr>
        <p:spPr>
          <a:noFill/>
        </p:spPr>
        <p:txBody>
          <a:bodyPr/>
          <a:lstStyle/>
          <a:p>
            <a:r>
              <a:rPr lang="de-DE" dirty="0" smtClean="0"/>
              <a:t>Control System Design Challenge</a:t>
            </a:r>
            <a:endParaRPr lang="de-DE" dirty="0" smtClean="0"/>
          </a:p>
        </p:txBody>
      </p:sp>
      <p:pic>
        <p:nvPicPr>
          <p:cNvPr id="133138" name="Picture 18" descr="StockEngine6cyl"/>
          <p:cNvPicPr>
            <a:picLocks noChangeAspect="1" noChangeArrowheads="1"/>
          </p:cNvPicPr>
          <p:nvPr/>
        </p:nvPicPr>
        <p:blipFill>
          <a:blip r:embed="rId3" cstate="print"/>
          <a:srcRect/>
          <a:stretch>
            <a:fillRect/>
          </a:stretch>
        </p:blipFill>
        <p:spPr bwMode="auto">
          <a:xfrm>
            <a:off x="2994025" y="4503738"/>
            <a:ext cx="1811338" cy="1774825"/>
          </a:xfrm>
          <a:prstGeom prst="rect">
            <a:avLst/>
          </a:prstGeom>
          <a:noFill/>
          <a:ln w="9525">
            <a:noFill/>
            <a:miter lim="800000"/>
            <a:headEnd/>
            <a:tailEnd/>
          </a:ln>
        </p:spPr>
      </p:pic>
      <p:pic>
        <p:nvPicPr>
          <p:cNvPr id="133139" name="Picture 19" descr="MotorController"/>
          <p:cNvPicPr>
            <a:picLocks noChangeAspect="1" noChangeArrowheads="1"/>
          </p:cNvPicPr>
          <p:nvPr/>
        </p:nvPicPr>
        <p:blipFill>
          <a:blip r:embed="rId4" cstate="print"/>
          <a:srcRect/>
          <a:stretch>
            <a:fillRect/>
          </a:stretch>
        </p:blipFill>
        <p:spPr bwMode="auto">
          <a:xfrm>
            <a:off x="209550" y="4797425"/>
            <a:ext cx="2133600" cy="1314450"/>
          </a:xfrm>
          <a:prstGeom prst="rect">
            <a:avLst/>
          </a:prstGeom>
          <a:noFill/>
          <a:ln w="9525">
            <a:noFill/>
            <a:miter lim="800000"/>
            <a:headEnd/>
            <a:tailEnd/>
          </a:ln>
        </p:spPr>
      </p:pic>
      <p:pic>
        <p:nvPicPr>
          <p:cNvPr id="133140" name="Picture 20" descr="rrgemspic"/>
          <p:cNvPicPr>
            <a:picLocks noChangeAspect="1" noChangeArrowheads="1"/>
          </p:cNvPicPr>
          <p:nvPr/>
        </p:nvPicPr>
        <p:blipFill>
          <a:blip r:embed="rId5" cstate="print"/>
          <a:srcRect/>
          <a:stretch>
            <a:fillRect/>
          </a:stretch>
        </p:blipFill>
        <p:spPr bwMode="auto">
          <a:xfrm>
            <a:off x="5048250" y="4864100"/>
            <a:ext cx="1827213" cy="1230313"/>
          </a:xfrm>
          <a:prstGeom prst="rect">
            <a:avLst/>
          </a:prstGeom>
          <a:noFill/>
          <a:ln w="9525">
            <a:noFill/>
            <a:miter lim="800000"/>
            <a:headEnd/>
            <a:tailEnd/>
          </a:ln>
        </p:spPr>
      </p:pic>
      <p:pic>
        <p:nvPicPr>
          <p:cNvPr id="133141" name="Picture 21" descr="Suspension_Pic"/>
          <p:cNvPicPr>
            <a:picLocks noChangeAspect="1" noChangeArrowheads="1"/>
          </p:cNvPicPr>
          <p:nvPr/>
        </p:nvPicPr>
        <p:blipFill>
          <a:blip r:embed="rId6" cstate="print"/>
          <a:srcRect/>
          <a:stretch>
            <a:fillRect/>
          </a:stretch>
        </p:blipFill>
        <p:spPr bwMode="auto">
          <a:xfrm>
            <a:off x="7450138" y="4425950"/>
            <a:ext cx="1600200" cy="1908175"/>
          </a:xfrm>
          <a:prstGeom prst="rect">
            <a:avLst/>
          </a:prstGeom>
          <a:noFill/>
          <a:ln w="9525">
            <a:noFill/>
            <a:miter lim="800000"/>
            <a:headEnd/>
            <a:tailEnd/>
          </a:ln>
        </p:spPr>
      </p:pic>
      <p:sp>
        <p:nvSpPr>
          <p:cNvPr id="133154" name="AutoShape 34"/>
          <p:cNvSpPr>
            <a:spLocks noChangeArrowheads="1"/>
          </p:cNvSpPr>
          <p:nvPr/>
        </p:nvSpPr>
        <p:spPr bwMode="auto">
          <a:xfrm>
            <a:off x="6642100" y="5229225"/>
            <a:ext cx="1346200" cy="457200"/>
          </a:xfrm>
          <a:prstGeom prst="rightArrow">
            <a:avLst>
              <a:gd name="adj1" fmla="val 50000"/>
              <a:gd name="adj2" fmla="val 73611"/>
            </a:avLst>
          </a:prstGeom>
          <a:solidFill>
            <a:srgbClr val="0DFF0D"/>
          </a:solidFill>
          <a:ln w="38100">
            <a:solidFill>
              <a:schemeClr val="tx1"/>
            </a:solidFill>
            <a:miter lim="800000"/>
            <a:headEnd/>
            <a:tailEnd/>
          </a:ln>
        </p:spPr>
        <p:txBody>
          <a:bodyPr anchor="ctr">
            <a:spAutoFit/>
          </a:bodyPr>
          <a:lstStyle/>
          <a:p>
            <a:endParaRPr lang="de-DE"/>
          </a:p>
        </p:txBody>
      </p:sp>
      <p:sp>
        <p:nvSpPr>
          <p:cNvPr id="133155" name="AutoShape 35"/>
          <p:cNvSpPr>
            <a:spLocks noChangeArrowheads="1"/>
          </p:cNvSpPr>
          <p:nvPr/>
        </p:nvSpPr>
        <p:spPr bwMode="auto">
          <a:xfrm>
            <a:off x="2222500" y="5241925"/>
            <a:ext cx="1003300" cy="457200"/>
          </a:xfrm>
          <a:prstGeom prst="rightArrow">
            <a:avLst>
              <a:gd name="adj1" fmla="val 50000"/>
              <a:gd name="adj2" fmla="val 54861"/>
            </a:avLst>
          </a:prstGeom>
          <a:solidFill>
            <a:srgbClr val="0DFF0D"/>
          </a:solidFill>
          <a:ln w="38100">
            <a:solidFill>
              <a:schemeClr val="tx1"/>
            </a:solidFill>
            <a:miter lim="800000"/>
            <a:headEnd/>
            <a:tailEnd/>
          </a:ln>
        </p:spPr>
        <p:txBody>
          <a:bodyPr anchor="ctr">
            <a:spAutoFit/>
          </a:bodyPr>
          <a:lstStyle/>
          <a:p>
            <a:endParaRPr lang="de-DE"/>
          </a:p>
        </p:txBody>
      </p:sp>
      <p:pic>
        <p:nvPicPr>
          <p:cNvPr id="133156" name="Picture 36" descr="StockTrans"/>
          <p:cNvPicPr>
            <a:picLocks noChangeAspect="1" noChangeArrowheads="1"/>
          </p:cNvPicPr>
          <p:nvPr/>
        </p:nvPicPr>
        <p:blipFill>
          <a:blip r:embed="rId7" cstate="print"/>
          <a:srcRect/>
          <a:stretch>
            <a:fillRect/>
          </a:stretch>
        </p:blipFill>
        <p:spPr bwMode="auto">
          <a:xfrm>
            <a:off x="5078413" y="1871663"/>
            <a:ext cx="2100262" cy="1660525"/>
          </a:xfrm>
          <a:prstGeom prst="rect">
            <a:avLst/>
          </a:prstGeom>
          <a:noFill/>
          <a:ln w="9525">
            <a:noFill/>
            <a:miter lim="800000"/>
            <a:headEnd/>
            <a:tailEnd/>
          </a:ln>
        </p:spPr>
      </p:pic>
      <p:pic>
        <p:nvPicPr>
          <p:cNvPr id="133157" name="Picture 37" descr="ECU"/>
          <p:cNvPicPr>
            <a:picLocks noChangeAspect="1" noChangeArrowheads="1"/>
          </p:cNvPicPr>
          <p:nvPr/>
        </p:nvPicPr>
        <p:blipFill>
          <a:blip r:embed="rId8" cstate="print"/>
          <a:srcRect/>
          <a:stretch>
            <a:fillRect/>
          </a:stretch>
        </p:blipFill>
        <p:spPr bwMode="auto">
          <a:xfrm>
            <a:off x="1973263" y="2089150"/>
            <a:ext cx="2141537" cy="1404938"/>
          </a:xfrm>
          <a:prstGeom prst="rect">
            <a:avLst/>
          </a:prstGeom>
          <a:noFill/>
          <a:ln w="9525">
            <a:noFill/>
            <a:miter lim="800000"/>
            <a:headEnd/>
            <a:tailEnd/>
          </a:ln>
        </p:spPr>
      </p:pic>
      <p:sp>
        <p:nvSpPr>
          <p:cNvPr id="133158" name="AutoShape 38"/>
          <p:cNvSpPr>
            <a:spLocks noChangeArrowheads="1"/>
          </p:cNvSpPr>
          <p:nvPr/>
        </p:nvSpPr>
        <p:spPr bwMode="auto">
          <a:xfrm>
            <a:off x="3771900" y="2616200"/>
            <a:ext cx="1714500" cy="457200"/>
          </a:xfrm>
          <a:prstGeom prst="rightArrow">
            <a:avLst>
              <a:gd name="adj1" fmla="val 50000"/>
              <a:gd name="adj2" fmla="val 93750"/>
            </a:avLst>
          </a:prstGeom>
          <a:solidFill>
            <a:srgbClr val="0DFF0D"/>
          </a:solidFill>
          <a:ln w="38100">
            <a:solidFill>
              <a:schemeClr val="tx1"/>
            </a:solidFill>
            <a:miter lim="800000"/>
            <a:headEnd/>
            <a:tailEnd/>
          </a:ln>
        </p:spPr>
        <p:txBody>
          <a:bodyPr anchor="ctr">
            <a:spAutoFit/>
          </a:bodyPr>
          <a:lstStyle/>
          <a:p>
            <a:endParaRPr lang="de-DE"/>
          </a:p>
        </p:txBody>
      </p:sp>
    </p:spTree>
    <p:extLst>
      <p:ext uri="{BB962C8B-B14F-4D97-AF65-F5344CB8AC3E}">
        <p14:creationId xmlns:p14="http://schemas.microsoft.com/office/powerpoint/2010/main" val="2598648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39"/>
                                        </p:tgtEl>
                                        <p:attrNameLst>
                                          <p:attrName>style.visibility</p:attrName>
                                        </p:attrNameLst>
                                      </p:cBhvr>
                                      <p:to>
                                        <p:strVal val="visible"/>
                                      </p:to>
                                    </p:set>
                                    <p:animEffect transition="in" filter="fade">
                                      <p:cBhvr>
                                        <p:cTn id="7" dur="500"/>
                                        <p:tgtEl>
                                          <p:spTgt spid="133139"/>
                                        </p:tgtEl>
                                      </p:cBhvr>
                                    </p:animEffect>
                                  </p:childTnLst>
                                </p:cTn>
                              </p:par>
                              <p:par>
                                <p:cTn id="8" presetID="10" presetClass="entr" presetSubtype="0" fill="hold" nodeType="withEffect">
                                  <p:stCondLst>
                                    <p:cond delay="0"/>
                                  </p:stCondLst>
                                  <p:childTnLst>
                                    <p:set>
                                      <p:cBhvr>
                                        <p:cTn id="9" dur="1" fill="hold">
                                          <p:stCondLst>
                                            <p:cond delay="0"/>
                                          </p:stCondLst>
                                        </p:cTn>
                                        <p:tgtEl>
                                          <p:spTgt spid="133157"/>
                                        </p:tgtEl>
                                        <p:attrNameLst>
                                          <p:attrName>style.visibility</p:attrName>
                                        </p:attrNameLst>
                                      </p:cBhvr>
                                      <p:to>
                                        <p:strVal val="visible"/>
                                      </p:to>
                                    </p:set>
                                    <p:animEffect transition="in" filter="fade">
                                      <p:cBhvr>
                                        <p:cTn id="10" dur="500"/>
                                        <p:tgtEl>
                                          <p:spTgt spid="133157"/>
                                        </p:tgtEl>
                                      </p:cBhvr>
                                    </p:animEffect>
                                  </p:childTnLst>
                                </p:cTn>
                              </p:par>
                              <p:par>
                                <p:cTn id="11" presetID="10" presetClass="entr" presetSubtype="0" fill="hold" nodeType="withEffect">
                                  <p:stCondLst>
                                    <p:cond delay="0"/>
                                  </p:stCondLst>
                                  <p:childTnLst>
                                    <p:set>
                                      <p:cBhvr>
                                        <p:cTn id="12" dur="1" fill="hold">
                                          <p:stCondLst>
                                            <p:cond delay="0"/>
                                          </p:stCondLst>
                                        </p:cTn>
                                        <p:tgtEl>
                                          <p:spTgt spid="133140"/>
                                        </p:tgtEl>
                                        <p:attrNameLst>
                                          <p:attrName>style.visibility</p:attrName>
                                        </p:attrNameLst>
                                      </p:cBhvr>
                                      <p:to>
                                        <p:strVal val="visible"/>
                                      </p:to>
                                    </p:set>
                                    <p:animEffect transition="in" filter="fade">
                                      <p:cBhvr>
                                        <p:cTn id="13" dur="500"/>
                                        <p:tgtEl>
                                          <p:spTgt spid="1331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3158"/>
                                        </p:tgtEl>
                                        <p:attrNameLst>
                                          <p:attrName>style.visibility</p:attrName>
                                        </p:attrNameLst>
                                      </p:cBhvr>
                                      <p:to>
                                        <p:strVal val="visible"/>
                                      </p:to>
                                    </p:set>
                                    <p:animEffect transition="in" filter="fade">
                                      <p:cBhvr>
                                        <p:cTn id="16" dur="1000"/>
                                        <p:tgtEl>
                                          <p:spTgt spid="1331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3154"/>
                                        </p:tgtEl>
                                        <p:attrNameLst>
                                          <p:attrName>style.visibility</p:attrName>
                                        </p:attrNameLst>
                                      </p:cBhvr>
                                      <p:to>
                                        <p:strVal val="visible"/>
                                      </p:to>
                                    </p:set>
                                    <p:animEffect transition="in" filter="fade">
                                      <p:cBhvr>
                                        <p:cTn id="19" dur="1000"/>
                                        <p:tgtEl>
                                          <p:spTgt spid="1331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3155"/>
                                        </p:tgtEl>
                                        <p:attrNameLst>
                                          <p:attrName>style.visibility</p:attrName>
                                        </p:attrNameLst>
                                      </p:cBhvr>
                                      <p:to>
                                        <p:strVal val="visible"/>
                                      </p:to>
                                    </p:set>
                                    <p:animEffect transition="in" filter="fade">
                                      <p:cBhvr>
                                        <p:cTn id="22" dur="1000"/>
                                        <p:tgtEl>
                                          <p:spTgt spid="1331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1000"/>
                                        <p:tgtEl>
                                          <p:spTgt spid="133139"/>
                                        </p:tgtEl>
                                      </p:cBhvr>
                                    </p:animEffect>
                                    <p:set>
                                      <p:cBhvr>
                                        <p:cTn id="38" dur="1" fill="hold">
                                          <p:stCondLst>
                                            <p:cond delay="999"/>
                                          </p:stCondLst>
                                        </p:cTn>
                                        <p:tgtEl>
                                          <p:spTgt spid="13313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1000"/>
                                        <p:tgtEl>
                                          <p:spTgt spid="133140"/>
                                        </p:tgtEl>
                                      </p:cBhvr>
                                    </p:animEffect>
                                    <p:set>
                                      <p:cBhvr>
                                        <p:cTn id="41" dur="1" fill="hold">
                                          <p:stCondLst>
                                            <p:cond delay="999"/>
                                          </p:stCondLst>
                                        </p:cTn>
                                        <p:tgtEl>
                                          <p:spTgt spid="133140"/>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133141"/>
                                        </p:tgtEl>
                                      </p:cBhvr>
                                    </p:animEffect>
                                    <p:set>
                                      <p:cBhvr>
                                        <p:cTn id="44" dur="1" fill="hold">
                                          <p:stCondLst>
                                            <p:cond delay="999"/>
                                          </p:stCondLst>
                                        </p:cTn>
                                        <p:tgtEl>
                                          <p:spTgt spid="133141"/>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1000"/>
                                        <p:tgtEl>
                                          <p:spTgt spid="133138"/>
                                        </p:tgtEl>
                                      </p:cBhvr>
                                    </p:animEffect>
                                    <p:set>
                                      <p:cBhvr>
                                        <p:cTn id="47" dur="1" fill="hold">
                                          <p:stCondLst>
                                            <p:cond delay="999"/>
                                          </p:stCondLst>
                                        </p:cTn>
                                        <p:tgtEl>
                                          <p:spTgt spid="13313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5"/>
                                        </p:tgtEl>
                                      </p:cBhvr>
                                    </p:animEffect>
                                    <p:set>
                                      <p:cBhvr>
                                        <p:cTn id="53" dur="1" fill="hold">
                                          <p:stCondLst>
                                            <p:cond delay="499"/>
                                          </p:stCondLst>
                                        </p:cTn>
                                        <p:tgtEl>
                                          <p:spTgt spid="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0"/>
                                        <p:tgtEl>
                                          <p:spTgt spid="133154"/>
                                        </p:tgtEl>
                                      </p:cBhvr>
                                    </p:animEffect>
                                    <p:set>
                                      <p:cBhvr>
                                        <p:cTn id="56" dur="1" fill="hold">
                                          <p:stCondLst>
                                            <p:cond delay="999"/>
                                          </p:stCondLst>
                                        </p:cTn>
                                        <p:tgtEl>
                                          <p:spTgt spid="133154"/>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0"/>
                                        <p:tgtEl>
                                          <p:spTgt spid="133155"/>
                                        </p:tgtEl>
                                      </p:cBhvr>
                                    </p:animEffect>
                                    <p:set>
                                      <p:cBhvr>
                                        <p:cTn id="59" dur="1" fill="hold">
                                          <p:stCondLst>
                                            <p:cond delay="999"/>
                                          </p:stCondLst>
                                        </p:cTn>
                                        <p:tgtEl>
                                          <p:spTgt spid="13315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2000"/>
                                        <p:tgtEl>
                                          <p:spTgt spid="133157"/>
                                        </p:tgtEl>
                                      </p:cBhvr>
                                    </p:animEffect>
                                    <p:set>
                                      <p:cBhvr>
                                        <p:cTn id="64" dur="1" fill="hold">
                                          <p:stCondLst>
                                            <p:cond delay="1999"/>
                                          </p:stCondLst>
                                        </p:cTn>
                                        <p:tgtEl>
                                          <p:spTgt spid="13315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000"/>
                                        <p:tgtEl>
                                          <p:spTgt spid="133156"/>
                                        </p:tgtEl>
                                      </p:cBhvr>
                                    </p:animEffect>
                                    <p:set>
                                      <p:cBhvr>
                                        <p:cTn id="67" dur="1" fill="hold">
                                          <p:stCondLst>
                                            <p:cond delay="1999"/>
                                          </p:stCondLst>
                                        </p:cTn>
                                        <p:tgtEl>
                                          <p:spTgt spid="13315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133158"/>
                                        </p:tgtEl>
                                      </p:cBhvr>
                                    </p:animEffect>
                                    <p:set>
                                      <p:cBhvr>
                                        <p:cTn id="70" dur="1" fill="hold">
                                          <p:stCondLst>
                                            <p:cond delay="999"/>
                                          </p:stCondLst>
                                        </p:cTn>
                                        <p:tgtEl>
                                          <p:spTgt spid="1331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4" grpId="0" animBg="1"/>
      <p:bldP spid="133154" grpId="1" animBg="1"/>
      <p:bldP spid="133155" grpId="0" animBg="1"/>
      <p:bldP spid="133155" grpId="1" animBg="1"/>
      <p:bldP spid="133158" grpId="0" animBg="1"/>
      <p:bldP spid="133158"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6452" y="1162299"/>
            <a:ext cx="7261656" cy="538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457200" y="304800"/>
            <a:ext cx="8077200" cy="990600"/>
          </a:xfrm>
        </p:spPr>
        <p:txBody>
          <a:bodyPr/>
          <a:lstStyle/>
          <a:p>
            <a:pPr algn="ctr"/>
            <a:r>
              <a:rPr lang="en-US" sz="3600" dirty="0" smtClean="0"/>
              <a:t>Organize, Manage </a:t>
            </a:r>
            <a:endParaRPr lang="en-US" sz="3600" dirty="0"/>
          </a:p>
        </p:txBody>
      </p:sp>
      <p:pic>
        <p:nvPicPr>
          <p:cNvPr id="1025" name="Picture 1" descr="\\mathworks\www\internal\devel\miteam\IconExperience\v_collections_png\software_graphics_media\256x256\plain\code_cplusplu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17795" y="1878263"/>
            <a:ext cx="1062790" cy="1062790"/>
          </a:xfrm>
          <a:prstGeom prst="rect">
            <a:avLst/>
          </a:prstGeom>
          <a:ln>
            <a:noFill/>
          </a:ln>
          <a:effectLst>
            <a:outerShdw blurRad="292100" dist="139700" dir="2700000" algn="tl" rotWithShape="0">
              <a:srgbClr val="333333">
                <a:alpha val="65000"/>
              </a:srgbClr>
            </a:outerShdw>
          </a:effectLst>
        </p:spPr>
      </p:pic>
      <p:pic>
        <p:nvPicPr>
          <p:cNvPr id="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07447" y="2766988"/>
            <a:ext cx="856795" cy="125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4"/>
          <p:cNvGrpSpPr/>
          <p:nvPr/>
        </p:nvGrpSpPr>
        <p:grpSpPr>
          <a:xfrm>
            <a:off x="3175002" y="1776387"/>
            <a:ext cx="1638301" cy="925661"/>
            <a:chOff x="3175000" y="1776388"/>
            <a:chExt cx="1981200" cy="1377069"/>
          </a:xfrm>
        </p:grpSpPr>
        <p:grpSp>
          <p:nvGrpSpPr>
            <p:cNvPr id="7" name="Group 44"/>
            <p:cNvGrpSpPr/>
            <p:nvPr/>
          </p:nvGrpSpPr>
          <p:grpSpPr>
            <a:xfrm>
              <a:off x="3175000" y="1776388"/>
              <a:ext cx="1981200" cy="990600"/>
              <a:chOff x="5257800" y="3581400"/>
              <a:chExt cx="2971800" cy="1447800"/>
            </a:xfrm>
          </p:grpSpPr>
          <p:sp>
            <p:nvSpPr>
              <p:cNvPr id="10" name="Rectangle 9"/>
              <p:cNvSpPr/>
              <p:nvPr/>
            </p:nvSpPr>
            <p:spPr>
              <a:xfrm>
                <a:off x="5410200" y="3733800"/>
                <a:ext cx="1295400" cy="1143000"/>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11" name="Freeform 10"/>
              <p:cNvSpPr/>
              <p:nvPr/>
            </p:nvSpPr>
            <p:spPr>
              <a:xfrm>
                <a:off x="5451282" y="3819450"/>
                <a:ext cx="1254318" cy="66750"/>
              </a:xfrm>
              <a:custGeom>
                <a:avLst/>
                <a:gdLst>
                  <a:gd name="connsiteX0" fmla="*/ 0 w 1041621"/>
                  <a:gd name="connsiteY0" fmla="*/ 50847 h 90604"/>
                  <a:gd name="connsiteX1" fmla="*/ 71561 w 1041621"/>
                  <a:gd name="connsiteY1" fmla="*/ 11091 h 90604"/>
                  <a:gd name="connsiteX2" fmla="*/ 103367 w 1041621"/>
                  <a:gd name="connsiteY2" fmla="*/ 3140 h 90604"/>
                  <a:gd name="connsiteX3" fmla="*/ 174928 w 1041621"/>
                  <a:gd name="connsiteY3" fmla="*/ 50847 h 90604"/>
                  <a:gd name="connsiteX4" fmla="*/ 174928 w 1041621"/>
                  <a:gd name="connsiteY4" fmla="*/ 50847 h 90604"/>
                  <a:gd name="connsiteX5" fmla="*/ 262393 w 1041621"/>
                  <a:gd name="connsiteY5" fmla="*/ 66750 h 90604"/>
                  <a:gd name="connsiteX6" fmla="*/ 294198 w 1041621"/>
                  <a:gd name="connsiteY6" fmla="*/ 74701 h 90604"/>
                  <a:gd name="connsiteX7" fmla="*/ 341906 w 1041621"/>
                  <a:gd name="connsiteY7" fmla="*/ 90604 h 90604"/>
                  <a:gd name="connsiteX8" fmla="*/ 373711 w 1041621"/>
                  <a:gd name="connsiteY8" fmla="*/ 74701 h 90604"/>
                  <a:gd name="connsiteX9" fmla="*/ 405516 w 1041621"/>
                  <a:gd name="connsiteY9" fmla="*/ 66750 h 90604"/>
                  <a:gd name="connsiteX10" fmla="*/ 429370 w 1041621"/>
                  <a:gd name="connsiteY10" fmla="*/ 50847 h 90604"/>
                  <a:gd name="connsiteX11" fmla="*/ 469127 w 1041621"/>
                  <a:gd name="connsiteY11" fmla="*/ 42896 h 90604"/>
                  <a:gd name="connsiteX12" fmla="*/ 500932 w 1041621"/>
                  <a:gd name="connsiteY12" fmla="*/ 34945 h 90604"/>
                  <a:gd name="connsiteX13" fmla="*/ 540688 w 1041621"/>
                  <a:gd name="connsiteY13" fmla="*/ 42896 h 90604"/>
                  <a:gd name="connsiteX14" fmla="*/ 580445 w 1041621"/>
                  <a:gd name="connsiteY14" fmla="*/ 58799 h 90604"/>
                  <a:gd name="connsiteX15" fmla="*/ 604299 w 1041621"/>
                  <a:gd name="connsiteY15" fmla="*/ 66750 h 90604"/>
                  <a:gd name="connsiteX16" fmla="*/ 890546 w 1041621"/>
                  <a:gd name="connsiteY16" fmla="*/ 50847 h 90604"/>
                  <a:gd name="connsiteX17" fmla="*/ 922351 w 1041621"/>
                  <a:gd name="connsiteY17" fmla="*/ 42896 h 90604"/>
                  <a:gd name="connsiteX18" fmla="*/ 1041621 w 1041621"/>
                  <a:gd name="connsiteY18" fmla="*/ 50847 h 9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621" h="90604">
                    <a:moveTo>
                      <a:pt x="0" y="50847"/>
                    </a:moveTo>
                    <a:cubicBezTo>
                      <a:pt x="23854" y="37595"/>
                      <a:pt x="46785" y="22526"/>
                      <a:pt x="71561" y="11091"/>
                    </a:cubicBezTo>
                    <a:cubicBezTo>
                      <a:pt x="81483" y="6511"/>
                      <a:pt x="92900" y="0"/>
                      <a:pt x="103367" y="3140"/>
                    </a:cubicBezTo>
                    <a:cubicBezTo>
                      <a:pt x="103368" y="3140"/>
                      <a:pt x="163000" y="42895"/>
                      <a:pt x="174928" y="50847"/>
                    </a:cubicBezTo>
                    <a:lnTo>
                      <a:pt x="174928" y="50847"/>
                    </a:lnTo>
                    <a:cubicBezTo>
                      <a:pt x="219054" y="65557"/>
                      <a:pt x="190465" y="57759"/>
                      <a:pt x="262393" y="66750"/>
                    </a:cubicBezTo>
                    <a:cubicBezTo>
                      <a:pt x="272995" y="69400"/>
                      <a:pt x="283731" y="71561"/>
                      <a:pt x="294198" y="74701"/>
                    </a:cubicBezTo>
                    <a:cubicBezTo>
                      <a:pt x="310254" y="79518"/>
                      <a:pt x="341906" y="90604"/>
                      <a:pt x="341906" y="90604"/>
                    </a:cubicBezTo>
                    <a:cubicBezTo>
                      <a:pt x="352508" y="85303"/>
                      <a:pt x="362613" y="78863"/>
                      <a:pt x="373711" y="74701"/>
                    </a:cubicBezTo>
                    <a:cubicBezTo>
                      <a:pt x="383943" y="70864"/>
                      <a:pt x="395472" y="71055"/>
                      <a:pt x="405516" y="66750"/>
                    </a:cubicBezTo>
                    <a:cubicBezTo>
                      <a:pt x="414300" y="62986"/>
                      <a:pt x="420422" y="54202"/>
                      <a:pt x="429370" y="50847"/>
                    </a:cubicBezTo>
                    <a:cubicBezTo>
                      <a:pt x="442024" y="46102"/>
                      <a:pt x="455934" y="45828"/>
                      <a:pt x="469127" y="42896"/>
                    </a:cubicBezTo>
                    <a:cubicBezTo>
                      <a:pt x="479795" y="40525"/>
                      <a:pt x="490330" y="37595"/>
                      <a:pt x="500932" y="34945"/>
                    </a:cubicBezTo>
                    <a:cubicBezTo>
                      <a:pt x="514184" y="37595"/>
                      <a:pt x="527744" y="39013"/>
                      <a:pt x="540688" y="42896"/>
                    </a:cubicBezTo>
                    <a:cubicBezTo>
                      <a:pt x="554359" y="46997"/>
                      <a:pt x="567081" y="53787"/>
                      <a:pt x="580445" y="58799"/>
                    </a:cubicBezTo>
                    <a:cubicBezTo>
                      <a:pt x="588293" y="61742"/>
                      <a:pt x="596348" y="64100"/>
                      <a:pt x="604299" y="66750"/>
                    </a:cubicBezTo>
                    <a:cubicBezTo>
                      <a:pt x="710633" y="63083"/>
                      <a:pt x="793595" y="68475"/>
                      <a:pt x="890546" y="50847"/>
                    </a:cubicBezTo>
                    <a:cubicBezTo>
                      <a:pt x="901298" y="48892"/>
                      <a:pt x="911749" y="45546"/>
                      <a:pt x="922351" y="42896"/>
                    </a:cubicBezTo>
                    <a:cubicBezTo>
                      <a:pt x="1004371" y="53148"/>
                      <a:pt x="964593" y="50847"/>
                      <a:pt x="1041621" y="50847"/>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Freeform 11"/>
              <p:cNvSpPr/>
              <p:nvPr/>
            </p:nvSpPr>
            <p:spPr>
              <a:xfrm>
                <a:off x="5486400" y="4572000"/>
                <a:ext cx="1143000" cy="76200"/>
              </a:xfrm>
              <a:custGeom>
                <a:avLst/>
                <a:gdLst>
                  <a:gd name="connsiteX0" fmla="*/ 0 w 1041621"/>
                  <a:gd name="connsiteY0" fmla="*/ 50847 h 90604"/>
                  <a:gd name="connsiteX1" fmla="*/ 71561 w 1041621"/>
                  <a:gd name="connsiteY1" fmla="*/ 11091 h 90604"/>
                  <a:gd name="connsiteX2" fmla="*/ 103367 w 1041621"/>
                  <a:gd name="connsiteY2" fmla="*/ 3140 h 90604"/>
                  <a:gd name="connsiteX3" fmla="*/ 174928 w 1041621"/>
                  <a:gd name="connsiteY3" fmla="*/ 50847 h 90604"/>
                  <a:gd name="connsiteX4" fmla="*/ 174928 w 1041621"/>
                  <a:gd name="connsiteY4" fmla="*/ 50847 h 90604"/>
                  <a:gd name="connsiteX5" fmla="*/ 262393 w 1041621"/>
                  <a:gd name="connsiteY5" fmla="*/ 66750 h 90604"/>
                  <a:gd name="connsiteX6" fmla="*/ 294198 w 1041621"/>
                  <a:gd name="connsiteY6" fmla="*/ 74701 h 90604"/>
                  <a:gd name="connsiteX7" fmla="*/ 341906 w 1041621"/>
                  <a:gd name="connsiteY7" fmla="*/ 90604 h 90604"/>
                  <a:gd name="connsiteX8" fmla="*/ 373711 w 1041621"/>
                  <a:gd name="connsiteY8" fmla="*/ 74701 h 90604"/>
                  <a:gd name="connsiteX9" fmla="*/ 405516 w 1041621"/>
                  <a:gd name="connsiteY9" fmla="*/ 66750 h 90604"/>
                  <a:gd name="connsiteX10" fmla="*/ 429370 w 1041621"/>
                  <a:gd name="connsiteY10" fmla="*/ 50847 h 90604"/>
                  <a:gd name="connsiteX11" fmla="*/ 469127 w 1041621"/>
                  <a:gd name="connsiteY11" fmla="*/ 42896 h 90604"/>
                  <a:gd name="connsiteX12" fmla="*/ 500932 w 1041621"/>
                  <a:gd name="connsiteY12" fmla="*/ 34945 h 90604"/>
                  <a:gd name="connsiteX13" fmla="*/ 540688 w 1041621"/>
                  <a:gd name="connsiteY13" fmla="*/ 42896 h 90604"/>
                  <a:gd name="connsiteX14" fmla="*/ 580445 w 1041621"/>
                  <a:gd name="connsiteY14" fmla="*/ 58799 h 90604"/>
                  <a:gd name="connsiteX15" fmla="*/ 604299 w 1041621"/>
                  <a:gd name="connsiteY15" fmla="*/ 66750 h 90604"/>
                  <a:gd name="connsiteX16" fmla="*/ 890546 w 1041621"/>
                  <a:gd name="connsiteY16" fmla="*/ 50847 h 90604"/>
                  <a:gd name="connsiteX17" fmla="*/ 922351 w 1041621"/>
                  <a:gd name="connsiteY17" fmla="*/ 42896 h 90604"/>
                  <a:gd name="connsiteX18" fmla="*/ 1041621 w 1041621"/>
                  <a:gd name="connsiteY18" fmla="*/ 50847 h 9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621" h="90604">
                    <a:moveTo>
                      <a:pt x="0" y="50847"/>
                    </a:moveTo>
                    <a:cubicBezTo>
                      <a:pt x="23854" y="37595"/>
                      <a:pt x="46785" y="22526"/>
                      <a:pt x="71561" y="11091"/>
                    </a:cubicBezTo>
                    <a:cubicBezTo>
                      <a:pt x="81483" y="6511"/>
                      <a:pt x="92900" y="0"/>
                      <a:pt x="103367" y="3140"/>
                    </a:cubicBezTo>
                    <a:cubicBezTo>
                      <a:pt x="103368" y="3140"/>
                      <a:pt x="163000" y="42895"/>
                      <a:pt x="174928" y="50847"/>
                    </a:cubicBezTo>
                    <a:lnTo>
                      <a:pt x="174928" y="50847"/>
                    </a:lnTo>
                    <a:cubicBezTo>
                      <a:pt x="219054" y="65557"/>
                      <a:pt x="190465" y="57759"/>
                      <a:pt x="262393" y="66750"/>
                    </a:cubicBezTo>
                    <a:cubicBezTo>
                      <a:pt x="272995" y="69400"/>
                      <a:pt x="283731" y="71561"/>
                      <a:pt x="294198" y="74701"/>
                    </a:cubicBezTo>
                    <a:cubicBezTo>
                      <a:pt x="310254" y="79518"/>
                      <a:pt x="341906" y="90604"/>
                      <a:pt x="341906" y="90604"/>
                    </a:cubicBezTo>
                    <a:cubicBezTo>
                      <a:pt x="352508" y="85303"/>
                      <a:pt x="362613" y="78863"/>
                      <a:pt x="373711" y="74701"/>
                    </a:cubicBezTo>
                    <a:cubicBezTo>
                      <a:pt x="383943" y="70864"/>
                      <a:pt x="395472" y="71055"/>
                      <a:pt x="405516" y="66750"/>
                    </a:cubicBezTo>
                    <a:cubicBezTo>
                      <a:pt x="414300" y="62986"/>
                      <a:pt x="420422" y="54202"/>
                      <a:pt x="429370" y="50847"/>
                    </a:cubicBezTo>
                    <a:cubicBezTo>
                      <a:pt x="442024" y="46102"/>
                      <a:pt x="455934" y="45828"/>
                      <a:pt x="469127" y="42896"/>
                    </a:cubicBezTo>
                    <a:cubicBezTo>
                      <a:pt x="479795" y="40525"/>
                      <a:pt x="490330" y="37595"/>
                      <a:pt x="500932" y="34945"/>
                    </a:cubicBezTo>
                    <a:cubicBezTo>
                      <a:pt x="514184" y="37595"/>
                      <a:pt x="527744" y="39013"/>
                      <a:pt x="540688" y="42896"/>
                    </a:cubicBezTo>
                    <a:cubicBezTo>
                      <a:pt x="554359" y="46997"/>
                      <a:pt x="567081" y="53787"/>
                      <a:pt x="580445" y="58799"/>
                    </a:cubicBezTo>
                    <a:cubicBezTo>
                      <a:pt x="588293" y="61742"/>
                      <a:pt x="596348" y="64100"/>
                      <a:pt x="604299" y="66750"/>
                    </a:cubicBezTo>
                    <a:cubicBezTo>
                      <a:pt x="710633" y="63083"/>
                      <a:pt x="793595" y="68475"/>
                      <a:pt x="890546" y="50847"/>
                    </a:cubicBezTo>
                    <a:cubicBezTo>
                      <a:pt x="901298" y="48892"/>
                      <a:pt x="911749" y="45546"/>
                      <a:pt x="922351" y="42896"/>
                    </a:cubicBezTo>
                    <a:cubicBezTo>
                      <a:pt x="1004371" y="53148"/>
                      <a:pt x="964593" y="50847"/>
                      <a:pt x="1041621" y="50847"/>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Freeform 12"/>
              <p:cNvSpPr/>
              <p:nvPr/>
            </p:nvSpPr>
            <p:spPr>
              <a:xfrm>
                <a:off x="5777285" y="4005470"/>
                <a:ext cx="821499" cy="110923"/>
              </a:xfrm>
              <a:custGeom>
                <a:avLst/>
                <a:gdLst>
                  <a:gd name="connsiteX0" fmla="*/ 0 w 821499"/>
                  <a:gd name="connsiteY0" fmla="*/ 0 h 110923"/>
                  <a:gd name="connsiteX1" fmla="*/ 71562 w 821499"/>
                  <a:gd name="connsiteY1" fmla="*/ 55659 h 110923"/>
                  <a:gd name="connsiteX2" fmla="*/ 95416 w 821499"/>
                  <a:gd name="connsiteY2" fmla="*/ 63610 h 110923"/>
                  <a:gd name="connsiteX3" fmla="*/ 143124 w 821499"/>
                  <a:gd name="connsiteY3" fmla="*/ 39756 h 110923"/>
                  <a:gd name="connsiteX4" fmla="*/ 182880 w 821499"/>
                  <a:gd name="connsiteY4" fmla="*/ 31805 h 110923"/>
                  <a:gd name="connsiteX5" fmla="*/ 254442 w 821499"/>
                  <a:gd name="connsiteY5" fmla="*/ 47707 h 110923"/>
                  <a:gd name="connsiteX6" fmla="*/ 278296 w 821499"/>
                  <a:gd name="connsiteY6" fmla="*/ 63610 h 110923"/>
                  <a:gd name="connsiteX7" fmla="*/ 421419 w 821499"/>
                  <a:gd name="connsiteY7" fmla="*/ 55659 h 110923"/>
                  <a:gd name="connsiteX8" fmla="*/ 461176 w 821499"/>
                  <a:gd name="connsiteY8" fmla="*/ 47707 h 110923"/>
                  <a:gd name="connsiteX9" fmla="*/ 485030 w 821499"/>
                  <a:gd name="connsiteY9" fmla="*/ 31805 h 110923"/>
                  <a:gd name="connsiteX10" fmla="*/ 500932 w 821499"/>
                  <a:gd name="connsiteY10" fmla="*/ 55659 h 110923"/>
                  <a:gd name="connsiteX11" fmla="*/ 540689 w 821499"/>
                  <a:gd name="connsiteY11" fmla="*/ 47707 h 110923"/>
                  <a:gd name="connsiteX12" fmla="*/ 572494 w 821499"/>
                  <a:gd name="connsiteY12" fmla="*/ 55659 h 110923"/>
                  <a:gd name="connsiteX13" fmla="*/ 580445 w 821499"/>
                  <a:gd name="connsiteY13" fmla="*/ 79513 h 110923"/>
                  <a:gd name="connsiteX14" fmla="*/ 699715 w 821499"/>
                  <a:gd name="connsiteY14" fmla="*/ 87464 h 110923"/>
                  <a:gd name="connsiteX15" fmla="*/ 771277 w 821499"/>
                  <a:gd name="connsiteY15" fmla="*/ 55659 h 110923"/>
                  <a:gd name="connsiteX16" fmla="*/ 818985 w 821499"/>
                  <a:gd name="connsiteY16" fmla="*/ 31805 h 110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1499" h="110923">
                    <a:moveTo>
                      <a:pt x="0" y="0"/>
                    </a:moveTo>
                    <a:cubicBezTo>
                      <a:pt x="23854" y="18553"/>
                      <a:pt x="46418" y="38896"/>
                      <a:pt x="71562" y="55659"/>
                    </a:cubicBezTo>
                    <a:cubicBezTo>
                      <a:pt x="78536" y="60308"/>
                      <a:pt x="87234" y="65428"/>
                      <a:pt x="95416" y="63610"/>
                    </a:cubicBezTo>
                    <a:cubicBezTo>
                      <a:pt x="112772" y="59753"/>
                      <a:pt x="126415" y="45832"/>
                      <a:pt x="143124" y="39756"/>
                    </a:cubicBezTo>
                    <a:cubicBezTo>
                      <a:pt x="155825" y="35138"/>
                      <a:pt x="169628" y="34455"/>
                      <a:pt x="182880" y="31805"/>
                    </a:cubicBezTo>
                    <a:cubicBezTo>
                      <a:pt x="201201" y="34858"/>
                      <a:pt x="234869" y="37920"/>
                      <a:pt x="254442" y="47707"/>
                    </a:cubicBezTo>
                    <a:cubicBezTo>
                      <a:pt x="262989" y="51981"/>
                      <a:pt x="270345" y="58309"/>
                      <a:pt x="278296" y="63610"/>
                    </a:cubicBezTo>
                    <a:cubicBezTo>
                      <a:pt x="326004" y="60960"/>
                      <a:pt x="373817" y="59798"/>
                      <a:pt x="421419" y="55659"/>
                    </a:cubicBezTo>
                    <a:cubicBezTo>
                      <a:pt x="434883" y="54488"/>
                      <a:pt x="448522" y="52452"/>
                      <a:pt x="461176" y="47707"/>
                    </a:cubicBezTo>
                    <a:cubicBezTo>
                      <a:pt x="470124" y="44352"/>
                      <a:pt x="477079" y="37106"/>
                      <a:pt x="485030" y="31805"/>
                    </a:cubicBezTo>
                    <a:cubicBezTo>
                      <a:pt x="490331" y="39756"/>
                      <a:pt x="491743" y="53034"/>
                      <a:pt x="500932" y="55659"/>
                    </a:cubicBezTo>
                    <a:cubicBezTo>
                      <a:pt x="513927" y="59372"/>
                      <a:pt x="527174" y="47707"/>
                      <a:pt x="540689" y="47707"/>
                    </a:cubicBezTo>
                    <a:cubicBezTo>
                      <a:pt x="551617" y="47707"/>
                      <a:pt x="561892" y="53008"/>
                      <a:pt x="572494" y="55659"/>
                    </a:cubicBezTo>
                    <a:cubicBezTo>
                      <a:pt x="575144" y="63610"/>
                      <a:pt x="574518" y="73587"/>
                      <a:pt x="580445" y="79513"/>
                    </a:cubicBezTo>
                    <a:cubicBezTo>
                      <a:pt x="611856" y="110923"/>
                      <a:pt x="666093" y="90520"/>
                      <a:pt x="699715" y="87464"/>
                    </a:cubicBezTo>
                    <a:cubicBezTo>
                      <a:pt x="728314" y="44566"/>
                      <a:pt x="701647" y="71728"/>
                      <a:pt x="771277" y="55659"/>
                    </a:cubicBezTo>
                    <a:cubicBezTo>
                      <a:pt x="821499" y="44069"/>
                      <a:pt x="818985" y="55704"/>
                      <a:pt x="818985" y="31805"/>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Freeform 13"/>
              <p:cNvSpPr/>
              <p:nvPr/>
            </p:nvSpPr>
            <p:spPr>
              <a:xfrm>
                <a:off x="5777285" y="4191000"/>
                <a:ext cx="821499" cy="110923"/>
              </a:xfrm>
              <a:custGeom>
                <a:avLst/>
                <a:gdLst>
                  <a:gd name="connsiteX0" fmla="*/ 0 w 821499"/>
                  <a:gd name="connsiteY0" fmla="*/ 0 h 110923"/>
                  <a:gd name="connsiteX1" fmla="*/ 71562 w 821499"/>
                  <a:gd name="connsiteY1" fmla="*/ 55659 h 110923"/>
                  <a:gd name="connsiteX2" fmla="*/ 95416 w 821499"/>
                  <a:gd name="connsiteY2" fmla="*/ 63610 h 110923"/>
                  <a:gd name="connsiteX3" fmla="*/ 143124 w 821499"/>
                  <a:gd name="connsiteY3" fmla="*/ 39756 h 110923"/>
                  <a:gd name="connsiteX4" fmla="*/ 182880 w 821499"/>
                  <a:gd name="connsiteY4" fmla="*/ 31805 h 110923"/>
                  <a:gd name="connsiteX5" fmla="*/ 254442 w 821499"/>
                  <a:gd name="connsiteY5" fmla="*/ 47707 h 110923"/>
                  <a:gd name="connsiteX6" fmla="*/ 278296 w 821499"/>
                  <a:gd name="connsiteY6" fmla="*/ 63610 h 110923"/>
                  <a:gd name="connsiteX7" fmla="*/ 421419 w 821499"/>
                  <a:gd name="connsiteY7" fmla="*/ 55659 h 110923"/>
                  <a:gd name="connsiteX8" fmla="*/ 461176 w 821499"/>
                  <a:gd name="connsiteY8" fmla="*/ 47707 h 110923"/>
                  <a:gd name="connsiteX9" fmla="*/ 485030 w 821499"/>
                  <a:gd name="connsiteY9" fmla="*/ 31805 h 110923"/>
                  <a:gd name="connsiteX10" fmla="*/ 500932 w 821499"/>
                  <a:gd name="connsiteY10" fmla="*/ 55659 h 110923"/>
                  <a:gd name="connsiteX11" fmla="*/ 540689 w 821499"/>
                  <a:gd name="connsiteY11" fmla="*/ 47707 h 110923"/>
                  <a:gd name="connsiteX12" fmla="*/ 572494 w 821499"/>
                  <a:gd name="connsiteY12" fmla="*/ 55659 h 110923"/>
                  <a:gd name="connsiteX13" fmla="*/ 580445 w 821499"/>
                  <a:gd name="connsiteY13" fmla="*/ 79513 h 110923"/>
                  <a:gd name="connsiteX14" fmla="*/ 699715 w 821499"/>
                  <a:gd name="connsiteY14" fmla="*/ 87464 h 110923"/>
                  <a:gd name="connsiteX15" fmla="*/ 771277 w 821499"/>
                  <a:gd name="connsiteY15" fmla="*/ 55659 h 110923"/>
                  <a:gd name="connsiteX16" fmla="*/ 818985 w 821499"/>
                  <a:gd name="connsiteY16" fmla="*/ 31805 h 110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1499" h="110923">
                    <a:moveTo>
                      <a:pt x="0" y="0"/>
                    </a:moveTo>
                    <a:cubicBezTo>
                      <a:pt x="23854" y="18553"/>
                      <a:pt x="46418" y="38896"/>
                      <a:pt x="71562" y="55659"/>
                    </a:cubicBezTo>
                    <a:cubicBezTo>
                      <a:pt x="78536" y="60308"/>
                      <a:pt x="87234" y="65428"/>
                      <a:pt x="95416" y="63610"/>
                    </a:cubicBezTo>
                    <a:cubicBezTo>
                      <a:pt x="112772" y="59753"/>
                      <a:pt x="126415" y="45832"/>
                      <a:pt x="143124" y="39756"/>
                    </a:cubicBezTo>
                    <a:cubicBezTo>
                      <a:pt x="155825" y="35138"/>
                      <a:pt x="169628" y="34455"/>
                      <a:pt x="182880" y="31805"/>
                    </a:cubicBezTo>
                    <a:cubicBezTo>
                      <a:pt x="201201" y="34858"/>
                      <a:pt x="234869" y="37920"/>
                      <a:pt x="254442" y="47707"/>
                    </a:cubicBezTo>
                    <a:cubicBezTo>
                      <a:pt x="262989" y="51981"/>
                      <a:pt x="270345" y="58309"/>
                      <a:pt x="278296" y="63610"/>
                    </a:cubicBezTo>
                    <a:cubicBezTo>
                      <a:pt x="326004" y="60960"/>
                      <a:pt x="373817" y="59798"/>
                      <a:pt x="421419" y="55659"/>
                    </a:cubicBezTo>
                    <a:cubicBezTo>
                      <a:pt x="434883" y="54488"/>
                      <a:pt x="448522" y="52452"/>
                      <a:pt x="461176" y="47707"/>
                    </a:cubicBezTo>
                    <a:cubicBezTo>
                      <a:pt x="470124" y="44352"/>
                      <a:pt x="477079" y="37106"/>
                      <a:pt x="485030" y="31805"/>
                    </a:cubicBezTo>
                    <a:cubicBezTo>
                      <a:pt x="490331" y="39756"/>
                      <a:pt x="491743" y="53034"/>
                      <a:pt x="500932" y="55659"/>
                    </a:cubicBezTo>
                    <a:cubicBezTo>
                      <a:pt x="513927" y="59372"/>
                      <a:pt x="527174" y="47707"/>
                      <a:pt x="540689" y="47707"/>
                    </a:cubicBezTo>
                    <a:cubicBezTo>
                      <a:pt x="551617" y="47707"/>
                      <a:pt x="561892" y="53008"/>
                      <a:pt x="572494" y="55659"/>
                    </a:cubicBezTo>
                    <a:cubicBezTo>
                      <a:pt x="575144" y="63610"/>
                      <a:pt x="574518" y="73587"/>
                      <a:pt x="580445" y="79513"/>
                    </a:cubicBezTo>
                    <a:cubicBezTo>
                      <a:pt x="611856" y="110923"/>
                      <a:pt x="666093" y="90520"/>
                      <a:pt x="699715" y="87464"/>
                    </a:cubicBezTo>
                    <a:cubicBezTo>
                      <a:pt x="728314" y="44566"/>
                      <a:pt x="701647" y="71728"/>
                      <a:pt x="771277" y="55659"/>
                    </a:cubicBezTo>
                    <a:cubicBezTo>
                      <a:pt x="821499" y="44069"/>
                      <a:pt x="818985" y="55704"/>
                      <a:pt x="818985" y="31805"/>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ectangle 14"/>
              <p:cNvSpPr/>
              <p:nvPr/>
            </p:nvSpPr>
            <p:spPr>
              <a:xfrm>
                <a:off x="6781800" y="3733800"/>
                <a:ext cx="1295400" cy="1143000"/>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smtClean="0">
                  <a:latin typeface="Arial" pitchFamily="34" charset="0"/>
                  <a:cs typeface="Arial" pitchFamily="34" charset="0"/>
                </a:endParaRPr>
              </a:p>
            </p:txBody>
          </p:sp>
          <p:sp>
            <p:nvSpPr>
              <p:cNvPr id="16" name="Freeform 15"/>
              <p:cNvSpPr/>
              <p:nvPr/>
            </p:nvSpPr>
            <p:spPr>
              <a:xfrm>
                <a:off x="6822882" y="3819450"/>
                <a:ext cx="1254318" cy="66750"/>
              </a:xfrm>
              <a:custGeom>
                <a:avLst/>
                <a:gdLst>
                  <a:gd name="connsiteX0" fmla="*/ 0 w 1041621"/>
                  <a:gd name="connsiteY0" fmla="*/ 50847 h 90604"/>
                  <a:gd name="connsiteX1" fmla="*/ 71561 w 1041621"/>
                  <a:gd name="connsiteY1" fmla="*/ 11091 h 90604"/>
                  <a:gd name="connsiteX2" fmla="*/ 103367 w 1041621"/>
                  <a:gd name="connsiteY2" fmla="*/ 3140 h 90604"/>
                  <a:gd name="connsiteX3" fmla="*/ 174928 w 1041621"/>
                  <a:gd name="connsiteY3" fmla="*/ 50847 h 90604"/>
                  <a:gd name="connsiteX4" fmla="*/ 174928 w 1041621"/>
                  <a:gd name="connsiteY4" fmla="*/ 50847 h 90604"/>
                  <a:gd name="connsiteX5" fmla="*/ 262393 w 1041621"/>
                  <a:gd name="connsiteY5" fmla="*/ 66750 h 90604"/>
                  <a:gd name="connsiteX6" fmla="*/ 294198 w 1041621"/>
                  <a:gd name="connsiteY6" fmla="*/ 74701 h 90604"/>
                  <a:gd name="connsiteX7" fmla="*/ 341906 w 1041621"/>
                  <a:gd name="connsiteY7" fmla="*/ 90604 h 90604"/>
                  <a:gd name="connsiteX8" fmla="*/ 373711 w 1041621"/>
                  <a:gd name="connsiteY8" fmla="*/ 74701 h 90604"/>
                  <a:gd name="connsiteX9" fmla="*/ 405516 w 1041621"/>
                  <a:gd name="connsiteY9" fmla="*/ 66750 h 90604"/>
                  <a:gd name="connsiteX10" fmla="*/ 429370 w 1041621"/>
                  <a:gd name="connsiteY10" fmla="*/ 50847 h 90604"/>
                  <a:gd name="connsiteX11" fmla="*/ 469127 w 1041621"/>
                  <a:gd name="connsiteY11" fmla="*/ 42896 h 90604"/>
                  <a:gd name="connsiteX12" fmla="*/ 500932 w 1041621"/>
                  <a:gd name="connsiteY12" fmla="*/ 34945 h 90604"/>
                  <a:gd name="connsiteX13" fmla="*/ 540688 w 1041621"/>
                  <a:gd name="connsiteY13" fmla="*/ 42896 h 90604"/>
                  <a:gd name="connsiteX14" fmla="*/ 580445 w 1041621"/>
                  <a:gd name="connsiteY14" fmla="*/ 58799 h 90604"/>
                  <a:gd name="connsiteX15" fmla="*/ 604299 w 1041621"/>
                  <a:gd name="connsiteY15" fmla="*/ 66750 h 90604"/>
                  <a:gd name="connsiteX16" fmla="*/ 890546 w 1041621"/>
                  <a:gd name="connsiteY16" fmla="*/ 50847 h 90604"/>
                  <a:gd name="connsiteX17" fmla="*/ 922351 w 1041621"/>
                  <a:gd name="connsiteY17" fmla="*/ 42896 h 90604"/>
                  <a:gd name="connsiteX18" fmla="*/ 1041621 w 1041621"/>
                  <a:gd name="connsiteY18" fmla="*/ 50847 h 9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621" h="90604">
                    <a:moveTo>
                      <a:pt x="0" y="50847"/>
                    </a:moveTo>
                    <a:cubicBezTo>
                      <a:pt x="23854" y="37595"/>
                      <a:pt x="46785" y="22526"/>
                      <a:pt x="71561" y="11091"/>
                    </a:cubicBezTo>
                    <a:cubicBezTo>
                      <a:pt x="81483" y="6511"/>
                      <a:pt x="92900" y="0"/>
                      <a:pt x="103367" y="3140"/>
                    </a:cubicBezTo>
                    <a:cubicBezTo>
                      <a:pt x="103368" y="3140"/>
                      <a:pt x="163000" y="42895"/>
                      <a:pt x="174928" y="50847"/>
                    </a:cubicBezTo>
                    <a:lnTo>
                      <a:pt x="174928" y="50847"/>
                    </a:lnTo>
                    <a:cubicBezTo>
                      <a:pt x="219054" y="65557"/>
                      <a:pt x="190465" y="57759"/>
                      <a:pt x="262393" y="66750"/>
                    </a:cubicBezTo>
                    <a:cubicBezTo>
                      <a:pt x="272995" y="69400"/>
                      <a:pt x="283731" y="71561"/>
                      <a:pt x="294198" y="74701"/>
                    </a:cubicBezTo>
                    <a:cubicBezTo>
                      <a:pt x="310254" y="79518"/>
                      <a:pt x="341906" y="90604"/>
                      <a:pt x="341906" y="90604"/>
                    </a:cubicBezTo>
                    <a:cubicBezTo>
                      <a:pt x="352508" y="85303"/>
                      <a:pt x="362613" y="78863"/>
                      <a:pt x="373711" y="74701"/>
                    </a:cubicBezTo>
                    <a:cubicBezTo>
                      <a:pt x="383943" y="70864"/>
                      <a:pt x="395472" y="71055"/>
                      <a:pt x="405516" y="66750"/>
                    </a:cubicBezTo>
                    <a:cubicBezTo>
                      <a:pt x="414300" y="62986"/>
                      <a:pt x="420422" y="54202"/>
                      <a:pt x="429370" y="50847"/>
                    </a:cubicBezTo>
                    <a:cubicBezTo>
                      <a:pt x="442024" y="46102"/>
                      <a:pt x="455934" y="45828"/>
                      <a:pt x="469127" y="42896"/>
                    </a:cubicBezTo>
                    <a:cubicBezTo>
                      <a:pt x="479795" y="40525"/>
                      <a:pt x="490330" y="37595"/>
                      <a:pt x="500932" y="34945"/>
                    </a:cubicBezTo>
                    <a:cubicBezTo>
                      <a:pt x="514184" y="37595"/>
                      <a:pt x="527744" y="39013"/>
                      <a:pt x="540688" y="42896"/>
                    </a:cubicBezTo>
                    <a:cubicBezTo>
                      <a:pt x="554359" y="46997"/>
                      <a:pt x="567081" y="53787"/>
                      <a:pt x="580445" y="58799"/>
                    </a:cubicBezTo>
                    <a:cubicBezTo>
                      <a:pt x="588293" y="61742"/>
                      <a:pt x="596348" y="64100"/>
                      <a:pt x="604299" y="66750"/>
                    </a:cubicBezTo>
                    <a:cubicBezTo>
                      <a:pt x="710633" y="63083"/>
                      <a:pt x="793595" y="68475"/>
                      <a:pt x="890546" y="50847"/>
                    </a:cubicBezTo>
                    <a:cubicBezTo>
                      <a:pt x="901298" y="48892"/>
                      <a:pt x="911749" y="45546"/>
                      <a:pt x="922351" y="42896"/>
                    </a:cubicBezTo>
                    <a:cubicBezTo>
                      <a:pt x="1004371" y="53148"/>
                      <a:pt x="964593" y="50847"/>
                      <a:pt x="1041621" y="50847"/>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Freeform 16"/>
              <p:cNvSpPr/>
              <p:nvPr/>
            </p:nvSpPr>
            <p:spPr>
              <a:xfrm>
                <a:off x="7148885" y="4005470"/>
                <a:ext cx="821499" cy="110923"/>
              </a:xfrm>
              <a:custGeom>
                <a:avLst/>
                <a:gdLst>
                  <a:gd name="connsiteX0" fmla="*/ 0 w 821499"/>
                  <a:gd name="connsiteY0" fmla="*/ 0 h 110923"/>
                  <a:gd name="connsiteX1" fmla="*/ 71562 w 821499"/>
                  <a:gd name="connsiteY1" fmla="*/ 55659 h 110923"/>
                  <a:gd name="connsiteX2" fmla="*/ 95416 w 821499"/>
                  <a:gd name="connsiteY2" fmla="*/ 63610 h 110923"/>
                  <a:gd name="connsiteX3" fmla="*/ 143124 w 821499"/>
                  <a:gd name="connsiteY3" fmla="*/ 39756 h 110923"/>
                  <a:gd name="connsiteX4" fmla="*/ 182880 w 821499"/>
                  <a:gd name="connsiteY4" fmla="*/ 31805 h 110923"/>
                  <a:gd name="connsiteX5" fmla="*/ 254442 w 821499"/>
                  <a:gd name="connsiteY5" fmla="*/ 47707 h 110923"/>
                  <a:gd name="connsiteX6" fmla="*/ 278296 w 821499"/>
                  <a:gd name="connsiteY6" fmla="*/ 63610 h 110923"/>
                  <a:gd name="connsiteX7" fmla="*/ 421419 w 821499"/>
                  <a:gd name="connsiteY7" fmla="*/ 55659 h 110923"/>
                  <a:gd name="connsiteX8" fmla="*/ 461176 w 821499"/>
                  <a:gd name="connsiteY8" fmla="*/ 47707 h 110923"/>
                  <a:gd name="connsiteX9" fmla="*/ 485030 w 821499"/>
                  <a:gd name="connsiteY9" fmla="*/ 31805 h 110923"/>
                  <a:gd name="connsiteX10" fmla="*/ 500932 w 821499"/>
                  <a:gd name="connsiteY10" fmla="*/ 55659 h 110923"/>
                  <a:gd name="connsiteX11" fmla="*/ 540689 w 821499"/>
                  <a:gd name="connsiteY11" fmla="*/ 47707 h 110923"/>
                  <a:gd name="connsiteX12" fmla="*/ 572494 w 821499"/>
                  <a:gd name="connsiteY12" fmla="*/ 55659 h 110923"/>
                  <a:gd name="connsiteX13" fmla="*/ 580445 w 821499"/>
                  <a:gd name="connsiteY13" fmla="*/ 79513 h 110923"/>
                  <a:gd name="connsiteX14" fmla="*/ 699715 w 821499"/>
                  <a:gd name="connsiteY14" fmla="*/ 87464 h 110923"/>
                  <a:gd name="connsiteX15" fmla="*/ 771277 w 821499"/>
                  <a:gd name="connsiteY15" fmla="*/ 55659 h 110923"/>
                  <a:gd name="connsiteX16" fmla="*/ 818985 w 821499"/>
                  <a:gd name="connsiteY16" fmla="*/ 31805 h 110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1499" h="110923">
                    <a:moveTo>
                      <a:pt x="0" y="0"/>
                    </a:moveTo>
                    <a:cubicBezTo>
                      <a:pt x="23854" y="18553"/>
                      <a:pt x="46418" y="38896"/>
                      <a:pt x="71562" y="55659"/>
                    </a:cubicBezTo>
                    <a:cubicBezTo>
                      <a:pt x="78536" y="60308"/>
                      <a:pt x="87234" y="65428"/>
                      <a:pt x="95416" y="63610"/>
                    </a:cubicBezTo>
                    <a:cubicBezTo>
                      <a:pt x="112772" y="59753"/>
                      <a:pt x="126415" y="45832"/>
                      <a:pt x="143124" y="39756"/>
                    </a:cubicBezTo>
                    <a:cubicBezTo>
                      <a:pt x="155825" y="35138"/>
                      <a:pt x="169628" y="34455"/>
                      <a:pt x="182880" y="31805"/>
                    </a:cubicBezTo>
                    <a:cubicBezTo>
                      <a:pt x="201201" y="34858"/>
                      <a:pt x="234869" y="37920"/>
                      <a:pt x="254442" y="47707"/>
                    </a:cubicBezTo>
                    <a:cubicBezTo>
                      <a:pt x="262989" y="51981"/>
                      <a:pt x="270345" y="58309"/>
                      <a:pt x="278296" y="63610"/>
                    </a:cubicBezTo>
                    <a:cubicBezTo>
                      <a:pt x="326004" y="60960"/>
                      <a:pt x="373817" y="59798"/>
                      <a:pt x="421419" y="55659"/>
                    </a:cubicBezTo>
                    <a:cubicBezTo>
                      <a:pt x="434883" y="54488"/>
                      <a:pt x="448522" y="52452"/>
                      <a:pt x="461176" y="47707"/>
                    </a:cubicBezTo>
                    <a:cubicBezTo>
                      <a:pt x="470124" y="44352"/>
                      <a:pt x="477079" y="37106"/>
                      <a:pt x="485030" y="31805"/>
                    </a:cubicBezTo>
                    <a:cubicBezTo>
                      <a:pt x="490331" y="39756"/>
                      <a:pt x="491743" y="53034"/>
                      <a:pt x="500932" y="55659"/>
                    </a:cubicBezTo>
                    <a:cubicBezTo>
                      <a:pt x="513927" y="59372"/>
                      <a:pt x="527174" y="47707"/>
                      <a:pt x="540689" y="47707"/>
                    </a:cubicBezTo>
                    <a:cubicBezTo>
                      <a:pt x="551617" y="47707"/>
                      <a:pt x="561892" y="53008"/>
                      <a:pt x="572494" y="55659"/>
                    </a:cubicBezTo>
                    <a:cubicBezTo>
                      <a:pt x="575144" y="63610"/>
                      <a:pt x="574518" y="73587"/>
                      <a:pt x="580445" y="79513"/>
                    </a:cubicBezTo>
                    <a:cubicBezTo>
                      <a:pt x="611856" y="110923"/>
                      <a:pt x="666093" y="90520"/>
                      <a:pt x="699715" y="87464"/>
                    </a:cubicBezTo>
                    <a:cubicBezTo>
                      <a:pt x="728314" y="44566"/>
                      <a:pt x="701647" y="71728"/>
                      <a:pt x="771277" y="55659"/>
                    </a:cubicBezTo>
                    <a:cubicBezTo>
                      <a:pt x="821499" y="44069"/>
                      <a:pt x="818985" y="55704"/>
                      <a:pt x="818985" y="31805"/>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Freeform 17"/>
              <p:cNvSpPr/>
              <p:nvPr/>
            </p:nvSpPr>
            <p:spPr>
              <a:xfrm>
                <a:off x="7086600" y="4222806"/>
                <a:ext cx="883784" cy="79118"/>
              </a:xfrm>
              <a:custGeom>
                <a:avLst/>
                <a:gdLst>
                  <a:gd name="connsiteX0" fmla="*/ 0 w 821499"/>
                  <a:gd name="connsiteY0" fmla="*/ 0 h 110923"/>
                  <a:gd name="connsiteX1" fmla="*/ 71562 w 821499"/>
                  <a:gd name="connsiteY1" fmla="*/ 55659 h 110923"/>
                  <a:gd name="connsiteX2" fmla="*/ 95416 w 821499"/>
                  <a:gd name="connsiteY2" fmla="*/ 63610 h 110923"/>
                  <a:gd name="connsiteX3" fmla="*/ 143124 w 821499"/>
                  <a:gd name="connsiteY3" fmla="*/ 39756 h 110923"/>
                  <a:gd name="connsiteX4" fmla="*/ 182880 w 821499"/>
                  <a:gd name="connsiteY4" fmla="*/ 31805 h 110923"/>
                  <a:gd name="connsiteX5" fmla="*/ 254442 w 821499"/>
                  <a:gd name="connsiteY5" fmla="*/ 47707 h 110923"/>
                  <a:gd name="connsiteX6" fmla="*/ 278296 w 821499"/>
                  <a:gd name="connsiteY6" fmla="*/ 63610 h 110923"/>
                  <a:gd name="connsiteX7" fmla="*/ 421419 w 821499"/>
                  <a:gd name="connsiteY7" fmla="*/ 55659 h 110923"/>
                  <a:gd name="connsiteX8" fmla="*/ 461176 w 821499"/>
                  <a:gd name="connsiteY8" fmla="*/ 47707 h 110923"/>
                  <a:gd name="connsiteX9" fmla="*/ 485030 w 821499"/>
                  <a:gd name="connsiteY9" fmla="*/ 31805 h 110923"/>
                  <a:gd name="connsiteX10" fmla="*/ 500932 w 821499"/>
                  <a:gd name="connsiteY10" fmla="*/ 55659 h 110923"/>
                  <a:gd name="connsiteX11" fmla="*/ 540689 w 821499"/>
                  <a:gd name="connsiteY11" fmla="*/ 47707 h 110923"/>
                  <a:gd name="connsiteX12" fmla="*/ 572494 w 821499"/>
                  <a:gd name="connsiteY12" fmla="*/ 55659 h 110923"/>
                  <a:gd name="connsiteX13" fmla="*/ 580445 w 821499"/>
                  <a:gd name="connsiteY13" fmla="*/ 79513 h 110923"/>
                  <a:gd name="connsiteX14" fmla="*/ 699715 w 821499"/>
                  <a:gd name="connsiteY14" fmla="*/ 87464 h 110923"/>
                  <a:gd name="connsiteX15" fmla="*/ 771277 w 821499"/>
                  <a:gd name="connsiteY15" fmla="*/ 55659 h 110923"/>
                  <a:gd name="connsiteX16" fmla="*/ 818985 w 821499"/>
                  <a:gd name="connsiteY16" fmla="*/ 31805 h 110923"/>
                  <a:gd name="connsiteX0" fmla="*/ 0 w 883784"/>
                  <a:gd name="connsiteY0" fmla="*/ 44395 h 79118"/>
                  <a:gd name="connsiteX1" fmla="*/ 133847 w 883784"/>
                  <a:gd name="connsiteY1" fmla="*/ 23854 h 79118"/>
                  <a:gd name="connsiteX2" fmla="*/ 157701 w 883784"/>
                  <a:gd name="connsiteY2" fmla="*/ 31805 h 79118"/>
                  <a:gd name="connsiteX3" fmla="*/ 205409 w 883784"/>
                  <a:gd name="connsiteY3" fmla="*/ 7951 h 79118"/>
                  <a:gd name="connsiteX4" fmla="*/ 245165 w 883784"/>
                  <a:gd name="connsiteY4" fmla="*/ 0 h 79118"/>
                  <a:gd name="connsiteX5" fmla="*/ 316727 w 883784"/>
                  <a:gd name="connsiteY5" fmla="*/ 15902 h 79118"/>
                  <a:gd name="connsiteX6" fmla="*/ 340581 w 883784"/>
                  <a:gd name="connsiteY6" fmla="*/ 31805 h 79118"/>
                  <a:gd name="connsiteX7" fmla="*/ 483704 w 883784"/>
                  <a:gd name="connsiteY7" fmla="*/ 23854 h 79118"/>
                  <a:gd name="connsiteX8" fmla="*/ 523461 w 883784"/>
                  <a:gd name="connsiteY8" fmla="*/ 15902 h 79118"/>
                  <a:gd name="connsiteX9" fmla="*/ 547315 w 883784"/>
                  <a:gd name="connsiteY9" fmla="*/ 0 h 79118"/>
                  <a:gd name="connsiteX10" fmla="*/ 563217 w 883784"/>
                  <a:gd name="connsiteY10" fmla="*/ 23854 h 79118"/>
                  <a:gd name="connsiteX11" fmla="*/ 602974 w 883784"/>
                  <a:gd name="connsiteY11" fmla="*/ 15902 h 79118"/>
                  <a:gd name="connsiteX12" fmla="*/ 634779 w 883784"/>
                  <a:gd name="connsiteY12" fmla="*/ 23854 h 79118"/>
                  <a:gd name="connsiteX13" fmla="*/ 642730 w 883784"/>
                  <a:gd name="connsiteY13" fmla="*/ 47708 h 79118"/>
                  <a:gd name="connsiteX14" fmla="*/ 762000 w 883784"/>
                  <a:gd name="connsiteY14" fmla="*/ 55659 h 79118"/>
                  <a:gd name="connsiteX15" fmla="*/ 833562 w 883784"/>
                  <a:gd name="connsiteY15" fmla="*/ 23854 h 79118"/>
                  <a:gd name="connsiteX16" fmla="*/ 881270 w 883784"/>
                  <a:gd name="connsiteY16" fmla="*/ 0 h 7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3784" h="79118">
                    <a:moveTo>
                      <a:pt x="0" y="44395"/>
                    </a:moveTo>
                    <a:cubicBezTo>
                      <a:pt x="23854" y="62948"/>
                      <a:pt x="108703" y="7091"/>
                      <a:pt x="133847" y="23854"/>
                    </a:cubicBezTo>
                    <a:cubicBezTo>
                      <a:pt x="140821" y="28503"/>
                      <a:pt x="149519" y="33623"/>
                      <a:pt x="157701" y="31805"/>
                    </a:cubicBezTo>
                    <a:cubicBezTo>
                      <a:pt x="175057" y="27948"/>
                      <a:pt x="188700" y="14027"/>
                      <a:pt x="205409" y="7951"/>
                    </a:cubicBezTo>
                    <a:cubicBezTo>
                      <a:pt x="218110" y="3333"/>
                      <a:pt x="231913" y="2650"/>
                      <a:pt x="245165" y="0"/>
                    </a:cubicBezTo>
                    <a:cubicBezTo>
                      <a:pt x="263486" y="3053"/>
                      <a:pt x="297154" y="6115"/>
                      <a:pt x="316727" y="15902"/>
                    </a:cubicBezTo>
                    <a:cubicBezTo>
                      <a:pt x="325274" y="20176"/>
                      <a:pt x="332630" y="26504"/>
                      <a:pt x="340581" y="31805"/>
                    </a:cubicBezTo>
                    <a:cubicBezTo>
                      <a:pt x="388289" y="29155"/>
                      <a:pt x="436102" y="27993"/>
                      <a:pt x="483704" y="23854"/>
                    </a:cubicBezTo>
                    <a:cubicBezTo>
                      <a:pt x="497168" y="22683"/>
                      <a:pt x="510807" y="20647"/>
                      <a:pt x="523461" y="15902"/>
                    </a:cubicBezTo>
                    <a:cubicBezTo>
                      <a:pt x="532409" y="12547"/>
                      <a:pt x="539364" y="5301"/>
                      <a:pt x="547315" y="0"/>
                    </a:cubicBezTo>
                    <a:cubicBezTo>
                      <a:pt x="552616" y="7951"/>
                      <a:pt x="554028" y="21229"/>
                      <a:pt x="563217" y="23854"/>
                    </a:cubicBezTo>
                    <a:cubicBezTo>
                      <a:pt x="576212" y="27567"/>
                      <a:pt x="589459" y="15902"/>
                      <a:pt x="602974" y="15902"/>
                    </a:cubicBezTo>
                    <a:cubicBezTo>
                      <a:pt x="613902" y="15902"/>
                      <a:pt x="624177" y="21203"/>
                      <a:pt x="634779" y="23854"/>
                    </a:cubicBezTo>
                    <a:cubicBezTo>
                      <a:pt x="637429" y="31805"/>
                      <a:pt x="636803" y="41782"/>
                      <a:pt x="642730" y="47708"/>
                    </a:cubicBezTo>
                    <a:cubicBezTo>
                      <a:pt x="674141" y="79118"/>
                      <a:pt x="728378" y="58715"/>
                      <a:pt x="762000" y="55659"/>
                    </a:cubicBezTo>
                    <a:cubicBezTo>
                      <a:pt x="790599" y="12761"/>
                      <a:pt x="763932" y="39923"/>
                      <a:pt x="833562" y="23854"/>
                    </a:cubicBezTo>
                    <a:cubicBezTo>
                      <a:pt x="883784" y="12264"/>
                      <a:pt x="881270" y="23899"/>
                      <a:pt x="881270" y="0"/>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Rectangle 18"/>
              <p:cNvSpPr/>
              <p:nvPr/>
            </p:nvSpPr>
            <p:spPr>
              <a:xfrm>
                <a:off x="5715000" y="4191000"/>
                <a:ext cx="990600" cy="152400"/>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0" name="Rectangle 19"/>
              <p:cNvSpPr/>
              <p:nvPr/>
            </p:nvSpPr>
            <p:spPr>
              <a:xfrm>
                <a:off x="5410200" y="4540250"/>
                <a:ext cx="685800" cy="184150"/>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1" name="Rectangle 20"/>
              <p:cNvSpPr/>
              <p:nvPr/>
            </p:nvSpPr>
            <p:spPr>
              <a:xfrm>
                <a:off x="7086600" y="4191000"/>
                <a:ext cx="990600" cy="152400"/>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2" name="Freeform 21"/>
              <p:cNvSpPr/>
              <p:nvPr/>
            </p:nvSpPr>
            <p:spPr>
              <a:xfrm>
                <a:off x="6858000" y="4577476"/>
                <a:ext cx="1143000" cy="72953"/>
              </a:xfrm>
              <a:custGeom>
                <a:avLst/>
                <a:gdLst>
                  <a:gd name="connsiteX0" fmla="*/ 0 w 1041621"/>
                  <a:gd name="connsiteY0" fmla="*/ 50847 h 90604"/>
                  <a:gd name="connsiteX1" fmla="*/ 71561 w 1041621"/>
                  <a:gd name="connsiteY1" fmla="*/ 11091 h 90604"/>
                  <a:gd name="connsiteX2" fmla="*/ 103367 w 1041621"/>
                  <a:gd name="connsiteY2" fmla="*/ 3140 h 90604"/>
                  <a:gd name="connsiteX3" fmla="*/ 174928 w 1041621"/>
                  <a:gd name="connsiteY3" fmla="*/ 50847 h 90604"/>
                  <a:gd name="connsiteX4" fmla="*/ 174928 w 1041621"/>
                  <a:gd name="connsiteY4" fmla="*/ 50847 h 90604"/>
                  <a:gd name="connsiteX5" fmla="*/ 262393 w 1041621"/>
                  <a:gd name="connsiteY5" fmla="*/ 66750 h 90604"/>
                  <a:gd name="connsiteX6" fmla="*/ 294198 w 1041621"/>
                  <a:gd name="connsiteY6" fmla="*/ 74701 h 90604"/>
                  <a:gd name="connsiteX7" fmla="*/ 341906 w 1041621"/>
                  <a:gd name="connsiteY7" fmla="*/ 90604 h 90604"/>
                  <a:gd name="connsiteX8" fmla="*/ 373711 w 1041621"/>
                  <a:gd name="connsiteY8" fmla="*/ 74701 h 90604"/>
                  <a:gd name="connsiteX9" fmla="*/ 405516 w 1041621"/>
                  <a:gd name="connsiteY9" fmla="*/ 66750 h 90604"/>
                  <a:gd name="connsiteX10" fmla="*/ 429370 w 1041621"/>
                  <a:gd name="connsiteY10" fmla="*/ 50847 h 90604"/>
                  <a:gd name="connsiteX11" fmla="*/ 469127 w 1041621"/>
                  <a:gd name="connsiteY11" fmla="*/ 42896 h 90604"/>
                  <a:gd name="connsiteX12" fmla="*/ 500932 w 1041621"/>
                  <a:gd name="connsiteY12" fmla="*/ 34945 h 90604"/>
                  <a:gd name="connsiteX13" fmla="*/ 540688 w 1041621"/>
                  <a:gd name="connsiteY13" fmla="*/ 42896 h 90604"/>
                  <a:gd name="connsiteX14" fmla="*/ 580445 w 1041621"/>
                  <a:gd name="connsiteY14" fmla="*/ 58799 h 90604"/>
                  <a:gd name="connsiteX15" fmla="*/ 604299 w 1041621"/>
                  <a:gd name="connsiteY15" fmla="*/ 66750 h 90604"/>
                  <a:gd name="connsiteX16" fmla="*/ 890546 w 1041621"/>
                  <a:gd name="connsiteY16" fmla="*/ 50847 h 90604"/>
                  <a:gd name="connsiteX17" fmla="*/ 922351 w 1041621"/>
                  <a:gd name="connsiteY17" fmla="*/ 42896 h 90604"/>
                  <a:gd name="connsiteX18" fmla="*/ 1041621 w 1041621"/>
                  <a:gd name="connsiteY18" fmla="*/ 50847 h 90604"/>
                  <a:gd name="connsiteX0" fmla="*/ 0 w 1041621"/>
                  <a:gd name="connsiteY0" fmla="*/ 50847 h 90604"/>
                  <a:gd name="connsiteX1" fmla="*/ 69441 w 1041621"/>
                  <a:gd name="connsiteY1" fmla="*/ 90604 h 90604"/>
                  <a:gd name="connsiteX2" fmla="*/ 71561 w 1041621"/>
                  <a:gd name="connsiteY2" fmla="*/ 11091 h 90604"/>
                  <a:gd name="connsiteX3" fmla="*/ 103367 w 1041621"/>
                  <a:gd name="connsiteY3" fmla="*/ 3140 h 90604"/>
                  <a:gd name="connsiteX4" fmla="*/ 174928 w 1041621"/>
                  <a:gd name="connsiteY4" fmla="*/ 50847 h 90604"/>
                  <a:gd name="connsiteX5" fmla="*/ 174928 w 1041621"/>
                  <a:gd name="connsiteY5" fmla="*/ 50847 h 90604"/>
                  <a:gd name="connsiteX6" fmla="*/ 262393 w 1041621"/>
                  <a:gd name="connsiteY6" fmla="*/ 66750 h 90604"/>
                  <a:gd name="connsiteX7" fmla="*/ 294198 w 1041621"/>
                  <a:gd name="connsiteY7" fmla="*/ 74701 h 90604"/>
                  <a:gd name="connsiteX8" fmla="*/ 341906 w 1041621"/>
                  <a:gd name="connsiteY8" fmla="*/ 90604 h 90604"/>
                  <a:gd name="connsiteX9" fmla="*/ 373711 w 1041621"/>
                  <a:gd name="connsiteY9" fmla="*/ 74701 h 90604"/>
                  <a:gd name="connsiteX10" fmla="*/ 405516 w 1041621"/>
                  <a:gd name="connsiteY10" fmla="*/ 66750 h 90604"/>
                  <a:gd name="connsiteX11" fmla="*/ 429370 w 1041621"/>
                  <a:gd name="connsiteY11" fmla="*/ 50847 h 90604"/>
                  <a:gd name="connsiteX12" fmla="*/ 469127 w 1041621"/>
                  <a:gd name="connsiteY12" fmla="*/ 42896 h 90604"/>
                  <a:gd name="connsiteX13" fmla="*/ 500932 w 1041621"/>
                  <a:gd name="connsiteY13" fmla="*/ 34945 h 90604"/>
                  <a:gd name="connsiteX14" fmla="*/ 540688 w 1041621"/>
                  <a:gd name="connsiteY14" fmla="*/ 42896 h 90604"/>
                  <a:gd name="connsiteX15" fmla="*/ 580445 w 1041621"/>
                  <a:gd name="connsiteY15" fmla="*/ 58799 h 90604"/>
                  <a:gd name="connsiteX16" fmla="*/ 604299 w 1041621"/>
                  <a:gd name="connsiteY16" fmla="*/ 66750 h 90604"/>
                  <a:gd name="connsiteX17" fmla="*/ 890546 w 1041621"/>
                  <a:gd name="connsiteY17" fmla="*/ 50847 h 90604"/>
                  <a:gd name="connsiteX18" fmla="*/ 922351 w 1041621"/>
                  <a:gd name="connsiteY18" fmla="*/ 42896 h 90604"/>
                  <a:gd name="connsiteX19" fmla="*/ 1041621 w 1041621"/>
                  <a:gd name="connsiteY19" fmla="*/ 50847 h 90604"/>
                  <a:gd name="connsiteX0" fmla="*/ 0 w 1041621"/>
                  <a:gd name="connsiteY0" fmla="*/ 53497 h 93254"/>
                  <a:gd name="connsiteX1" fmla="*/ 69441 w 1041621"/>
                  <a:gd name="connsiteY1" fmla="*/ 93254 h 93254"/>
                  <a:gd name="connsiteX2" fmla="*/ 71561 w 1041621"/>
                  <a:gd name="connsiteY2" fmla="*/ 13741 h 93254"/>
                  <a:gd name="connsiteX3" fmla="*/ 103367 w 1041621"/>
                  <a:gd name="connsiteY3" fmla="*/ 5790 h 93254"/>
                  <a:gd name="connsiteX4" fmla="*/ 174928 w 1041621"/>
                  <a:gd name="connsiteY4" fmla="*/ 53497 h 93254"/>
                  <a:gd name="connsiteX5" fmla="*/ 174928 w 1041621"/>
                  <a:gd name="connsiteY5" fmla="*/ 53497 h 93254"/>
                  <a:gd name="connsiteX6" fmla="*/ 208324 w 1041621"/>
                  <a:gd name="connsiteY6" fmla="*/ 2650 h 93254"/>
                  <a:gd name="connsiteX7" fmla="*/ 262393 w 1041621"/>
                  <a:gd name="connsiteY7" fmla="*/ 69400 h 93254"/>
                  <a:gd name="connsiteX8" fmla="*/ 294198 w 1041621"/>
                  <a:gd name="connsiteY8" fmla="*/ 77351 h 93254"/>
                  <a:gd name="connsiteX9" fmla="*/ 341906 w 1041621"/>
                  <a:gd name="connsiteY9" fmla="*/ 93254 h 93254"/>
                  <a:gd name="connsiteX10" fmla="*/ 373711 w 1041621"/>
                  <a:gd name="connsiteY10" fmla="*/ 77351 h 93254"/>
                  <a:gd name="connsiteX11" fmla="*/ 405516 w 1041621"/>
                  <a:gd name="connsiteY11" fmla="*/ 69400 h 93254"/>
                  <a:gd name="connsiteX12" fmla="*/ 429370 w 1041621"/>
                  <a:gd name="connsiteY12" fmla="*/ 53497 h 93254"/>
                  <a:gd name="connsiteX13" fmla="*/ 469127 w 1041621"/>
                  <a:gd name="connsiteY13" fmla="*/ 45546 h 93254"/>
                  <a:gd name="connsiteX14" fmla="*/ 500932 w 1041621"/>
                  <a:gd name="connsiteY14" fmla="*/ 37595 h 93254"/>
                  <a:gd name="connsiteX15" fmla="*/ 540688 w 1041621"/>
                  <a:gd name="connsiteY15" fmla="*/ 45546 h 93254"/>
                  <a:gd name="connsiteX16" fmla="*/ 580445 w 1041621"/>
                  <a:gd name="connsiteY16" fmla="*/ 61449 h 93254"/>
                  <a:gd name="connsiteX17" fmla="*/ 604299 w 1041621"/>
                  <a:gd name="connsiteY17" fmla="*/ 69400 h 93254"/>
                  <a:gd name="connsiteX18" fmla="*/ 890546 w 1041621"/>
                  <a:gd name="connsiteY18" fmla="*/ 53497 h 93254"/>
                  <a:gd name="connsiteX19" fmla="*/ 922351 w 1041621"/>
                  <a:gd name="connsiteY19" fmla="*/ 45546 h 93254"/>
                  <a:gd name="connsiteX20" fmla="*/ 1041621 w 1041621"/>
                  <a:gd name="connsiteY20" fmla="*/ 53497 h 93254"/>
                  <a:gd name="connsiteX0" fmla="*/ 0 w 1041621"/>
                  <a:gd name="connsiteY0" fmla="*/ 53497 h 93254"/>
                  <a:gd name="connsiteX1" fmla="*/ 69441 w 1041621"/>
                  <a:gd name="connsiteY1" fmla="*/ 93254 h 93254"/>
                  <a:gd name="connsiteX2" fmla="*/ 71561 w 1041621"/>
                  <a:gd name="connsiteY2" fmla="*/ 13741 h 93254"/>
                  <a:gd name="connsiteX3" fmla="*/ 103367 w 1041621"/>
                  <a:gd name="connsiteY3" fmla="*/ 5790 h 93254"/>
                  <a:gd name="connsiteX4" fmla="*/ 174928 w 1041621"/>
                  <a:gd name="connsiteY4" fmla="*/ 53497 h 93254"/>
                  <a:gd name="connsiteX5" fmla="*/ 174928 w 1041621"/>
                  <a:gd name="connsiteY5" fmla="*/ 53497 h 93254"/>
                  <a:gd name="connsiteX6" fmla="*/ 208324 w 1041621"/>
                  <a:gd name="connsiteY6" fmla="*/ 2650 h 93254"/>
                  <a:gd name="connsiteX7" fmla="*/ 262393 w 1041621"/>
                  <a:gd name="connsiteY7" fmla="*/ 69400 h 93254"/>
                  <a:gd name="connsiteX8" fmla="*/ 294198 w 1041621"/>
                  <a:gd name="connsiteY8" fmla="*/ 77351 h 93254"/>
                  <a:gd name="connsiteX9" fmla="*/ 347207 w 1041621"/>
                  <a:gd name="connsiteY9" fmla="*/ 2652 h 93254"/>
                  <a:gd name="connsiteX10" fmla="*/ 341906 w 1041621"/>
                  <a:gd name="connsiteY10" fmla="*/ 93254 h 93254"/>
                  <a:gd name="connsiteX11" fmla="*/ 373711 w 1041621"/>
                  <a:gd name="connsiteY11" fmla="*/ 77351 h 93254"/>
                  <a:gd name="connsiteX12" fmla="*/ 405516 w 1041621"/>
                  <a:gd name="connsiteY12" fmla="*/ 69400 h 93254"/>
                  <a:gd name="connsiteX13" fmla="*/ 429370 w 1041621"/>
                  <a:gd name="connsiteY13" fmla="*/ 53497 h 93254"/>
                  <a:gd name="connsiteX14" fmla="*/ 469127 w 1041621"/>
                  <a:gd name="connsiteY14" fmla="*/ 45546 h 93254"/>
                  <a:gd name="connsiteX15" fmla="*/ 500932 w 1041621"/>
                  <a:gd name="connsiteY15" fmla="*/ 37595 h 93254"/>
                  <a:gd name="connsiteX16" fmla="*/ 540688 w 1041621"/>
                  <a:gd name="connsiteY16" fmla="*/ 45546 h 93254"/>
                  <a:gd name="connsiteX17" fmla="*/ 580445 w 1041621"/>
                  <a:gd name="connsiteY17" fmla="*/ 61449 h 93254"/>
                  <a:gd name="connsiteX18" fmla="*/ 604299 w 1041621"/>
                  <a:gd name="connsiteY18" fmla="*/ 69400 h 93254"/>
                  <a:gd name="connsiteX19" fmla="*/ 890546 w 1041621"/>
                  <a:gd name="connsiteY19" fmla="*/ 53497 h 93254"/>
                  <a:gd name="connsiteX20" fmla="*/ 922351 w 1041621"/>
                  <a:gd name="connsiteY20" fmla="*/ 45546 h 93254"/>
                  <a:gd name="connsiteX21" fmla="*/ 1041621 w 1041621"/>
                  <a:gd name="connsiteY21" fmla="*/ 53497 h 93254"/>
                  <a:gd name="connsiteX0" fmla="*/ 0 w 1041621"/>
                  <a:gd name="connsiteY0" fmla="*/ 53497 h 93255"/>
                  <a:gd name="connsiteX1" fmla="*/ 69441 w 1041621"/>
                  <a:gd name="connsiteY1" fmla="*/ 93254 h 93255"/>
                  <a:gd name="connsiteX2" fmla="*/ 71561 w 1041621"/>
                  <a:gd name="connsiteY2" fmla="*/ 13741 h 93255"/>
                  <a:gd name="connsiteX3" fmla="*/ 138883 w 1041621"/>
                  <a:gd name="connsiteY3" fmla="*/ 93255 h 93255"/>
                  <a:gd name="connsiteX4" fmla="*/ 174928 w 1041621"/>
                  <a:gd name="connsiteY4" fmla="*/ 53497 h 93255"/>
                  <a:gd name="connsiteX5" fmla="*/ 174928 w 1041621"/>
                  <a:gd name="connsiteY5" fmla="*/ 53497 h 93255"/>
                  <a:gd name="connsiteX6" fmla="*/ 208324 w 1041621"/>
                  <a:gd name="connsiteY6" fmla="*/ 2650 h 93255"/>
                  <a:gd name="connsiteX7" fmla="*/ 262393 w 1041621"/>
                  <a:gd name="connsiteY7" fmla="*/ 69400 h 93255"/>
                  <a:gd name="connsiteX8" fmla="*/ 294198 w 1041621"/>
                  <a:gd name="connsiteY8" fmla="*/ 77351 h 93255"/>
                  <a:gd name="connsiteX9" fmla="*/ 347207 w 1041621"/>
                  <a:gd name="connsiteY9" fmla="*/ 2652 h 93255"/>
                  <a:gd name="connsiteX10" fmla="*/ 341906 w 1041621"/>
                  <a:gd name="connsiteY10" fmla="*/ 93254 h 93255"/>
                  <a:gd name="connsiteX11" fmla="*/ 373711 w 1041621"/>
                  <a:gd name="connsiteY11" fmla="*/ 77351 h 93255"/>
                  <a:gd name="connsiteX12" fmla="*/ 405516 w 1041621"/>
                  <a:gd name="connsiteY12" fmla="*/ 69400 h 93255"/>
                  <a:gd name="connsiteX13" fmla="*/ 429370 w 1041621"/>
                  <a:gd name="connsiteY13" fmla="*/ 53497 h 93255"/>
                  <a:gd name="connsiteX14" fmla="*/ 469127 w 1041621"/>
                  <a:gd name="connsiteY14" fmla="*/ 45546 h 93255"/>
                  <a:gd name="connsiteX15" fmla="*/ 500932 w 1041621"/>
                  <a:gd name="connsiteY15" fmla="*/ 37595 h 93255"/>
                  <a:gd name="connsiteX16" fmla="*/ 540688 w 1041621"/>
                  <a:gd name="connsiteY16" fmla="*/ 45546 h 93255"/>
                  <a:gd name="connsiteX17" fmla="*/ 580445 w 1041621"/>
                  <a:gd name="connsiteY17" fmla="*/ 61449 h 93255"/>
                  <a:gd name="connsiteX18" fmla="*/ 604299 w 1041621"/>
                  <a:gd name="connsiteY18" fmla="*/ 69400 h 93255"/>
                  <a:gd name="connsiteX19" fmla="*/ 890546 w 1041621"/>
                  <a:gd name="connsiteY19" fmla="*/ 53497 h 93255"/>
                  <a:gd name="connsiteX20" fmla="*/ 922351 w 1041621"/>
                  <a:gd name="connsiteY20" fmla="*/ 45546 h 93255"/>
                  <a:gd name="connsiteX21" fmla="*/ 1041621 w 1041621"/>
                  <a:gd name="connsiteY21" fmla="*/ 53497 h 93255"/>
                  <a:gd name="connsiteX0" fmla="*/ 0 w 1041621"/>
                  <a:gd name="connsiteY0" fmla="*/ 53495 h 95902"/>
                  <a:gd name="connsiteX1" fmla="*/ 69441 w 1041621"/>
                  <a:gd name="connsiteY1" fmla="*/ 93252 h 95902"/>
                  <a:gd name="connsiteX2" fmla="*/ 71561 w 1041621"/>
                  <a:gd name="connsiteY2" fmla="*/ 13739 h 95902"/>
                  <a:gd name="connsiteX3" fmla="*/ 138883 w 1041621"/>
                  <a:gd name="connsiteY3" fmla="*/ 93253 h 95902"/>
                  <a:gd name="connsiteX4" fmla="*/ 174928 w 1041621"/>
                  <a:gd name="connsiteY4" fmla="*/ 53495 h 95902"/>
                  <a:gd name="connsiteX5" fmla="*/ 174928 w 1041621"/>
                  <a:gd name="connsiteY5" fmla="*/ 53495 h 95902"/>
                  <a:gd name="connsiteX6" fmla="*/ 208324 w 1041621"/>
                  <a:gd name="connsiteY6" fmla="*/ 93252 h 95902"/>
                  <a:gd name="connsiteX7" fmla="*/ 262393 w 1041621"/>
                  <a:gd name="connsiteY7" fmla="*/ 69398 h 95902"/>
                  <a:gd name="connsiteX8" fmla="*/ 294198 w 1041621"/>
                  <a:gd name="connsiteY8" fmla="*/ 77349 h 95902"/>
                  <a:gd name="connsiteX9" fmla="*/ 347207 w 1041621"/>
                  <a:gd name="connsiteY9" fmla="*/ 2650 h 95902"/>
                  <a:gd name="connsiteX10" fmla="*/ 341906 w 1041621"/>
                  <a:gd name="connsiteY10" fmla="*/ 93252 h 95902"/>
                  <a:gd name="connsiteX11" fmla="*/ 373711 w 1041621"/>
                  <a:gd name="connsiteY11" fmla="*/ 77349 h 95902"/>
                  <a:gd name="connsiteX12" fmla="*/ 405516 w 1041621"/>
                  <a:gd name="connsiteY12" fmla="*/ 69398 h 95902"/>
                  <a:gd name="connsiteX13" fmla="*/ 429370 w 1041621"/>
                  <a:gd name="connsiteY13" fmla="*/ 53495 h 95902"/>
                  <a:gd name="connsiteX14" fmla="*/ 469127 w 1041621"/>
                  <a:gd name="connsiteY14" fmla="*/ 45544 h 95902"/>
                  <a:gd name="connsiteX15" fmla="*/ 500932 w 1041621"/>
                  <a:gd name="connsiteY15" fmla="*/ 37593 h 95902"/>
                  <a:gd name="connsiteX16" fmla="*/ 540688 w 1041621"/>
                  <a:gd name="connsiteY16" fmla="*/ 45544 h 95902"/>
                  <a:gd name="connsiteX17" fmla="*/ 580445 w 1041621"/>
                  <a:gd name="connsiteY17" fmla="*/ 61447 h 95902"/>
                  <a:gd name="connsiteX18" fmla="*/ 604299 w 1041621"/>
                  <a:gd name="connsiteY18" fmla="*/ 69398 h 95902"/>
                  <a:gd name="connsiteX19" fmla="*/ 890546 w 1041621"/>
                  <a:gd name="connsiteY19" fmla="*/ 53495 h 95902"/>
                  <a:gd name="connsiteX20" fmla="*/ 922351 w 1041621"/>
                  <a:gd name="connsiteY20" fmla="*/ 45544 h 95902"/>
                  <a:gd name="connsiteX21" fmla="*/ 1041621 w 1041621"/>
                  <a:gd name="connsiteY21" fmla="*/ 53495 h 95902"/>
                  <a:gd name="connsiteX0" fmla="*/ 0 w 1041621"/>
                  <a:gd name="connsiteY0" fmla="*/ 44336 h 86743"/>
                  <a:gd name="connsiteX1" fmla="*/ 69441 w 1041621"/>
                  <a:gd name="connsiteY1" fmla="*/ 84093 h 86743"/>
                  <a:gd name="connsiteX2" fmla="*/ 71561 w 1041621"/>
                  <a:gd name="connsiteY2" fmla="*/ 4580 h 86743"/>
                  <a:gd name="connsiteX3" fmla="*/ 138883 w 1041621"/>
                  <a:gd name="connsiteY3" fmla="*/ 84094 h 86743"/>
                  <a:gd name="connsiteX4" fmla="*/ 174928 w 1041621"/>
                  <a:gd name="connsiteY4" fmla="*/ 44336 h 86743"/>
                  <a:gd name="connsiteX5" fmla="*/ 174928 w 1041621"/>
                  <a:gd name="connsiteY5" fmla="*/ 44336 h 86743"/>
                  <a:gd name="connsiteX6" fmla="*/ 208324 w 1041621"/>
                  <a:gd name="connsiteY6" fmla="*/ 84093 h 86743"/>
                  <a:gd name="connsiteX7" fmla="*/ 262393 w 1041621"/>
                  <a:gd name="connsiteY7" fmla="*/ 60239 h 86743"/>
                  <a:gd name="connsiteX8" fmla="*/ 294198 w 1041621"/>
                  <a:gd name="connsiteY8" fmla="*/ 68190 h 86743"/>
                  <a:gd name="connsiteX9" fmla="*/ 347207 w 1041621"/>
                  <a:gd name="connsiteY9" fmla="*/ 84093 h 86743"/>
                  <a:gd name="connsiteX10" fmla="*/ 341906 w 1041621"/>
                  <a:gd name="connsiteY10" fmla="*/ 84093 h 86743"/>
                  <a:gd name="connsiteX11" fmla="*/ 373711 w 1041621"/>
                  <a:gd name="connsiteY11" fmla="*/ 68190 h 86743"/>
                  <a:gd name="connsiteX12" fmla="*/ 405516 w 1041621"/>
                  <a:gd name="connsiteY12" fmla="*/ 60239 h 86743"/>
                  <a:gd name="connsiteX13" fmla="*/ 429370 w 1041621"/>
                  <a:gd name="connsiteY13" fmla="*/ 44336 h 86743"/>
                  <a:gd name="connsiteX14" fmla="*/ 469127 w 1041621"/>
                  <a:gd name="connsiteY14" fmla="*/ 36385 h 86743"/>
                  <a:gd name="connsiteX15" fmla="*/ 500932 w 1041621"/>
                  <a:gd name="connsiteY15" fmla="*/ 28434 h 86743"/>
                  <a:gd name="connsiteX16" fmla="*/ 540688 w 1041621"/>
                  <a:gd name="connsiteY16" fmla="*/ 36385 h 86743"/>
                  <a:gd name="connsiteX17" fmla="*/ 580445 w 1041621"/>
                  <a:gd name="connsiteY17" fmla="*/ 52288 h 86743"/>
                  <a:gd name="connsiteX18" fmla="*/ 604299 w 1041621"/>
                  <a:gd name="connsiteY18" fmla="*/ 60239 h 86743"/>
                  <a:gd name="connsiteX19" fmla="*/ 890546 w 1041621"/>
                  <a:gd name="connsiteY19" fmla="*/ 44336 h 86743"/>
                  <a:gd name="connsiteX20" fmla="*/ 922351 w 1041621"/>
                  <a:gd name="connsiteY20" fmla="*/ 36385 h 86743"/>
                  <a:gd name="connsiteX21" fmla="*/ 1041621 w 1041621"/>
                  <a:gd name="connsiteY21" fmla="*/ 44336 h 8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1621" h="86743">
                    <a:moveTo>
                      <a:pt x="0" y="44336"/>
                    </a:moveTo>
                    <a:lnTo>
                      <a:pt x="69441" y="84093"/>
                    </a:lnTo>
                    <a:cubicBezTo>
                      <a:pt x="81368" y="77467"/>
                      <a:pt x="63375" y="7360"/>
                      <a:pt x="71561" y="4580"/>
                    </a:cubicBezTo>
                    <a:cubicBezTo>
                      <a:pt x="81483" y="0"/>
                      <a:pt x="128416" y="80954"/>
                      <a:pt x="138883" y="84094"/>
                    </a:cubicBezTo>
                    <a:cubicBezTo>
                      <a:pt x="138884" y="84094"/>
                      <a:pt x="163000" y="36384"/>
                      <a:pt x="174928" y="44336"/>
                    </a:cubicBezTo>
                    <a:lnTo>
                      <a:pt x="174928" y="44336"/>
                    </a:lnTo>
                    <a:cubicBezTo>
                      <a:pt x="177601" y="45300"/>
                      <a:pt x="193747" y="81443"/>
                      <a:pt x="208324" y="84093"/>
                    </a:cubicBezTo>
                    <a:cubicBezTo>
                      <a:pt x="222901" y="86743"/>
                      <a:pt x="245187" y="57227"/>
                      <a:pt x="262393" y="60239"/>
                    </a:cubicBezTo>
                    <a:cubicBezTo>
                      <a:pt x="272995" y="62889"/>
                      <a:pt x="283731" y="65050"/>
                      <a:pt x="294198" y="68190"/>
                    </a:cubicBezTo>
                    <a:cubicBezTo>
                      <a:pt x="302185" y="69335"/>
                      <a:pt x="339256" y="81443"/>
                      <a:pt x="347207" y="84093"/>
                    </a:cubicBezTo>
                    <a:cubicBezTo>
                      <a:pt x="355158" y="86743"/>
                      <a:pt x="331340" y="83913"/>
                      <a:pt x="341906" y="84093"/>
                    </a:cubicBezTo>
                    <a:cubicBezTo>
                      <a:pt x="352508" y="78792"/>
                      <a:pt x="362613" y="72352"/>
                      <a:pt x="373711" y="68190"/>
                    </a:cubicBezTo>
                    <a:cubicBezTo>
                      <a:pt x="383943" y="64353"/>
                      <a:pt x="395472" y="64544"/>
                      <a:pt x="405516" y="60239"/>
                    </a:cubicBezTo>
                    <a:cubicBezTo>
                      <a:pt x="414300" y="56475"/>
                      <a:pt x="420422" y="47691"/>
                      <a:pt x="429370" y="44336"/>
                    </a:cubicBezTo>
                    <a:cubicBezTo>
                      <a:pt x="442024" y="39591"/>
                      <a:pt x="455934" y="39317"/>
                      <a:pt x="469127" y="36385"/>
                    </a:cubicBezTo>
                    <a:cubicBezTo>
                      <a:pt x="479795" y="34014"/>
                      <a:pt x="490330" y="31084"/>
                      <a:pt x="500932" y="28434"/>
                    </a:cubicBezTo>
                    <a:cubicBezTo>
                      <a:pt x="514184" y="31084"/>
                      <a:pt x="527744" y="32502"/>
                      <a:pt x="540688" y="36385"/>
                    </a:cubicBezTo>
                    <a:cubicBezTo>
                      <a:pt x="554359" y="40486"/>
                      <a:pt x="567081" y="47276"/>
                      <a:pt x="580445" y="52288"/>
                    </a:cubicBezTo>
                    <a:cubicBezTo>
                      <a:pt x="588293" y="55231"/>
                      <a:pt x="596348" y="57589"/>
                      <a:pt x="604299" y="60239"/>
                    </a:cubicBezTo>
                    <a:cubicBezTo>
                      <a:pt x="710633" y="56572"/>
                      <a:pt x="793595" y="61964"/>
                      <a:pt x="890546" y="44336"/>
                    </a:cubicBezTo>
                    <a:cubicBezTo>
                      <a:pt x="901298" y="42381"/>
                      <a:pt x="911749" y="39035"/>
                      <a:pt x="922351" y="36385"/>
                    </a:cubicBezTo>
                    <a:cubicBezTo>
                      <a:pt x="1004371" y="46637"/>
                      <a:pt x="964593" y="44336"/>
                      <a:pt x="1041621" y="44336"/>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Rectangle 22"/>
              <p:cNvSpPr/>
              <p:nvPr/>
            </p:nvSpPr>
            <p:spPr>
              <a:xfrm>
                <a:off x="5257800" y="3581400"/>
                <a:ext cx="2971800" cy="1447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4" name="Rectangle 23"/>
              <p:cNvSpPr/>
              <p:nvPr/>
            </p:nvSpPr>
            <p:spPr>
              <a:xfrm>
                <a:off x="6797544" y="4540250"/>
                <a:ext cx="685800" cy="184150"/>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 name="TextBox 2"/>
            <p:cNvSpPr txBox="1"/>
            <p:nvPr/>
          </p:nvSpPr>
          <p:spPr>
            <a:xfrm>
              <a:off x="3276599" y="2787164"/>
              <a:ext cx="1562830" cy="366293"/>
            </a:xfrm>
            <a:prstGeom prst="rect">
              <a:avLst/>
            </a:prstGeom>
            <a:noFill/>
          </p:spPr>
          <p:txBody>
            <a:bodyPr wrap="none" rtlCol="0">
              <a:spAutoFit/>
            </a:bodyPr>
            <a:lstStyle/>
            <a:p>
              <a:r>
                <a:rPr lang="en-US" sz="1000" b="1" dirty="0" smtClean="0">
                  <a:latin typeface="Arial" pitchFamily="34" charset="0"/>
                  <a:cs typeface="Arial" pitchFamily="34" charset="0"/>
                </a:rPr>
                <a:t>Compare changes</a:t>
              </a:r>
              <a:endParaRPr lang="en-US" sz="1400" b="1" dirty="0">
                <a:latin typeface="Arial" pitchFamily="34" charset="0"/>
                <a:cs typeface="Arial" pitchFamily="34" charset="0"/>
              </a:endParaRPr>
            </a:p>
          </p:txBody>
        </p:sp>
      </p:grpSp>
      <p:pic>
        <p:nvPicPr>
          <p:cNvPr id="1032"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25008" y="5137480"/>
            <a:ext cx="2118161" cy="12058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661178" y="2941053"/>
            <a:ext cx="1455873" cy="10789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1683" y="3364167"/>
            <a:ext cx="1466850" cy="10228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0" name="Group 29"/>
          <p:cNvGrpSpPr/>
          <p:nvPr/>
        </p:nvGrpSpPr>
        <p:grpSpPr>
          <a:xfrm>
            <a:off x="5614204" y="3279620"/>
            <a:ext cx="1980225" cy="1107378"/>
            <a:chOff x="5614204" y="3279620"/>
            <a:chExt cx="1980225" cy="1107378"/>
          </a:xfrm>
        </p:grpSpPr>
        <p:pic>
          <p:nvPicPr>
            <p:cNvPr id="1035" name="Picture 1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14204" y="3279620"/>
              <a:ext cx="1980225" cy="11073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6750280" y="3287178"/>
              <a:ext cx="832184" cy="400110"/>
            </a:xfrm>
            <a:prstGeom prst="rect">
              <a:avLst/>
            </a:prstGeom>
            <a:noFill/>
          </p:spPr>
          <p:txBody>
            <a:bodyPr wrap="square" rtlCol="0">
              <a:spAutoFit/>
            </a:bodyPr>
            <a:lstStyle/>
            <a:p>
              <a:r>
                <a:rPr lang="en-US" sz="2000" b="1" dirty="0" smtClean="0">
                  <a:latin typeface="Arial" pitchFamily="34" charset="0"/>
                  <a:cs typeface="Arial" pitchFamily="34" charset="0"/>
                </a:rPr>
                <a:t>HDL</a:t>
              </a:r>
              <a:endParaRPr lang="en-US" sz="2000" b="1" dirty="0">
                <a:latin typeface="Arial" pitchFamily="34" charset="0"/>
                <a:cs typeface="Arial" pitchFamily="34" charset="0"/>
              </a:endParaRPr>
            </a:p>
          </p:txBody>
        </p:sp>
      </p:grpSp>
      <p:pic>
        <p:nvPicPr>
          <p:cNvPr id="42" name="Picture 41" descr="mdl_icon.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53000" y="2026653"/>
            <a:ext cx="914400" cy="914400"/>
          </a:xfrm>
          <a:prstGeom prst="rect">
            <a:avLst/>
          </a:prstGeom>
        </p:spPr>
      </p:pic>
      <p:pic>
        <p:nvPicPr>
          <p:cNvPr id="43" name="Picture 42" descr="mdl_icon.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42973" y="3376109"/>
            <a:ext cx="914400" cy="914400"/>
          </a:xfrm>
          <a:prstGeom prst="rect">
            <a:avLst/>
          </a:prstGeom>
        </p:spPr>
      </p:pic>
      <p:pic>
        <p:nvPicPr>
          <p:cNvPr id="1037" name="Picture 1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813300" y="5410200"/>
            <a:ext cx="2455371" cy="1097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8" descr="mdl_icon.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026683" y="4049557"/>
            <a:ext cx="914400" cy="914400"/>
          </a:xfrm>
          <a:prstGeom prst="rect">
            <a:avLst/>
          </a:prstGeom>
        </p:spPr>
      </p:pic>
      <p:pic>
        <p:nvPicPr>
          <p:cNvPr id="50" name="Picture 49" descr="mdl_icon.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835669" y="5886119"/>
            <a:ext cx="914400" cy="914400"/>
          </a:xfrm>
          <a:prstGeom prst="rect">
            <a:avLst/>
          </a:prstGeom>
        </p:spPr>
      </p:pic>
    </p:spTree>
    <p:extLst>
      <p:ext uri="{BB962C8B-B14F-4D97-AF65-F5344CB8AC3E}">
        <p14:creationId xmlns:p14="http://schemas.microsoft.com/office/powerpoint/2010/main" val="117568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xit" presetSubtype="1" fill="hold" nodeType="clickEffect">
                                  <p:stCondLst>
                                    <p:cond delay="0"/>
                                  </p:stCondLst>
                                  <p:childTnLst>
                                    <p:animEffect transition="out" filter="wheel(1)">
                                      <p:cBhvr>
                                        <p:cTn id="10" dur="2000"/>
                                        <p:tgtEl>
                                          <p:spTgt spid="1034"/>
                                        </p:tgtEl>
                                      </p:cBhvr>
                                    </p:animEffect>
                                    <p:set>
                                      <p:cBhvr>
                                        <p:cTn id="11" dur="1" fill="hold">
                                          <p:stCondLst>
                                            <p:cond delay="1999"/>
                                          </p:stCondLst>
                                        </p:cTn>
                                        <p:tgtEl>
                                          <p:spTgt spid="1034"/>
                                        </p:tgtEl>
                                        <p:attrNameLst>
                                          <p:attrName>style.visibility</p:attrName>
                                        </p:attrNameLst>
                                      </p:cBhvr>
                                      <p:to>
                                        <p:strVal val="hidden"/>
                                      </p:to>
                                    </p:set>
                                  </p:childTnLst>
                                </p:cTn>
                              </p:par>
                              <p:par>
                                <p:cTn id="12" presetID="45" presetClass="exit" presetSubtype="0" fill="hold" nodeType="withEffect">
                                  <p:stCondLst>
                                    <p:cond delay="0"/>
                                  </p:stCondLst>
                                  <p:childTnLst>
                                    <p:animEffect transition="out" filter="fade">
                                      <p:cBhvr>
                                        <p:cTn id="13" dur="2000"/>
                                        <p:tgtEl>
                                          <p:spTgt spid="1033"/>
                                        </p:tgtEl>
                                      </p:cBhvr>
                                    </p:animEffect>
                                    <p:anim calcmode="lin" valueType="num">
                                      <p:cBhvr>
                                        <p:cTn id="14" dur="2000"/>
                                        <p:tgtEl>
                                          <p:spTgt spid="103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 dur="2000"/>
                                        <p:tgtEl>
                                          <p:spTgt spid="1033"/>
                                        </p:tgtEl>
                                        <p:attrNameLst>
                                          <p:attrName>ppt_h</p:attrName>
                                        </p:attrNameLst>
                                      </p:cBhvr>
                                      <p:tavLst>
                                        <p:tav tm="0">
                                          <p:val>
                                            <p:strVal val="ppt_h"/>
                                          </p:val>
                                        </p:tav>
                                        <p:tav tm="100000">
                                          <p:val>
                                            <p:strVal val="ppt_h"/>
                                          </p:val>
                                        </p:tav>
                                      </p:tavLst>
                                    </p:anim>
                                    <p:set>
                                      <p:cBhvr>
                                        <p:cTn id="16" dur="1" fill="hold">
                                          <p:stCondLst>
                                            <p:cond delay="1999"/>
                                          </p:stCondLst>
                                        </p:cTn>
                                        <p:tgtEl>
                                          <p:spTgt spid="1033"/>
                                        </p:tgtEl>
                                        <p:attrNameLst>
                                          <p:attrName>style.visibility</p:attrName>
                                        </p:attrNameLst>
                                      </p:cBhvr>
                                      <p:to>
                                        <p:strVal val="hidden"/>
                                      </p:to>
                                    </p:set>
                                  </p:childTnLst>
                                </p:cTn>
                              </p:par>
                              <p:par>
                                <p:cTn id="17" presetID="53" presetClass="exit" presetSubtype="32" fill="hold" nodeType="withEffect">
                                  <p:stCondLst>
                                    <p:cond delay="2700"/>
                                  </p:stCondLst>
                                  <p:childTnLst>
                                    <p:anim calcmode="lin" valueType="num">
                                      <p:cBhvr>
                                        <p:cTn id="18" dur="500"/>
                                        <p:tgtEl>
                                          <p:spTgt spid="30"/>
                                        </p:tgtEl>
                                        <p:attrNameLst>
                                          <p:attrName>ppt_w</p:attrName>
                                        </p:attrNameLst>
                                      </p:cBhvr>
                                      <p:tavLst>
                                        <p:tav tm="0">
                                          <p:val>
                                            <p:strVal val="ppt_w"/>
                                          </p:val>
                                        </p:tav>
                                        <p:tav tm="100000">
                                          <p:val>
                                            <p:fltVal val="0"/>
                                          </p:val>
                                        </p:tav>
                                      </p:tavLst>
                                    </p:anim>
                                    <p:anim calcmode="lin" valueType="num">
                                      <p:cBhvr>
                                        <p:cTn id="19" dur="500"/>
                                        <p:tgtEl>
                                          <p:spTgt spid="30"/>
                                        </p:tgtEl>
                                        <p:attrNameLst>
                                          <p:attrName>ppt_h</p:attrName>
                                        </p:attrNameLst>
                                      </p:cBhvr>
                                      <p:tavLst>
                                        <p:tav tm="0">
                                          <p:val>
                                            <p:strVal val="ppt_h"/>
                                          </p:val>
                                        </p:tav>
                                        <p:tav tm="100000">
                                          <p:val>
                                            <p:fltVal val="0"/>
                                          </p:val>
                                        </p:tav>
                                      </p:tavLst>
                                    </p:anim>
                                    <p:animEffect transition="out" filter="fade">
                                      <p:cBhvr>
                                        <p:cTn id="20" dur="500"/>
                                        <p:tgtEl>
                                          <p:spTgt spid="30"/>
                                        </p:tgtEl>
                                      </p:cBhvr>
                                    </p:animEffect>
                                    <p:set>
                                      <p:cBhvr>
                                        <p:cTn id="21" dur="1" fill="hold">
                                          <p:stCondLst>
                                            <p:cond delay="499"/>
                                          </p:stCondLst>
                                        </p:cTn>
                                        <p:tgtEl>
                                          <p:spTgt spid="30"/>
                                        </p:tgtEl>
                                        <p:attrNameLst>
                                          <p:attrName>style.visibility</p:attrName>
                                        </p:attrNameLst>
                                      </p:cBhvr>
                                      <p:to>
                                        <p:strVal val="hidden"/>
                                      </p:to>
                                    </p:set>
                                  </p:childTnLst>
                                </p:cTn>
                              </p:par>
                              <p:par>
                                <p:cTn id="22" presetID="53" presetClass="exit" presetSubtype="32" fill="hold" nodeType="withEffect">
                                  <p:stCondLst>
                                    <p:cond delay="3600"/>
                                  </p:stCondLst>
                                  <p:childTnLst>
                                    <p:anim calcmode="lin" valueType="num">
                                      <p:cBhvr>
                                        <p:cTn id="23" dur="500"/>
                                        <p:tgtEl>
                                          <p:spTgt spid="1025"/>
                                        </p:tgtEl>
                                        <p:attrNameLst>
                                          <p:attrName>ppt_w</p:attrName>
                                        </p:attrNameLst>
                                      </p:cBhvr>
                                      <p:tavLst>
                                        <p:tav tm="0">
                                          <p:val>
                                            <p:strVal val="ppt_w"/>
                                          </p:val>
                                        </p:tav>
                                        <p:tav tm="100000">
                                          <p:val>
                                            <p:fltVal val="0"/>
                                          </p:val>
                                        </p:tav>
                                      </p:tavLst>
                                    </p:anim>
                                    <p:anim calcmode="lin" valueType="num">
                                      <p:cBhvr>
                                        <p:cTn id="24" dur="500"/>
                                        <p:tgtEl>
                                          <p:spTgt spid="1025"/>
                                        </p:tgtEl>
                                        <p:attrNameLst>
                                          <p:attrName>ppt_h</p:attrName>
                                        </p:attrNameLst>
                                      </p:cBhvr>
                                      <p:tavLst>
                                        <p:tav tm="0">
                                          <p:val>
                                            <p:strVal val="ppt_h"/>
                                          </p:val>
                                        </p:tav>
                                        <p:tav tm="100000">
                                          <p:val>
                                            <p:fltVal val="0"/>
                                          </p:val>
                                        </p:tav>
                                      </p:tavLst>
                                    </p:anim>
                                    <p:animEffect transition="out" filter="fade">
                                      <p:cBhvr>
                                        <p:cTn id="25" dur="500"/>
                                        <p:tgtEl>
                                          <p:spTgt spid="1025"/>
                                        </p:tgtEl>
                                      </p:cBhvr>
                                    </p:animEffect>
                                    <p:set>
                                      <p:cBhvr>
                                        <p:cTn id="26" dur="1" fill="hold">
                                          <p:stCondLst>
                                            <p:cond delay="499"/>
                                          </p:stCondLst>
                                        </p:cTn>
                                        <p:tgtEl>
                                          <p:spTgt spid="1025"/>
                                        </p:tgtEl>
                                        <p:attrNameLst>
                                          <p:attrName>style.visibility</p:attrName>
                                        </p:attrNameLst>
                                      </p:cBhvr>
                                      <p:to>
                                        <p:strVal val="hidden"/>
                                      </p:to>
                                    </p:set>
                                  </p:childTnLst>
                                </p:cTn>
                              </p:par>
                              <p:par>
                                <p:cTn id="27" presetID="53" presetClass="exit" presetSubtype="32" fill="hold" nodeType="withEffect">
                                  <p:stCondLst>
                                    <p:cond delay="2000"/>
                                  </p:stCondLst>
                                  <p:childTnLst>
                                    <p:anim calcmode="lin" valueType="num">
                                      <p:cBhvr>
                                        <p:cTn id="28" dur="500"/>
                                        <p:tgtEl>
                                          <p:spTgt spid="42"/>
                                        </p:tgtEl>
                                        <p:attrNameLst>
                                          <p:attrName>ppt_w</p:attrName>
                                        </p:attrNameLst>
                                      </p:cBhvr>
                                      <p:tavLst>
                                        <p:tav tm="0">
                                          <p:val>
                                            <p:strVal val="ppt_w"/>
                                          </p:val>
                                        </p:tav>
                                        <p:tav tm="100000">
                                          <p:val>
                                            <p:fltVal val="0"/>
                                          </p:val>
                                        </p:tav>
                                      </p:tavLst>
                                    </p:anim>
                                    <p:anim calcmode="lin" valueType="num">
                                      <p:cBhvr>
                                        <p:cTn id="29" dur="500"/>
                                        <p:tgtEl>
                                          <p:spTgt spid="42"/>
                                        </p:tgtEl>
                                        <p:attrNameLst>
                                          <p:attrName>ppt_h</p:attrName>
                                        </p:attrNameLst>
                                      </p:cBhvr>
                                      <p:tavLst>
                                        <p:tav tm="0">
                                          <p:val>
                                            <p:strVal val="ppt_h"/>
                                          </p:val>
                                        </p:tav>
                                        <p:tav tm="100000">
                                          <p:val>
                                            <p:fltVal val="0"/>
                                          </p:val>
                                        </p:tav>
                                      </p:tavLst>
                                    </p:anim>
                                    <p:animEffect transition="out" filter="fade">
                                      <p:cBhvr>
                                        <p:cTn id="30" dur="500"/>
                                        <p:tgtEl>
                                          <p:spTgt spid="42"/>
                                        </p:tgtEl>
                                      </p:cBhvr>
                                    </p:animEffect>
                                    <p:set>
                                      <p:cBhvr>
                                        <p:cTn id="31" dur="1" fill="hold">
                                          <p:stCondLst>
                                            <p:cond delay="499"/>
                                          </p:stCondLst>
                                        </p:cTn>
                                        <p:tgtEl>
                                          <p:spTgt spid="42"/>
                                        </p:tgtEl>
                                        <p:attrNameLst>
                                          <p:attrName>style.visibility</p:attrName>
                                        </p:attrNameLst>
                                      </p:cBhvr>
                                      <p:to>
                                        <p:strVal val="hidden"/>
                                      </p:to>
                                    </p:set>
                                  </p:childTnLst>
                                </p:cTn>
                              </p:par>
                              <p:par>
                                <p:cTn id="32" presetID="53" presetClass="exit" presetSubtype="32" fill="hold" nodeType="withEffect">
                                  <p:stCondLst>
                                    <p:cond delay="2500"/>
                                  </p:stCondLst>
                                  <p:childTnLst>
                                    <p:anim calcmode="lin" valueType="num">
                                      <p:cBhvr>
                                        <p:cTn id="33" dur="500"/>
                                        <p:tgtEl>
                                          <p:spTgt spid="25"/>
                                        </p:tgtEl>
                                        <p:attrNameLst>
                                          <p:attrName>ppt_w</p:attrName>
                                        </p:attrNameLst>
                                      </p:cBhvr>
                                      <p:tavLst>
                                        <p:tav tm="0">
                                          <p:val>
                                            <p:strVal val="ppt_w"/>
                                          </p:val>
                                        </p:tav>
                                        <p:tav tm="100000">
                                          <p:val>
                                            <p:fltVal val="0"/>
                                          </p:val>
                                        </p:tav>
                                      </p:tavLst>
                                    </p:anim>
                                    <p:anim calcmode="lin" valueType="num">
                                      <p:cBhvr>
                                        <p:cTn id="34" dur="500"/>
                                        <p:tgtEl>
                                          <p:spTgt spid="25"/>
                                        </p:tgtEl>
                                        <p:attrNameLst>
                                          <p:attrName>ppt_h</p:attrName>
                                        </p:attrNameLst>
                                      </p:cBhvr>
                                      <p:tavLst>
                                        <p:tav tm="0">
                                          <p:val>
                                            <p:strVal val="ppt_h"/>
                                          </p:val>
                                        </p:tav>
                                        <p:tav tm="100000">
                                          <p:val>
                                            <p:fltVal val="0"/>
                                          </p:val>
                                        </p:tav>
                                      </p:tavLst>
                                    </p:anim>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par>
                                <p:cTn id="37" presetID="31" presetClass="exit" presetSubtype="0" fill="hold" nodeType="withEffect">
                                  <p:stCondLst>
                                    <p:cond delay="1900"/>
                                  </p:stCondLst>
                                  <p:childTnLst>
                                    <p:anim calcmode="lin" valueType="num">
                                      <p:cBhvr>
                                        <p:cTn id="38" dur="1000"/>
                                        <p:tgtEl>
                                          <p:spTgt spid="1037"/>
                                        </p:tgtEl>
                                        <p:attrNameLst>
                                          <p:attrName>ppt_w</p:attrName>
                                        </p:attrNameLst>
                                      </p:cBhvr>
                                      <p:tavLst>
                                        <p:tav tm="0">
                                          <p:val>
                                            <p:strVal val="ppt_w"/>
                                          </p:val>
                                        </p:tav>
                                        <p:tav tm="100000">
                                          <p:val>
                                            <p:fltVal val="0"/>
                                          </p:val>
                                        </p:tav>
                                      </p:tavLst>
                                    </p:anim>
                                    <p:anim calcmode="lin" valueType="num">
                                      <p:cBhvr>
                                        <p:cTn id="39" dur="1000"/>
                                        <p:tgtEl>
                                          <p:spTgt spid="1037"/>
                                        </p:tgtEl>
                                        <p:attrNameLst>
                                          <p:attrName>ppt_h</p:attrName>
                                        </p:attrNameLst>
                                      </p:cBhvr>
                                      <p:tavLst>
                                        <p:tav tm="0">
                                          <p:val>
                                            <p:strVal val="ppt_h"/>
                                          </p:val>
                                        </p:tav>
                                        <p:tav tm="100000">
                                          <p:val>
                                            <p:fltVal val="0"/>
                                          </p:val>
                                        </p:tav>
                                      </p:tavLst>
                                    </p:anim>
                                    <p:anim calcmode="lin" valueType="num">
                                      <p:cBhvr>
                                        <p:cTn id="40" dur="1000"/>
                                        <p:tgtEl>
                                          <p:spTgt spid="1037"/>
                                        </p:tgtEl>
                                        <p:attrNameLst>
                                          <p:attrName>style.rotation</p:attrName>
                                        </p:attrNameLst>
                                      </p:cBhvr>
                                      <p:tavLst>
                                        <p:tav tm="0">
                                          <p:val>
                                            <p:fltVal val="0"/>
                                          </p:val>
                                        </p:tav>
                                        <p:tav tm="100000">
                                          <p:val>
                                            <p:fltVal val="90"/>
                                          </p:val>
                                        </p:tav>
                                      </p:tavLst>
                                    </p:anim>
                                    <p:animEffect transition="out" filter="fade">
                                      <p:cBhvr>
                                        <p:cTn id="41" dur="1000"/>
                                        <p:tgtEl>
                                          <p:spTgt spid="1037"/>
                                        </p:tgtEl>
                                      </p:cBhvr>
                                    </p:animEffect>
                                    <p:set>
                                      <p:cBhvr>
                                        <p:cTn id="42" dur="1" fill="hold">
                                          <p:stCondLst>
                                            <p:cond delay="999"/>
                                          </p:stCondLst>
                                        </p:cTn>
                                        <p:tgtEl>
                                          <p:spTgt spid="1037"/>
                                        </p:tgtEl>
                                        <p:attrNameLst>
                                          <p:attrName>style.visibility</p:attrName>
                                        </p:attrNameLst>
                                      </p:cBhvr>
                                      <p:to>
                                        <p:strVal val="hidden"/>
                                      </p:to>
                                    </p:set>
                                  </p:childTnLst>
                                </p:cTn>
                              </p:par>
                              <p:par>
                                <p:cTn id="43" presetID="21" presetClass="exit" presetSubtype="1" fill="hold" nodeType="withEffect">
                                  <p:stCondLst>
                                    <p:cond delay="2000"/>
                                  </p:stCondLst>
                                  <p:childTnLst>
                                    <p:animEffect transition="out" filter="wheel(1)">
                                      <p:cBhvr>
                                        <p:cTn id="44" dur="2000"/>
                                        <p:tgtEl>
                                          <p:spTgt spid="2"/>
                                        </p:tgtEl>
                                      </p:cBhvr>
                                    </p:animEffect>
                                    <p:set>
                                      <p:cBhvr>
                                        <p:cTn id="45" dur="1" fill="hold">
                                          <p:stCondLst>
                                            <p:cond delay="1999"/>
                                          </p:stCondLst>
                                        </p:cTn>
                                        <p:tgtEl>
                                          <p:spTgt spid="2"/>
                                        </p:tgtEl>
                                        <p:attrNameLst>
                                          <p:attrName>style.visibility</p:attrName>
                                        </p:attrNameLst>
                                      </p:cBhvr>
                                      <p:to>
                                        <p:strVal val="hidden"/>
                                      </p:to>
                                    </p:set>
                                  </p:childTnLst>
                                </p:cTn>
                              </p:par>
                              <p:par>
                                <p:cTn id="46" presetID="31" presetClass="exit" presetSubtype="0" fill="hold" nodeType="withEffect">
                                  <p:stCondLst>
                                    <p:cond delay="2000"/>
                                  </p:stCondLst>
                                  <p:childTnLst>
                                    <p:anim calcmode="lin" valueType="num">
                                      <p:cBhvr>
                                        <p:cTn id="47" dur="1000"/>
                                        <p:tgtEl>
                                          <p:spTgt spid="1032"/>
                                        </p:tgtEl>
                                        <p:attrNameLst>
                                          <p:attrName>ppt_w</p:attrName>
                                        </p:attrNameLst>
                                      </p:cBhvr>
                                      <p:tavLst>
                                        <p:tav tm="0">
                                          <p:val>
                                            <p:strVal val="ppt_w"/>
                                          </p:val>
                                        </p:tav>
                                        <p:tav tm="100000">
                                          <p:val>
                                            <p:fltVal val="0"/>
                                          </p:val>
                                        </p:tav>
                                      </p:tavLst>
                                    </p:anim>
                                    <p:anim calcmode="lin" valueType="num">
                                      <p:cBhvr>
                                        <p:cTn id="48" dur="1000"/>
                                        <p:tgtEl>
                                          <p:spTgt spid="1032"/>
                                        </p:tgtEl>
                                        <p:attrNameLst>
                                          <p:attrName>ppt_h</p:attrName>
                                        </p:attrNameLst>
                                      </p:cBhvr>
                                      <p:tavLst>
                                        <p:tav tm="0">
                                          <p:val>
                                            <p:strVal val="ppt_h"/>
                                          </p:val>
                                        </p:tav>
                                        <p:tav tm="100000">
                                          <p:val>
                                            <p:fltVal val="0"/>
                                          </p:val>
                                        </p:tav>
                                      </p:tavLst>
                                    </p:anim>
                                    <p:anim calcmode="lin" valueType="num">
                                      <p:cBhvr>
                                        <p:cTn id="49" dur="1000"/>
                                        <p:tgtEl>
                                          <p:spTgt spid="1032"/>
                                        </p:tgtEl>
                                        <p:attrNameLst>
                                          <p:attrName>style.rotation</p:attrName>
                                        </p:attrNameLst>
                                      </p:cBhvr>
                                      <p:tavLst>
                                        <p:tav tm="0">
                                          <p:val>
                                            <p:fltVal val="0"/>
                                          </p:val>
                                        </p:tav>
                                        <p:tav tm="100000">
                                          <p:val>
                                            <p:fltVal val="90"/>
                                          </p:val>
                                        </p:tav>
                                      </p:tavLst>
                                    </p:anim>
                                    <p:animEffect transition="out" filter="fade">
                                      <p:cBhvr>
                                        <p:cTn id="50" dur="1000"/>
                                        <p:tgtEl>
                                          <p:spTgt spid="1032"/>
                                        </p:tgtEl>
                                      </p:cBhvr>
                                    </p:animEffect>
                                    <p:set>
                                      <p:cBhvr>
                                        <p:cTn id="51" dur="1" fill="hold">
                                          <p:stCondLst>
                                            <p:cond delay="999"/>
                                          </p:stCondLst>
                                        </p:cTn>
                                        <p:tgtEl>
                                          <p:spTgt spid="1032"/>
                                        </p:tgtEl>
                                        <p:attrNameLst>
                                          <p:attrName>style.visibility</p:attrName>
                                        </p:attrNameLst>
                                      </p:cBhvr>
                                      <p:to>
                                        <p:strVal val="hidden"/>
                                      </p:to>
                                    </p:set>
                                  </p:childTnLst>
                                </p:cTn>
                              </p:par>
                              <p:par>
                                <p:cTn id="52" presetID="45" presetClass="exit" presetSubtype="0" fill="hold" nodeType="withEffect">
                                  <p:stCondLst>
                                    <p:cond delay="2000"/>
                                  </p:stCondLst>
                                  <p:childTnLst>
                                    <p:animEffect transition="out" filter="fade">
                                      <p:cBhvr>
                                        <p:cTn id="53" dur="2000"/>
                                        <p:tgtEl>
                                          <p:spTgt spid="50"/>
                                        </p:tgtEl>
                                      </p:cBhvr>
                                    </p:animEffect>
                                    <p:anim calcmode="lin" valueType="num">
                                      <p:cBhvr>
                                        <p:cTn id="54" dur="2000"/>
                                        <p:tgtEl>
                                          <p:spTgt spid="5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5" dur="2000"/>
                                        <p:tgtEl>
                                          <p:spTgt spid="50"/>
                                        </p:tgtEl>
                                        <p:attrNameLst>
                                          <p:attrName>ppt_h</p:attrName>
                                        </p:attrNameLst>
                                      </p:cBhvr>
                                      <p:tavLst>
                                        <p:tav tm="0">
                                          <p:val>
                                            <p:strVal val="ppt_h"/>
                                          </p:val>
                                        </p:tav>
                                        <p:tav tm="100000">
                                          <p:val>
                                            <p:strVal val="ppt_h"/>
                                          </p:val>
                                        </p:tav>
                                      </p:tavLst>
                                    </p:anim>
                                    <p:set>
                                      <p:cBhvr>
                                        <p:cTn id="56" dur="1" fill="hold">
                                          <p:stCondLst>
                                            <p:cond delay="1999"/>
                                          </p:stCondLst>
                                        </p:cTn>
                                        <p:tgtEl>
                                          <p:spTgt spid="50"/>
                                        </p:tgtEl>
                                        <p:attrNameLst>
                                          <p:attrName>style.visibility</p:attrName>
                                        </p:attrNameLst>
                                      </p:cBhvr>
                                      <p:to>
                                        <p:strVal val="hidden"/>
                                      </p:to>
                                    </p:set>
                                  </p:childTnLst>
                                </p:cTn>
                              </p:par>
                              <p:par>
                                <p:cTn id="57" presetID="45" presetClass="exit" presetSubtype="0" fill="hold" nodeType="withEffect">
                                  <p:stCondLst>
                                    <p:cond delay="1600"/>
                                  </p:stCondLst>
                                  <p:childTnLst>
                                    <p:animEffect transition="out" filter="fade">
                                      <p:cBhvr>
                                        <p:cTn id="58" dur="2000"/>
                                        <p:tgtEl>
                                          <p:spTgt spid="49"/>
                                        </p:tgtEl>
                                      </p:cBhvr>
                                    </p:animEffect>
                                    <p:anim calcmode="lin" valueType="num">
                                      <p:cBhvr>
                                        <p:cTn id="59" dur="2000"/>
                                        <p:tgtEl>
                                          <p:spTgt spid="4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0" dur="2000"/>
                                        <p:tgtEl>
                                          <p:spTgt spid="49"/>
                                        </p:tgtEl>
                                        <p:attrNameLst>
                                          <p:attrName>ppt_h</p:attrName>
                                        </p:attrNameLst>
                                      </p:cBhvr>
                                      <p:tavLst>
                                        <p:tav tm="0">
                                          <p:val>
                                            <p:strVal val="ppt_h"/>
                                          </p:val>
                                        </p:tav>
                                        <p:tav tm="100000">
                                          <p:val>
                                            <p:strVal val="ppt_h"/>
                                          </p:val>
                                        </p:tav>
                                      </p:tavLst>
                                    </p:anim>
                                    <p:set>
                                      <p:cBhvr>
                                        <p:cTn id="61" dur="1" fill="hold">
                                          <p:stCondLst>
                                            <p:cond delay="1999"/>
                                          </p:stCondLst>
                                        </p:cTn>
                                        <p:tgtEl>
                                          <p:spTgt spid="49"/>
                                        </p:tgtEl>
                                        <p:attrNameLst>
                                          <p:attrName>style.visibility</p:attrName>
                                        </p:attrNameLst>
                                      </p:cBhvr>
                                      <p:to>
                                        <p:strVal val="hidden"/>
                                      </p:to>
                                    </p:set>
                                  </p:childTnLst>
                                </p:cTn>
                              </p:par>
                              <p:par>
                                <p:cTn id="62" presetID="10" presetClass="exit" presetSubtype="0" fill="hold" nodeType="withEffect">
                                  <p:stCondLst>
                                    <p:cond delay="1600"/>
                                  </p:stCondLst>
                                  <p:childTnLst>
                                    <p:animEffect transition="out" filter="fade">
                                      <p:cBhvr>
                                        <p:cTn id="63" dur="500"/>
                                        <p:tgtEl>
                                          <p:spTgt spid="43"/>
                                        </p:tgtEl>
                                      </p:cBhvr>
                                    </p:animEffect>
                                    <p:set>
                                      <p:cBhvr>
                                        <p:cTn id="64"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en-GB" dirty="0" smtClean="0"/>
              <a:t>Source Control Integration</a:t>
            </a:r>
            <a:br>
              <a:rPr lang="en-GB" dirty="0" smtClean="0"/>
            </a:br>
            <a:endParaRPr lang="en-GB" dirty="0"/>
          </a:p>
        </p:txBody>
      </p:sp>
      <p:sp>
        <p:nvSpPr>
          <p:cNvPr id="5" name="Can 13"/>
          <p:cNvSpPr/>
          <p:nvPr/>
        </p:nvSpPr>
        <p:spPr>
          <a:xfrm>
            <a:off x="4716016" y="4797152"/>
            <a:ext cx="1363216" cy="914400"/>
          </a:xfrm>
          <a:prstGeom prst="can">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altLang="ja-JP" sz="1400" b="1" dirty="0" smtClean="0"/>
              <a:t>Local Version Control</a:t>
            </a:r>
            <a:endParaRPr lang="en-US" altLang="ja-JP" sz="1400" b="1" dirty="0"/>
          </a:p>
        </p:txBody>
      </p:sp>
      <p:sp>
        <p:nvSpPr>
          <p:cNvPr id="6" name="Can 13"/>
          <p:cNvSpPr/>
          <p:nvPr/>
        </p:nvSpPr>
        <p:spPr>
          <a:xfrm>
            <a:off x="6228184" y="4797152"/>
            <a:ext cx="1291208" cy="914400"/>
          </a:xfrm>
          <a:prstGeom prst="can">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altLang="ja-JP" sz="1400" b="1" dirty="0" smtClean="0"/>
              <a:t>Subversion/</a:t>
            </a:r>
            <a:r>
              <a:rPr lang="en-US" altLang="ja-JP" sz="1400" b="1" dirty="0" err="1" smtClean="0"/>
              <a:t>Git</a:t>
            </a:r>
            <a:endParaRPr lang="en-US" altLang="ja-JP" sz="1400" b="1" dirty="0"/>
          </a:p>
        </p:txBody>
      </p:sp>
      <p:sp>
        <p:nvSpPr>
          <p:cNvPr id="7" name="Can 13"/>
          <p:cNvSpPr/>
          <p:nvPr/>
        </p:nvSpPr>
        <p:spPr>
          <a:xfrm>
            <a:off x="7620000" y="4797896"/>
            <a:ext cx="1416496" cy="863352"/>
          </a:xfrm>
          <a:prstGeom prst="can">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altLang="ja-JP" sz="1400" b="1" dirty="0" smtClean="0"/>
              <a:t>Other Version Control Tools</a:t>
            </a:r>
            <a:endParaRPr lang="en-US" altLang="ja-JP" sz="1400" b="1" dirty="0"/>
          </a:p>
        </p:txBody>
      </p:sp>
      <p:sp>
        <p:nvSpPr>
          <p:cNvPr id="9" name="Content Placeholder 2"/>
          <p:cNvSpPr>
            <a:spLocks noGrp="1"/>
          </p:cNvSpPr>
          <p:nvPr>
            <p:ph idx="1"/>
          </p:nvPr>
        </p:nvSpPr>
        <p:spPr>
          <a:xfrm>
            <a:off x="508248" y="1340768"/>
            <a:ext cx="3991744" cy="5029200"/>
          </a:xfrm>
        </p:spPr>
        <p:txBody>
          <a:bodyPr/>
          <a:lstStyle/>
          <a:p>
            <a:pPr eaLnBrk="0" latinLnBrk="0" hangingPunct="0">
              <a:buNone/>
            </a:pPr>
            <a:r>
              <a:rPr lang="en-GB" sz="2000" b="1" dirty="0" smtClean="0"/>
              <a:t>Integrate with 3</a:t>
            </a:r>
            <a:r>
              <a:rPr lang="en-GB" sz="2000" b="1" baseline="30000" dirty="0" smtClean="0"/>
              <a:t>rd</a:t>
            </a:r>
            <a:r>
              <a:rPr lang="en-GB" sz="2000" b="1" dirty="0" smtClean="0"/>
              <a:t> party revision</a:t>
            </a:r>
          </a:p>
          <a:p>
            <a:pPr eaLnBrk="0" latinLnBrk="0" hangingPunct="0">
              <a:buNone/>
            </a:pPr>
            <a:r>
              <a:rPr lang="en-GB" sz="2000" b="1" dirty="0" smtClean="0"/>
              <a:t>control tools</a:t>
            </a:r>
          </a:p>
          <a:p>
            <a:pPr eaLnBrk="0" latinLnBrk="0" hangingPunct="0">
              <a:buNone/>
            </a:pPr>
            <a:endParaRPr lang="en-GB" sz="2000" b="1" dirty="0" smtClean="0"/>
          </a:p>
          <a:p>
            <a:pPr eaLnBrk="0" latinLnBrk="0" hangingPunct="0"/>
            <a:r>
              <a:rPr lang="en-GB" sz="2000" dirty="0" smtClean="0"/>
              <a:t>Basic revision control</a:t>
            </a:r>
          </a:p>
          <a:p>
            <a:pPr lvl="1" eaLnBrk="0" latinLnBrk="0" hangingPunct="0"/>
            <a:r>
              <a:rPr lang="en-GB" sz="1800" dirty="0" smtClean="0"/>
              <a:t>Lightweight local version control tool for single user </a:t>
            </a:r>
          </a:p>
          <a:p>
            <a:pPr lvl="1" eaLnBrk="0" latinLnBrk="0" hangingPunct="0"/>
            <a:r>
              <a:rPr lang="en-GB" sz="1800" dirty="0" smtClean="0"/>
              <a:t>Basic integration with Subversion (SVN) and Git</a:t>
            </a:r>
          </a:p>
          <a:p>
            <a:pPr eaLnBrk="0" latinLnBrk="0" hangingPunct="0"/>
            <a:r>
              <a:rPr lang="en-GB" sz="2000" dirty="0" smtClean="0"/>
              <a:t>Adaptor SDK free download available for integration between Simulink Projects and 3</a:t>
            </a:r>
            <a:r>
              <a:rPr lang="en-GB" sz="2000" baseline="30000" dirty="0" smtClean="0"/>
              <a:t>rd</a:t>
            </a:r>
            <a:r>
              <a:rPr lang="en-GB" sz="2000" dirty="0" smtClean="0"/>
              <a:t> revision control tools</a:t>
            </a:r>
          </a:p>
          <a:p>
            <a:pPr lvl="1" eaLnBrk="0" latinLnBrk="0" hangingPunct="0">
              <a:buNone/>
            </a:pPr>
            <a:endParaRPr lang="en-GB" dirty="0" smtClean="0"/>
          </a:p>
          <a:p>
            <a:pPr eaLnBrk="0" latinLnBrk="0" hangingPunct="0">
              <a:buNone/>
            </a:pPr>
            <a:endParaRPr lang="en-GB" dirty="0"/>
          </a:p>
        </p:txBody>
      </p:sp>
      <p:pic>
        <p:nvPicPr>
          <p:cNvPr id="10" name="Picture 3" descr="S:\slp1.jpg"/>
          <p:cNvPicPr>
            <a:picLocks noChangeAspect="1" noChangeArrowheads="1"/>
          </p:cNvPicPr>
          <p:nvPr/>
        </p:nvPicPr>
        <p:blipFill>
          <a:blip r:embed="rId3" cstate="print"/>
          <a:srcRect/>
          <a:stretch>
            <a:fillRect/>
          </a:stretch>
        </p:blipFill>
        <p:spPr bwMode="auto">
          <a:xfrm>
            <a:off x="5436096" y="1484784"/>
            <a:ext cx="2912442" cy="1944216"/>
          </a:xfrm>
          <a:prstGeom prst="rect">
            <a:avLst/>
          </a:prstGeom>
          <a:noFill/>
        </p:spPr>
      </p:pic>
      <p:cxnSp>
        <p:nvCxnSpPr>
          <p:cNvPr id="11" name="Straight Arrow Connector 10"/>
          <p:cNvCxnSpPr>
            <a:endCxn id="5" idx="1"/>
          </p:cNvCxnSpPr>
          <p:nvPr/>
        </p:nvCxnSpPr>
        <p:spPr>
          <a:xfrm rot="10800000" flipV="1">
            <a:off x="5397624" y="3429000"/>
            <a:ext cx="1478632" cy="1368152"/>
          </a:xfrm>
          <a:prstGeom prst="straightConnector1">
            <a:avLst/>
          </a:prstGeom>
          <a:ln w="254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6192974" y="4113076"/>
            <a:ext cx="1368152" cy="1588"/>
          </a:xfrm>
          <a:prstGeom prst="straightConnector1">
            <a:avLst/>
          </a:prstGeom>
          <a:ln w="254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7" idx="1"/>
          </p:cNvCxnSpPr>
          <p:nvPr/>
        </p:nvCxnSpPr>
        <p:spPr>
          <a:xfrm rot="16200000" flipH="1">
            <a:off x="6925834" y="3395482"/>
            <a:ext cx="1368896" cy="1435931"/>
          </a:xfrm>
          <a:prstGeom prst="straightConnector1">
            <a:avLst/>
          </a:prstGeom>
          <a:ln w="254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40352" y="3645024"/>
            <a:ext cx="1088760" cy="523220"/>
          </a:xfrm>
          <a:prstGeom prst="rect">
            <a:avLst/>
          </a:prstGeom>
          <a:noFill/>
        </p:spPr>
        <p:txBody>
          <a:bodyPr wrap="none" rtlCol="0">
            <a:spAutoFit/>
          </a:bodyPr>
          <a:lstStyle/>
          <a:p>
            <a:pPr algn="ctr" eaLnBrk="0" hangingPunct="0"/>
            <a:r>
              <a:rPr lang="en-GB" sz="1400" b="1" dirty="0" smtClean="0">
                <a:latin typeface="Arial" pitchFamily="34" charset="0"/>
                <a:cs typeface="Arial" pitchFamily="34" charset="0"/>
              </a:rPr>
              <a:t>Developed</a:t>
            </a:r>
          </a:p>
          <a:p>
            <a:pPr algn="ctr" eaLnBrk="0" hangingPunct="0"/>
            <a:r>
              <a:rPr lang="en-GB" sz="1400" b="1" dirty="0" smtClean="0">
                <a:latin typeface="Arial" pitchFamily="34" charset="0"/>
                <a:cs typeface="Arial" pitchFamily="34" charset="0"/>
              </a:rPr>
              <a:t>with SDK</a:t>
            </a:r>
            <a:endParaRPr lang="en-GB" sz="1400" b="1" dirty="0">
              <a:latin typeface="Arial" pitchFamily="34" charset="0"/>
              <a:cs typeface="Arial" pitchFamily="34" charset="0"/>
            </a:endParaRPr>
          </a:p>
        </p:txBody>
      </p:sp>
    </p:spTree>
    <p:extLst>
      <p:ext uri="{BB962C8B-B14F-4D97-AF65-F5344CB8AC3E}">
        <p14:creationId xmlns:p14="http://schemas.microsoft.com/office/powerpoint/2010/main" val="61214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smtClean="0"/>
              <a:t>Software Engineering</a:t>
            </a:r>
            <a:endParaRPr lang="en-US" dirty="0"/>
          </a:p>
        </p:txBody>
      </p:sp>
      <p:sp>
        <p:nvSpPr>
          <p:cNvPr id="4" name="Subtitle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6035280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ChangeArrowheads="1"/>
          </p:cNvSpPr>
          <p:nvPr/>
        </p:nvSpPr>
        <p:spPr bwMode="auto">
          <a:xfrm>
            <a:off x="1528763" y="1558925"/>
            <a:ext cx="5862637" cy="3898900"/>
          </a:xfrm>
          <a:prstGeom prst="rect">
            <a:avLst/>
          </a:prstGeom>
          <a:gradFill rotWithShape="1">
            <a:gsLst>
              <a:gs pos="0">
                <a:srgbClr val="FBE1B3"/>
              </a:gs>
              <a:gs pos="100000">
                <a:srgbClr val="EBB24B"/>
              </a:gs>
            </a:gsLst>
            <a:path path="shape">
              <a:fillToRect l="50000" t="50000" r="50000" b="50000"/>
            </a:path>
          </a:gradFill>
          <a:ln w="38100" algn="ctr">
            <a:solidFill>
              <a:schemeClr val="bg1"/>
            </a:solidFill>
            <a:miter lim="800000"/>
            <a:headEnd/>
            <a:tailEnd/>
          </a:ln>
          <a:effectLst/>
        </p:spPr>
        <p:txBody>
          <a:bodyPr wrap="none" anchor="ctr"/>
          <a:lstStyle/>
          <a:p>
            <a:endParaRPr lang="en-US"/>
          </a:p>
        </p:txBody>
      </p:sp>
      <p:sp>
        <p:nvSpPr>
          <p:cNvPr id="209923" name="Oval 3"/>
          <p:cNvSpPr>
            <a:spLocks noChangeArrowheads="1"/>
          </p:cNvSpPr>
          <p:nvPr/>
        </p:nvSpPr>
        <p:spPr bwMode="auto">
          <a:xfrm>
            <a:off x="2012950" y="4197350"/>
            <a:ext cx="1600200" cy="996950"/>
          </a:xfrm>
          <a:prstGeom prst="ellipse">
            <a:avLst/>
          </a:prstGeom>
          <a:solidFill>
            <a:srgbClr val="C0C0C0"/>
          </a:solidFill>
          <a:ln w="9525" algn="ctr">
            <a:noFill/>
            <a:round/>
            <a:headEnd/>
            <a:tailEnd/>
          </a:ln>
          <a:effectLst>
            <a:outerShdw dist="107763" dir="2700000" algn="ctr" rotWithShape="0">
              <a:srgbClr val="763E00">
                <a:alpha val="50000"/>
              </a:srgbClr>
            </a:outerShdw>
          </a:effectLst>
        </p:spPr>
        <p:txBody>
          <a:bodyPr wrap="none" anchor="ctr"/>
          <a:lstStyle/>
          <a:p>
            <a:r>
              <a:rPr lang="en-GB" b="1"/>
              <a:t>Hand Code</a:t>
            </a:r>
          </a:p>
        </p:txBody>
      </p:sp>
      <p:sp>
        <p:nvSpPr>
          <p:cNvPr id="209924" name="Oval 4"/>
          <p:cNvSpPr>
            <a:spLocks noChangeArrowheads="1"/>
          </p:cNvSpPr>
          <p:nvPr/>
        </p:nvSpPr>
        <p:spPr bwMode="auto">
          <a:xfrm>
            <a:off x="4560888" y="3965575"/>
            <a:ext cx="2390775" cy="1358900"/>
          </a:xfrm>
          <a:prstGeom prst="ellipse">
            <a:avLst/>
          </a:prstGeom>
          <a:solidFill>
            <a:schemeClr val="bg1"/>
          </a:solidFill>
          <a:ln w="9525" algn="ctr">
            <a:solidFill>
              <a:schemeClr val="bg1"/>
            </a:solidFill>
            <a:round/>
            <a:headEnd/>
            <a:tailEnd/>
          </a:ln>
          <a:effectLst>
            <a:outerShdw dist="107763" dir="2700000" algn="ctr" rotWithShape="0">
              <a:srgbClr val="763E00">
                <a:alpha val="50000"/>
              </a:srgbClr>
            </a:outerShdw>
          </a:effectLst>
        </p:spPr>
        <p:txBody>
          <a:bodyPr wrap="none" anchor="ctr"/>
          <a:lstStyle/>
          <a:p>
            <a:r>
              <a:rPr lang="en-GB" b="1"/>
              <a:t>UML</a:t>
            </a:r>
          </a:p>
        </p:txBody>
      </p:sp>
      <p:sp>
        <p:nvSpPr>
          <p:cNvPr id="209925" name="Line 5"/>
          <p:cNvSpPr>
            <a:spLocks noChangeShapeType="1"/>
          </p:cNvSpPr>
          <p:nvPr/>
        </p:nvSpPr>
        <p:spPr bwMode="auto">
          <a:xfrm>
            <a:off x="4191000" y="1562100"/>
            <a:ext cx="0" cy="3886200"/>
          </a:xfrm>
          <a:prstGeom prst="line">
            <a:avLst/>
          </a:prstGeom>
          <a:noFill/>
          <a:ln w="38100">
            <a:solidFill>
              <a:schemeClr val="bg1"/>
            </a:solidFill>
            <a:round/>
            <a:headEnd/>
            <a:tailEnd/>
          </a:ln>
          <a:effectLst/>
        </p:spPr>
        <p:txBody>
          <a:bodyPr wrap="none" anchor="ctr"/>
          <a:lstStyle/>
          <a:p>
            <a:endParaRPr lang="en-GB"/>
          </a:p>
        </p:txBody>
      </p:sp>
      <p:sp>
        <p:nvSpPr>
          <p:cNvPr id="209926" name="Line 6"/>
          <p:cNvSpPr>
            <a:spLocks noChangeShapeType="1"/>
          </p:cNvSpPr>
          <p:nvPr/>
        </p:nvSpPr>
        <p:spPr bwMode="auto">
          <a:xfrm>
            <a:off x="1514475" y="3781425"/>
            <a:ext cx="5905500" cy="0"/>
          </a:xfrm>
          <a:prstGeom prst="line">
            <a:avLst/>
          </a:prstGeom>
          <a:noFill/>
          <a:ln w="38100">
            <a:solidFill>
              <a:schemeClr val="bg1"/>
            </a:solidFill>
            <a:round/>
            <a:headEnd/>
            <a:tailEnd/>
          </a:ln>
          <a:effectLst/>
        </p:spPr>
        <p:txBody>
          <a:bodyPr wrap="none" anchor="ctr"/>
          <a:lstStyle/>
          <a:p>
            <a:endParaRPr lang="en-GB"/>
          </a:p>
        </p:txBody>
      </p:sp>
      <p:sp>
        <p:nvSpPr>
          <p:cNvPr id="209928" name="Text Box 8"/>
          <p:cNvSpPr txBox="1">
            <a:spLocks noChangeArrowheads="1"/>
          </p:cNvSpPr>
          <p:nvPr/>
        </p:nvSpPr>
        <p:spPr bwMode="auto">
          <a:xfrm>
            <a:off x="1733550" y="5981700"/>
            <a:ext cx="5518150" cy="457200"/>
          </a:xfrm>
          <a:prstGeom prst="rect">
            <a:avLst/>
          </a:prstGeom>
          <a:noFill/>
          <a:ln w="9525">
            <a:noFill/>
            <a:miter lim="800000"/>
            <a:headEnd/>
            <a:tailEnd/>
          </a:ln>
          <a:effectLst/>
        </p:spPr>
        <p:txBody>
          <a:bodyPr>
            <a:spAutoFit/>
          </a:bodyPr>
          <a:lstStyle/>
          <a:p>
            <a:r>
              <a:rPr lang="en-GB" sz="2400" b="1">
                <a:solidFill>
                  <a:schemeClr val="tx2"/>
                </a:solidFill>
              </a:rPr>
              <a:t>Architectural Complexity</a:t>
            </a:r>
          </a:p>
        </p:txBody>
      </p:sp>
      <p:sp>
        <p:nvSpPr>
          <p:cNvPr id="209929" name="Text Box 9"/>
          <p:cNvSpPr txBox="1">
            <a:spLocks noChangeArrowheads="1"/>
          </p:cNvSpPr>
          <p:nvPr/>
        </p:nvSpPr>
        <p:spPr bwMode="auto">
          <a:xfrm>
            <a:off x="466725" y="1687513"/>
            <a:ext cx="549275" cy="3609975"/>
          </a:xfrm>
          <a:prstGeom prst="rect">
            <a:avLst/>
          </a:prstGeom>
          <a:noFill/>
          <a:ln w="9525">
            <a:noFill/>
            <a:miter lim="800000"/>
            <a:headEnd/>
            <a:tailEnd/>
          </a:ln>
          <a:effectLst/>
        </p:spPr>
        <p:txBody>
          <a:bodyPr vert="eaVert">
            <a:spAutoFit/>
          </a:bodyPr>
          <a:lstStyle/>
          <a:p>
            <a:r>
              <a:rPr lang="en-GB" sz="2400" b="1">
                <a:solidFill>
                  <a:schemeClr val="tx2"/>
                </a:solidFill>
              </a:rPr>
              <a:t>Algorithmic Complexity</a:t>
            </a:r>
          </a:p>
        </p:txBody>
      </p:sp>
      <p:sp>
        <p:nvSpPr>
          <p:cNvPr id="209930" name="Line 10"/>
          <p:cNvSpPr>
            <a:spLocks noChangeShapeType="1"/>
          </p:cNvSpPr>
          <p:nvPr/>
        </p:nvSpPr>
        <p:spPr bwMode="auto">
          <a:xfrm flipV="1">
            <a:off x="1244600" y="1687513"/>
            <a:ext cx="0" cy="3605212"/>
          </a:xfrm>
          <a:prstGeom prst="line">
            <a:avLst/>
          </a:prstGeom>
          <a:noFill/>
          <a:ln w="57150">
            <a:solidFill>
              <a:schemeClr val="tx2"/>
            </a:solidFill>
            <a:round/>
            <a:headEnd/>
            <a:tailEnd type="triangle" w="med" len="med"/>
          </a:ln>
          <a:effectLst/>
        </p:spPr>
        <p:txBody>
          <a:bodyPr/>
          <a:lstStyle/>
          <a:p>
            <a:endParaRPr lang="en-GB"/>
          </a:p>
        </p:txBody>
      </p:sp>
      <p:sp>
        <p:nvSpPr>
          <p:cNvPr id="209931" name="Line 11"/>
          <p:cNvSpPr>
            <a:spLocks noChangeShapeType="1"/>
          </p:cNvSpPr>
          <p:nvPr/>
        </p:nvSpPr>
        <p:spPr bwMode="auto">
          <a:xfrm flipV="1">
            <a:off x="1698625" y="5703888"/>
            <a:ext cx="5476875" cy="0"/>
          </a:xfrm>
          <a:prstGeom prst="line">
            <a:avLst/>
          </a:prstGeom>
          <a:noFill/>
          <a:ln w="57150">
            <a:solidFill>
              <a:schemeClr val="tx2"/>
            </a:solidFill>
            <a:round/>
            <a:headEnd/>
            <a:tailEnd type="triangle" w="med" len="med"/>
          </a:ln>
          <a:effectLst/>
        </p:spPr>
        <p:txBody>
          <a:bodyPr/>
          <a:lstStyle/>
          <a:p>
            <a:endParaRPr lang="en-GB"/>
          </a:p>
        </p:txBody>
      </p:sp>
      <p:sp>
        <p:nvSpPr>
          <p:cNvPr id="209932" name="Oval 12"/>
          <p:cNvSpPr>
            <a:spLocks noChangeArrowheads="1"/>
          </p:cNvSpPr>
          <p:nvPr/>
        </p:nvSpPr>
        <p:spPr bwMode="auto">
          <a:xfrm>
            <a:off x="4694238" y="1739900"/>
            <a:ext cx="2489200" cy="1885950"/>
          </a:xfrm>
          <a:prstGeom prst="ellipse">
            <a:avLst/>
          </a:prstGeom>
          <a:gradFill rotWithShape="1">
            <a:gsLst>
              <a:gs pos="0">
                <a:schemeClr val="bg1"/>
              </a:gs>
              <a:gs pos="100000">
                <a:schemeClr val="tx2"/>
              </a:gs>
            </a:gsLst>
            <a:path path="shape">
              <a:fillToRect l="50000" t="50000" r="50000" b="50000"/>
            </a:path>
          </a:gradFill>
          <a:ln w="19050" algn="ctr">
            <a:noFill/>
            <a:round/>
            <a:headEnd/>
            <a:tailEnd/>
          </a:ln>
          <a:effectLst>
            <a:outerShdw dist="107763" dir="2700000" algn="ctr" rotWithShape="0">
              <a:srgbClr val="763E00">
                <a:alpha val="50000"/>
              </a:srgbClr>
            </a:outerShdw>
          </a:effectLst>
        </p:spPr>
        <p:txBody>
          <a:bodyPr wrap="none" anchor="ctr"/>
          <a:lstStyle/>
          <a:p>
            <a:r>
              <a:rPr lang="en-GB" b="1"/>
              <a:t>UML and Simulink</a:t>
            </a:r>
          </a:p>
          <a:p>
            <a:r>
              <a:rPr lang="en-GB" b="1"/>
              <a:t>Hybrid</a:t>
            </a:r>
          </a:p>
        </p:txBody>
      </p:sp>
      <p:sp>
        <p:nvSpPr>
          <p:cNvPr id="209933" name="Rectangle 13"/>
          <p:cNvSpPr>
            <a:spLocks noGrp="1" noChangeArrowheads="1"/>
          </p:cNvSpPr>
          <p:nvPr>
            <p:ph type="title"/>
          </p:nvPr>
        </p:nvSpPr>
        <p:spPr>
          <a:noFill/>
          <a:ln/>
        </p:spPr>
        <p:txBody>
          <a:bodyPr/>
          <a:lstStyle/>
          <a:p>
            <a:r>
              <a:rPr lang="en-US"/>
              <a:t>Modeling Complex Software Systems</a:t>
            </a:r>
            <a:endParaRPr lang="en-GB"/>
          </a:p>
        </p:txBody>
      </p:sp>
      <p:sp>
        <p:nvSpPr>
          <p:cNvPr id="209934" name="AutoShape 14"/>
          <p:cNvSpPr>
            <a:spLocks noChangeArrowheads="1"/>
          </p:cNvSpPr>
          <p:nvPr/>
        </p:nvSpPr>
        <p:spPr bwMode="auto">
          <a:xfrm rot="5400000">
            <a:off x="6195219" y="4283869"/>
            <a:ext cx="982662" cy="8001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1">
            <a:gsLst>
              <a:gs pos="0">
                <a:schemeClr val="bg2">
                  <a:alpha val="73000"/>
                </a:schemeClr>
              </a:gs>
              <a:gs pos="100000">
                <a:schemeClr val="bg2">
                  <a:gamma/>
                  <a:tint val="3137"/>
                  <a:invGamma/>
                </a:schemeClr>
              </a:gs>
            </a:gsLst>
            <a:lin ang="5400000" scaled="1"/>
          </a:gradFill>
          <a:ln w="38100" algn="ctr">
            <a:noFill/>
            <a:miter lim="800000"/>
            <a:headEnd/>
            <a:tailEnd/>
          </a:ln>
          <a:effectLst/>
        </p:spPr>
        <p:txBody>
          <a:bodyPr wrap="none" anchor="ctr"/>
          <a:lstStyle/>
          <a:p>
            <a:endParaRPr lang="en-GB"/>
          </a:p>
        </p:txBody>
      </p:sp>
      <p:sp>
        <p:nvSpPr>
          <p:cNvPr id="209937" name="Text Box 17"/>
          <p:cNvSpPr txBox="1">
            <a:spLocks noChangeArrowheads="1"/>
          </p:cNvSpPr>
          <p:nvPr/>
        </p:nvSpPr>
        <p:spPr bwMode="auto">
          <a:xfrm>
            <a:off x="7053263" y="3970338"/>
            <a:ext cx="2090737" cy="1555750"/>
          </a:xfrm>
          <a:prstGeom prst="rect">
            <a:avLst/>
          </a:prstGeom>
          <a:solidFill>
            <a:srgbClr val="B2B2B2"/>
          </a:solidFill>
          <a:ln w="9525">
            <a:noFill/>
            <a:miter lim="800000"/>
            <a:headEnd/>
            <a:tailEnd/>
          </a:ln>
          <a:effectLst/>
        </p:spPr>
        <p:txBody>
          <a:bodyPr>
            <a:spAutoFit/>
          </a:bodyPr>
          <a:lstStyle/>
          <a:p>
            <a:pPr marL="117475" indent="-117475" algn="l">
              <a:spcBef>
                <a:spcPct val="50000"/>
              </a:spcBef>
            </a:pPr>
            <a:r>
              <a:rPr lang="en-US" sz="1200" b="1" dirty="0"/>
              <a:t>Vendors</a:t>
            </a:r>
          </a:p>
          <a:p>
            <a:pPr marL="117475" indent="-117475" algn="l">
              <a:spcBef>
                <a:spcPct val="50000"/>
              </a:spcBef>
              <a:buClr>
                <a:schemeClr val="tx2"/>
              </a:buClr>
              <a:buFont typeface="Wingdings" pitchFamily="2" charset="2"/>
              <a:buChar char="§"/>
            </a:pPr>
            <a:r>
              <a:rPr lang="en-US" sz="1200" dirty="0"/>
              <a:t>IBM </a:t>
            </a:r>
            <a:r>
              <a:rPr lang="en-US" sz="1200" dirty="0" smtClean="0"/>
              <a:t>Rhapsody</a:t>
            </a:r>
            <a:endParaRPr lang="en-US" sz="1200" baseline="30000" dirty="0">
              <a:cs typeface="Arial" charset="0"/>
            </a:endParaRPr>
          </a:p>
          <a:p>
            <a:pPr marL="117475" indent="-117475" algn="l">
              <a:spcBef>
                <a:spcPct val="50000"/>
              </a:spcBef>
              <a:buClr>
                <a:schemeClr val="tx2"/>
              </a:buClr>
              <a:buFont typeface="Wingdings" pitchFamily="2" charset="2"/>
              <a:buChar char="§"/>
            </a:pPr>
            <a:r>
              <a:rPr lang="en-US" sz="1200" dirty="0" err="1"/>
              <a:t>ARTiSAN</a:t>
            </a:r>
            <a:r>
              <a:rPr lang="en-US" sz="1200" dirty="0"/>
              <a:t> Studio</a:t>
            </a:r>
          </a:p>
          <a:p>
            <a:pPr marL="117475" indent="-117475" algn="l">
              <a:spcBef>
                <a:spcPct val="50000"/>
              </a:spcBef>
              <a:buClr>
                <a:schemeClr val="tx2"/>
              </a:buClr>
              <a:buFont typeface="Wingdings" pitchFamily="2" charset="2"/>
              <a:buChar char="§"/>
            </a:pPr>
            <a:r>
              <a:rPr lang="en-US" sz="1200" dirty="0"/>
              <a:t>IBM Rational System Designer</a:t>
            </a:r>
          </a:p>
          <a:p>
            <a:pPr marL="117475" indent="-117475" algn="l">
              <a:spcBef>
                <a:spcPct val="50000"/>
              </a:spcBef>
              <a:buClr>
                <a:schemeClr val="tx2"/>
              </a:buClr>
              <a:buFont typeface="Wingdings" pitchFamily="2" charset="2"/>
              <a:buChar char="§"/>
            </a:pPr>
            <a:r>
              <a:rPr lang="en-US" sz="1200" dirty="0" smtClean="0"/>
              <a:t>No Magic </a:t>
            </a:r>
            <a:r>
              <a:rPr lang="en-US" sz="1200" dirty="0" err="1" smtClean="0"/>
              <a:t>Magic</a:t>
            </a:r>
            <a:r>
              <a:rPr lang="en-US" sz="1200" dirty="0" smtClean="0"/>
              <a:t> Draw</a:t>
            </a:r>
            <a:endParaRPr lang="en-US" sz="1200" dirty="0"/>
          </a:p>
        </p:txBody>
      </p:sp>
      <p:sp>
        <p:nvSpPr>
          <p:cNvPr id="209938" name="Oval 18"/>
          <p:cNvSpPr>
            <a:spLocks noChangeArrowheads="1"/>
          </p:cNvSpPr>
          <p:nvPr/>
        </p:nvSpPr>
        <p:spPr bwMode="auto">
          <a:xfrm>
            <a:off x="1563688" y="1612900"/>
            <a:ext cx="2886075" cy="2347913"/>
          </a:xfrm>
          <a:prstGeom prst="ellipse">
            <a:avLst/>
          </a:prstGeom>
          <a:solidFill>
            <a:schemeClr val="tx2"/>
          </a:solidFill>
          <a:ln w="9525" algn="ctr">
            <a:noFill/>
            <a:round/>
            <a:headEnd/>
            <a:tailEnd/>
          </a:ln>
          <a:effectLst>
            <a:outerShdw dist="107763" dir="2700000" algn="ctr" rotWithShape="0">
              <a:srgbClr val="763E00">
                <a:alpha val="50000"/>
              </a:srgbClr>
            </a:outerShdw>
          </a:effectLst>
        </p:spPr>
        <p:txBody>
          <a:bodyPr wrap="none" anchor="ctr"/>
          <a:lstStyle/>
          <a:p>
            <a:r>
              <a:rPr lang="en-GB" b="1">
                <a:solidFill>
                  <a:schemeClr val="bg1"/>
                </a:solidFill>
              </a:rPr>
              <a:t>Simulink</a:t>
            </a:r>
            <a:endParaRPr lang="en-US" b="1">
              <a:solidFill>
                <a:schemeClr val="bg1"/>
              </a:solidFill>
            </a:endParaRPr>
          </a:p>
          <a:p>
            <a:r>
              <a:rPr lang="en-GB" b="1">
                <a:solidFill>
                  <a:schemeClr val="bg1"/>
                </a:solidFill>
              </a:rPr>
              <a:t>Stateflow</a:t>
            </a:r>
          </a:p>
          <a:p>
            <a:r>
              <a:rPr lang="en-GB" b="1">
                <a:solidFill>
                  <a:schemeClr val="bg1"/>
                </a:solidFill>
              </a:rPr>
              <a:t>Embedded MATLAB</a:t>
            </a:r>
          </a:p>
        </p:txBody>
      </p:sp>
    </p:spTree>
    <p:extLst>
      <p:ext uri="{BB962C8B-B14F-4D97-AF65-F5344CB8AC3E}">
        <p14:creationId xmlns:p14="http://schemas.microsoft.com/office/powerpoint/2010/main" val="209197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9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9937"/>
                                        </p:tgtEl>
                                        <p:attrNameLst>
                                          <p:attrName>style.visibility</p:attrName>
                                        </p:attrNameLst>
                                      </p:cBhvr>
                                      <p:to>
                                        <p:strVal val="visible"/>
                                      </p:to>
                                    </p:set>
                                    <p:animEffect transition="in" filter="fade">
                                      <p:cBhvr>
                                        <p:cTn id="11" dur="500"/>
                                        <p:tgtEl>
                                          <p:spTgt spid="209937"/>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0993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9932"/>
                                        </p:tgtEl>
                                        <p:attrNameLst>
                                          <p:attrName>style.visibility</p:attrName>
                                        </p:attrNameLst>
                                      </p:cBhvr>
                                      <p:to>
                                        <p:strVal val="visible"/>
                                      </p:to>
                                    </p:set>
                                    <p:animEffect transition="in" filter="fade">
                                      <p:cBhvr>
                                        <p:cTn id="18" dur="500"/>
                                        <p:tgtEl>
                                          <p:spTgt spid="209932"/>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20993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99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4" grpId="0" animBg="1"/>
      <p:bldP spid="209932" grpId="0" animBg="1"/>
      <p:bldP spid="209934" grpId="0" animBg="1"/>
      <p:bldP spid="209934" grpId="1" animBg="1"/>
      <p:bldP spid="209937" grpId="0" animBg="1"/>
      <p:bldP spid="209937"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en-US" sz="2800"/>
              <a:t>Projects with Low Algorithm Complexity </a:t>
            </a:r>
            <a:br>
              <a:rPr lang="en-US" sz="2800"/>
            </a:br>
            <a:r>
              <a:rPr lang="en-US" sz="2800"/>
              <a:t>and High Architectural Complexity</a:t>
            </a:r>
          </a:p>
        </p:txBody>
      </p:sp>
      <p:sp>
        <p:nvSpPr>
          <p:cNvPr id="281650" name="Rectangle 50"/>
          <p:cNvSpPr>
            <a:spLocks noGrp="1" noChangeArrowheads="1"/>
          </p:cNvSpPr>
          <p:nvPr>
            <p:ph type="body" idx="4294967295"/>
          </p:nvPr>
        </p:nvSpPr>
        <p:spPr>
          <a:xfrm>
            <a:off x="1886" y="5242816"/>
            <a:ext cx="3303588" cy="1135062"/>
          </a:xfrm>
          <a:noFill/>
          <a:ln/>
        </p:spPr>
        <p:txBody>
          <a:bodyPr/>
          <a:lstStyle/>
          <a:p>
            <a:r>
              <a:rPr lang="en-GB" dirty="0"/>
              <a:t>Example applications:</a:t>
            </a:r>
          </a:p>
          <a:p>
            <a:pPr lvl="1"/>
            <a:r>
              <a:rPr lang="en-GB" sz="1800" dirty="0"/>
              <a:t>User interfaces</a:t>
            </a:r>
          </a:p>
          <a:p>
            <a:pPr lvl="1"/>
            <a:r>
              <a:rPr lang="en-GB" sz="1800" dirty="0"/>
              <a:t>Data management</a:t>
            </a:r>
          </a:p>
        </p:txBody>
      </p:sp>
      <p:sp>
        <p:nvSpPr>
          <p:cNvPr id="281612" name="Text Box 12"/>
          <p:cNvSpPr txBox="1">
            <a:spLocks noChangeArrowheads="1"/>
          </p:cNvSpPr>
          <p:nvPr/>
        </p:nvSpPr>
        <p:spPr bwMode="auto">
          <a:xfrm>
            <a:off x="7394575" y="5673725"/>
            <a:ext cx="1749425" cy="825500"/>
          </a:xfrm>
          <a:prstGeom prst="rect">
            <a:avLst/>
          </a:prstGeom>
          <a:noFill/>
          <a:ln w="9525">
            <a:noFill/>
            <a:miter lim="800000"/>
            <a:headEnd/>
            <a:tailEnd/>
          </a:ln>
          <a:effectLst/>
        </p:spPr>
        <p:txBody>
          <a:bodyPr>
            <a:spAutoFit/>
          </a:bodyPr>
          <a:lstStyle/>
          <a:p>
            <a:pPr algn="l" eaLnBrk="0" hangingPunct="0"/>
            <a:r>
              <a:rPr lang="en-US" sz="1600"/>
              <a:t>+ means IDE links the code together</a:t>
            </a:r>
          </a:p>
        </p:txBody>
      </p:sp>
      <p:sp>
        <p:nvSpPr>
          <p:cNvPr id="281651" name="Rectangle 51"/>
          <p:cNvSpPr>
            <a:spLocks noChangeArrowheads="1"/>
          </p:cNvSpPr>
          <p:nvPr/>
        </p:nvSpPr>
        <p:spPr bwMode="auto">
          <a:xfrm>
            <a:off x="7929563" y="838200"/>
            <a:ext cx="979487" cy="804863"/>
          </a:xfrm>
          <a:prstGeom prst="rect">
            <a:avLst/>
          </a:prstGeom>
          <a:gradFill rotWithShape="1">
            <a:gsLst>
              <a:gs pos="0">
                <a:srgbClr val="FBE1B3"/>
              </a:gs>
              <a:gs pos="100000">
                <a:srgbClr val="EBB24B"/>
              </a:gs>
            </a:gsLst>
            <a:path path="shape">
              <a:fillToRect l="50000" t="50000" r="50000" b="50000"/>
            </a:path>
          </a:gradFill>
          <a:ln w="38100" algn="ctr">
            <a:solidFill>
              <a:schemeClr val="bg1"/>
            </a:solidFill>
            <a:miter lim="800000"/>
            <a:headEnd/>
            <a:tailEnd/>
          </a:ln>
          <a:effectLst/>
        </p:spPr>
        <p:txBody>
          <a:bodyPr wrap="none" anchor="ctr"/>
          <a:lstStyle/>
          <a:p>
            <a:endParaRPr lang="en-US"/>
          </a:p>
        </p:txBody>
      </p:sp>
      <p:sp>
        <p:nvSpPr>
          <p:cNvPr id="281652" name="Text Box 52"/>
          <p:cNvSpPr txBox="1">
            <a:spLocks noChangeArrowheads="1"/>
          </p:cNvSpPr>
          <p:nvPr/>
        </p:nvSpPr>
        <p:spPr bwMode="auto">
          <a:xfrm>
            <a:off x="7964488" y="1808163"/>
            <a:ext cx="922337" cy="276225"/>
          </a:xfrm>
          <a:prstGeom prst="rect">
            <a:avLst/>
          </a:prstGeom>
          <a:noFill/>
          <a:ln w="9525">
            <a:noFill/>
            <a:miter lim="800000"/>
            <a:headEnd/>
            <a:tailEnd/>
          </a:ln>
          <a:effectLst/>
        </p:spPr>
        <p:txBody>
          <a:bodyPr>
            <a:spAutoFit/>
          </a:bodyPr>
          <a:lstStyle/>
          <a:p>
            <a:r>
              <a:rPr lang="en-GB" sz="600" b="1">
                <a:solidFill>
                  <a:schemeClr val="tx2"/>
                </a:solidFill>
              </a:rPr>
              <a:t>Architectural Complexity</a:t>
            </a:r>
          </a:p>
        </p:txBody>
      </p:sp>
      <p:sp>
        <p:nvSpPr>
          <p:cNvPr id="281653" name="Text Box 53"/>
          <p:cNvSpPr txBox="1">
            <a:spLocks noChangeArrowheads="1"/>
          </p:cNvSpPr>
          <p:nvPr/>
        </p:nvSpPr>
        <p:spPr bwMode="auto">
          <a:xfrm>
            <a:off x="7437438" y="865188"/>
            <a:ext cx="368300" cy="744537"/>
          </a:xfrm>
          <a:prstGeom prst="rect">
            <a:avLst/>
          </a:prstGeom>
          <a:noFill/>
          <a:ln w="9525">
            <a:noFill/>
            <a:miter lim="800000"/>
            <a:headEnd/>
            <a:tailEnd/>
          </a:ln>
          <a:effectLst/>
        </p:spPr>
        <p:txBody>
          <a:bodyPr vert="eaVert">
            <a:spAutoFit/>
          </a:bodyPr>
          <a:lstStyle/>
          <a:p>
            <a:r>
              <a:rPr lang="en-GB" sz="600" b="1">
                <a:solidFill>
                  <a:schemeClr val="tx2"/>
                </a:solidFill>
              </a:rPr>
              <a:t>Algorithmic Complexity</a:t>
            </a:r>
          </a:p>
        </p:txBody>
      </p:sp>
      <p:sp>
        <p:nvSpPr>
          <p:cNvPr id="281654" name="Line 54"/>
          <p:cNvSpPr>
            <a:spLocks noChangeShapeType="1"/>
          </p:cNvSpPr>
          <p:nvPr/>
        </p:nvSpPr>
        <p:spPr bwMode="auto">
          <a:xfrm flipV="1">
            <a:off x="7843838" y="865188"/>
            <a:ext cx="0" cy="742950"/>
          </a:xfrm>
          <a:prstGeom prst="line">
            <a:avLst/>
          </a:prstGeom>
          <a:noFill/>
          <a:ln w="57150">
            <a:solidFill>
              <a:schemeClr val="tx2"/>
            </a:solidFill>
            <a:round/>
            <a:headEnd/>
            <a:tailEnd type="triangle" w="med" len="med"/>
          </a:ln>
          <a:effectLst/>
        </p:spPr>
        <p:txBody>
          <a:bodyPr/>
          <a:lstStyle/>
          <a:p>
            <a:endParaRPr lang="en-GB"/>
          </a:p>
        </p:txBody>
      </p:sp>
      <p:sp>
        <p:nvSpPr>
          <p:cNvPr id="281655" name="Line 55"/>
          <p:cNvSpPr>
            <a:spLocks noChangeShapeType="1"/>
          </p:cNvSpPr>
          <p:nvPr/>
        </p:nvSpPr>
        <p:spPr bwMode="auto">
          <a:xfrm flipV="1">
            <a:off x="7958138" y="1751013"/>
            <a:ext cx="914400" cy="0"/>
          </a:xfrm>
          <a:prstGeom prst="line">
            <a:avLst/>
          </a:prstGeom>
          <a:noFill/>
          <a:ln w="57150">
            <a:solidFill>
              <a:schemeClr val="tx2"/>
            </a:solidFill>
            <a:round/>
            <a:headEnd/>
            <a:tailEnd type="triangle" w="med" len="med"/>
          </a:ln>
          <a:effectLst/>
        </p:spPr>
        <p:txBody>
          <a:bodyPr/>
          <a:lstStyle/>
          <a:p>
            <a:endParaRPr lang="en-GB"/>
          </a:p>
        </p:txBody>
      </p:sp>
      <p:sp>
        <p:nvSpPr>
          <p:cNvPr id="281656" name="Line 56"/>
          <p:cNvSpPr>
            <a:spLocks noChangeShapeType="1"/>
          </p:cNvSpPr>
          <p:nvPr/>
        </p:nvSpPr>
        <p:spPr bwMode="auto">
          <a:xfrm>
            <a:off x="8374063" y="838200"/>
            <a:ext cx="0" cy="803275"/>
          </a:xfrm>
          <a:prstGeom prst="line">
            <a:avLst/>
          </a:prstGeom>
          <a:noFill/>
          <a:ln w="38100">
            <a:solidFill>
              <a:schemeClr val="bg1"/>
            </a:solidFill>
            <a:round/>
            <a:headEnd/>
            <a:tailEnd/>
          </a:ln>
          <a:effectLst/>
        </p:spPr>
        <p:txBody>
          <a:bodyPr wrap="none" anchor="ctr"/>
          <a:lstStyle/>
          <a:p>
            <a:endParaRPr lang="en-GB"/>
          </a:p>
        </p:txBody>
      </p:sp>
      <p:sp>
        <p:nvSpPr>
          <p:cNvPr id="281657" name="Line 57"/>
          <p:cNvSpPr>
            <a:spLocks noChangeShapeType="1"/>
          </p:cNvSpPr>
          <p:nvPr/>
        </p:nvSpPr>
        <p:spPr bwMode="auto">
          <a:xfrm>
            <a:off x="7926388" y="1296988"/>
            <a:ext cx="987425" cy="0"/>
          </a:xfrm>
          <a:prstGeom prst="line">
            <a:avLst/>
          </a:prstGeom>
          <a:noFill/>
          <a:ln w="38100">
            <a:solidFill>
              <a:schemeClr val="bg1"/>
            </a:solidFill>
            <a:round/>
            <a:headEnd/>
            <a:tailEnd/>
          </a:ln>
          <a:effectLst/>
        </p:spPr>
        <p:txBody>
          <a:bodyPr wrap="none" anchor="ctr"/>
          <a:lstStyle/>
          <a:p>
            <a:endParaRPr lang="en-GB"/>
          </a:p>
        </p:txBody>
      </p:sp>
      <p:sp>
        <p:nvSpPr>
          <p:cNvPr id="281658" name="Rectangle 58"/>
          <p:cNvSpPr>
            <a:spLocks noChangeArrowheads="1"/>
          </p:cNvSpPr>
          <p:nvPr/>
        </p:nvSpPr>
        <p:spPr bwMode="auto">
          <a:xfrm>
            <a:off x="8374063" y="1296988"/>
            <a:ext cx="539750" cy="344487"/>
          </a:xfrm>
          <a:prstGeom prst="rect">
            <a:avLst/>
          </a:prstGeom>
          <a:solidFill>
            <a:schemeClr val="tx2"/>
          </a:solidFill>
          <a:ln w="38100" algn="ctr">
            <a:solidFill>
              <a:schemeClr val="bg1"/>
            </a:solidFill>
            <a:miter lim="800000"/>
            <a:headEnd/>
            <a:tailEnd/>
          </a:ln>
          <a:effectLst/>
        </p:spPr>
        <p:txBody>
          <a:bodyPr wrap="none" anchor="ctr"/>
          <a:lstStyle/>
          <a:p>
            <a:endParaRPr lang="en-GB"/>
          </a:p>
        </p:txBody>
      </p:sp>
      <p:sp>
        <p:nvSpPr>
          <p:cNvPr id="281662" name="Oval 62"/>
          <p:cNvSpPr>
            <a:spLocks noChangeArrowheads="1"/>
          </p:cNvSpPr>
          <p:nvPr/>
        </p:nvSpPr>
        <p:spPr bwMode="auto">
          <a:xfrm>
            <a:off x="222250" y="2349500"/>
            <a:ext cx="3241675" cy="2430463"/>
          </a:xfrm>
          <a:prstGeom prst="ellipse">
            <a:avLst/>
          </a:prstGeom>
          <a:solidFill>
            <a:srgbClr val="EBB24B"/>
          </a:solidFill>
          <a:ln w="9525">
            <a:noFill/>
            <a:round/>
            <a:headEnd/>
            <a:tailEnd/>
          </a:ln>
          <a:effectLst/>
        </p:spPr>
        <p:txBody>
          <a:bodyPr wrap="none" anchor="ctr"/>
          <a:lstStyle/>
          <a:p>
            <a:endParaRPr lang="en-GB"/>
          </a:p>
        </p:txBody>
      </p:sp>
      <p:sp>
        <p:nvSpPr>
          <p:cNvPr id="281663" name="Text Box 63"/>
          <p:cNvSpPr txBox="1">
            <a:spLocks noChangeArrowheads="1"/>
          </p:cNvSpPr>
          <p:nvPr/>
        </p:nvSpPr>
        <p:spPr bwMode="auto">
          <a:xfrm>
            <a:off x="654050" y="2492375"/>
            <a:ext cx="2376488" cy="304800"/>
          </a:xfrm>
          <a:prstGeom prst="rect">
            <a:avLst/>
          </a:prstGeom>
          <a:noFill/>
          <a:ln w="9525">
            <a:noFill/>
            <a:miter lim="800000"/>
            <a:headEnd/>
            <a:tailEnd/>
          </a:ln>
          <a:effectLst/>
        </p:spPr>
        <p:txBody>
          <a:bodyPr>
            <a:spAutoFit/>
          </a:bodyPr>
          <a:lstStyle/>
          <a:p>
            <a:pPr algn="ctr" eaLnBrk="0" hangingPunct="0"/>
            <a:r>
              <a:rPr lang="en-US" sz="1400" b="1" dirty="0"/>
              <a:t>Architecture Modeling</a:t>
            </a:r>
          </a:p>
        </p:txBody>
      </p:sp>
      <p:sp>
        <p:nvSpPr>
          <p:cNvPr id="281666" name="Text Box 66"/>
          <p:cNvSpPr txBox="1">
            <a:spLocks noChangeArrowheads="1"/>
          </p:cNvSpPr>
          <p:nvPr/>
        </p:nvSpPr>
        <p:spPr bwMode="auto">
          <a:xfrm>
            <a:off x="1527175" y="2819400"/>
            <a:ext cx="612775" cy="336550"/>
          </a:xfrm>
          <a:prstGeom prst="rect">
            <a:avLst/>
          </a:prstGeom>
          <a:noFill/>
          <a:ln w="9525">
            <a:noFill/>
            <a:miter lim="800000"/>
            <a:headEnd/>
            <a:tailEnd/>
          </a:ln>
          <a:effectLst/>
        </p:spPr>
        <p:txBody>
          <a:bodyPr wrap="none">
            <a:spAutoFit/>
          </a:bodyPr>
          <a:lstStyle/>
          <a:p>
            <a:pPr algn="l" eaLnBrk="0" hangingPunct="0"/>
            <a:r>
              <a:rPr lang="en-US" sz="1600">
                <a:solidFill>
                  <a:schemeClr val="bg1"/>
                </a:solidFill>
              </a:rPr>
              <a:t>UML</a:t>
            </a:r>
          </a:p>
        </p:txBody>
      </p:sp>
      <p:sp>
        <p:nvSpPr>
          <p:cNvPr id="281671" name="Oval 71"/>
          <p:cNvSpPr>
            <a:spLocks noChangeArrowheads="1"/>
          </p:cNvSpPr>
          <p:nvPr/>
        </p:nvSpPr>
        <p:spPr bwMode="auto">
          <a:xfrm>
            <a:off x="3341688" y="4244975"/>
            <a:ext cx="3597275" cy="2436813"/>
          </a:xfrm>
          <a:prstGeom prst="ellipse">
            <a:avLst/>
          </a:prstGeom>
          <a:solidFill>
            <a:srgbClr val="EBB24B"/>
          </a:solidFill>
          <a:ln w="9525">
            <a:noFill/>
            <a:round/>
            <a:headEnd/>
            <a:tailEnd/>
          </a:ln>
          <a:effectLst/>
        </p:spPr>
        <p:txBody>
          <a:bodyPr wrap="none" anchor="ctr"/>
          <a:lstStyle/>
          <a:p>
            <a:endParaRPr lang="en-GB"/>
          </a:p>
        </p:txBody>
      </p:sp>
      <p:grpSp>
        <p:nvGrpSpPr>
          <p:cNvPr id="281672" name="Group 72"/>
          <p:cNvGrpSpPr>
            <a:grpSpLocks/>
          </p:cNvGrpSpPr>
          <p:nvPr/>
        </p:nvGrpSpPr>
        <p:grpSpPr bwMode="auto">
          <a:xfrm>
            <a:off x="4560888" y="4367213"/>
            <a:ext cx="1274762" cy="641350"/>
            <a:chOff x="3437" y="1760"/>
            <a:chExt cx="1050" cy="527"/>
          </a:xfrm>
        </p:grpSpPr>
        <p:sp>
          <p:nvSpPr>
            <p:cNvPr id="281673" name="Rectangle 73"/>
            <p:cNvSpPr>
              <a:spLocks noChangeArrowheads="1"/>
            </p:cNvSpPr>
            <p:nvPr/>
          </p:nvSpPr>
          <p:spPr bwMode="auto">
            <a:xfrm>
              <a:off x="3437" y="1760"/>
              <a:ext cx="1050" cy="523"/>
            </a:xfrm>
            <a:prstGeom prst="rect">
              <a:avLst/>
            </a:prstGeom>
            <a:solidFill>
              <a:schemeClr val="accent1"/>
            </a:solidFill>
            <a:ln w="9525">
              <a:noFill/>
              <a:miter lim="800000"/>
              <a:headEnd/>
              <a:tailEnd/>
            </a:ln>
            <a:effectLst/>
          </p:spPr>
          <p:txBody>
            <a:bodyPr wrap="none" anchor="ctr"/>
            <a:lstStyle/>
            <a:p>
              <a:endParaRPr lang="en-GB"/>
            </a:p>
          </p:txBody>
        </p:sp>
        <p:sp>
          <p:nvSpPr>
            <p:cNvPr id="281674" name="Text Box 74"/>
            <p:cNvSpPr txBox="1">
              <a:spLocks noChangeArrowheads="1"/>
            </p:cNvSpPr>
            <p:nvPr/>
          </p:nvSpPr>
          <p:spPr bwMode="auto">
            <a:xfrm>
              <a:off x="3451" y="1810"/>
              <a:ext cx="1023" cy="477"/>
            </a:xfrm>
            <a:prstGeom prst="rect">
              <a:avLst/>
            </a:prstGeom>
            <a:noFill/>
            <a:ln w="9525">
              <a:noFill/>
              <a:miter lim="800000"/>
              <a:headEnd/>
              <a:tailEnd/>
            </a:ln>
            <a:effectLst/>
          </p:spPr>
          <p:txBody>
            <a:bodyPr>
              <a:spAutoFit/>
            </a:bodyPr>
            <a:lstStyle/>
            <a:p>
              <a:pPr eaLnBrk="0" hangingPunct="0"/>
              <a:r>
                <a:rPr lang="en-US" sz="1600" b="1">
                  <a:solidFill>
                    <a:schemeClr val="bg1"/>
                  </a:solidFill>
                </a:rPr>
                <a:t>Algorithm Code</a:t>
              </a:r>
            </a:p>
          </p:txBody>
        </p:sp>
      </p:grpSp>
      <p:sp>
        <p:nvSpPr>
          <p:cNvPr id="281675" name="Rectangle 75"/>
          <p:cNvSpPr>
            <a:spLocks noChangeArrowheads="1"/>
          </p:cNvSpPr>
          <p:nvPr/>
        </p:nvSpPr>
        <p:spPr bwMode="auto">
          <a:xfrm>
            <a:off x="3567113" y="5073650"/>
            <a:ext cx="1917700" cy="646113"/>
          </a:xfrm>
          <a:prstGeom prst="rect">
            <a:avLst/>
          </a:prstGeom>
          <a:solidFill>
            <a:schemeClr val="accent1"/>
          </a:solidFill>
          <a:ln w="9525">
            <a:noFill/>
            <a:miter lim="800000"/>
            <a:headEnd/>
            <a:tailEnd/>
          </a:ln>
          <a:effectLst/>
        </p:spPr>
        <p:txBody>
          <a:bodyPr anchor="ctr"/>
          <a:lstStyle/>
          <a:p>
            <a:r>
              <a:rPr lang="en-US" sz="1600" b="1">
                <a:solidFill>
                  <a:schemeClr val="bg1"/>
                </a:solidFill>
              </a:rPr>
              <a:t>Non-Algorithmic &amp; Interface Code</a:t>
            </a:r>
            <a:endParaRPr lang="en-GB" sz="1600" b="1">
              <a:solidFill>
                <a:schemeClr val="bg1"/>
              </a:solidFill>
            </a:endParaRPr>
          </a:p>
        </p:txBody>
      </p:sp>
      <p:sp>
        <p:nvSpPr>
          <p:cNvPr id="281676" name="Text Box 76"/>
          <p:cNvSpPr txBox="1">
            <a:spLocks noChangeArrowheads="1"/>
          </p:cNvSpPr>
          <p:nvPr/>
        </p:nvSpPr>
        <p:spPr bwMode="auto">
          <a:xfrm>
            <a:off x="5718175" y="5126038"/>
            <a:ext cx="444500" cy="641350"/>
          </a:xfrm>
          <a:prstGeom prst="rect">
            <a:avLst/>
          </a:prstGeom>
          <a:noFill/>
          <a:ln w="9525">
            <a:noFill/>
            <a:miter lim="800000"/>
            <a:headEnd/>
            <a:tailEnd/>
          </a:ln>
          <a:effectLst/>
        </p:spPr>
        <p:txBody>
          <a:bodyPr wrap="none">
            <a:spAutoFit/>
          </a:bodyPr>
          <a:lstStyle/>
          <a:p>
            <a:pPr algn="l" eaLnBrk="0" hangingPunct="0"/>
            <a:r>
              <a:rPr lang="en-US" sz="3600" b="1">
                <a:solidFill>
                  <a:schemeClr val="bg1"/>
                </a:solidFill>
                <a:latin typeface="Times New Roman" pitchFamily="18" charset="0"/>
              </a:rPr>
              <a:t>+</a:t>
            </a:r>
          </a:p>
        </p:txBody>
      </p:sp>
      <p:grpSp>
        <p:nvGrpSpPr>
          <p:cNvPr id="281677" name="Group 77"/>
          <p:cNvGrpSpPr>
            <a:grpSpLocks/>
          </p:cNvGrpSpPr>
          <p:nvPr/>
        </p:nvGrpSpPr>
        <p:grpSpPr bwMode="auto">
          <a:xfrm>
            <a:off x="5110163" y="5835650"/>
            <a:ext cx="954087" cy="457200"/>
            <a:chOff x="4655" y="1752"/>
            <a:chExt cx="742" cy="376"/>
          </a:xfrm>
        </p:grpSpPr>
        <p:sp>
          <p:nvSpPr>
            <p:cNvPr id="281678" name="Rectangle 78"/>
            <p:cNvSpPr>
              <a:spLocks noChangeArrowheads="1"/>
            </p:cNvSpPr>
            <p:nvPr/>
          </p:nvSpPr>
          <p:spPr bwMode="auto">
            <a:xfrm>
              <a:off x="4655" y="1752"/>
              <a:ext cx="742" cy="376"/>
            </a:xfrm>
            <a:prstGeom prst="rect">
              <a:avLst/>
            </a:prstGeom>
            <a:solidFill>
              <a:schemeClr val="accent1"/>
            </a:solidFill>
            <a:ln w="9525">
              <a:noFill/>
              <a:miter lim="800000"/>
              <a:headEnd/>
              <a:tailEnd/>
            </a:ln>
            <a:effectLst/>
          </p:spPr>
          <p:txBody>
            <a:bodyPr wrap="none" anchor="ctr"/>
            <a:lstStyle/>
            <a:p>
              <a:endParaRPr lang="en-GB"/>
            </a:p>
          </p:txBody>
        </p:sp>
        <p:sp>
          <p:nvSpPr>
            <p:cNvPr id="281679" name="Text Box 79"/>
            <p:cNvSpPr txBox="1">
              <a:spLocks noChangeArrowheads="1"/>
            </p:cNvSpPr>
            <p:nvPr/>
          </p:nvSpPr>
          <p:spPr bwMode="auto">
            <a:xfrm>
              <a:off x="4662" y="1807"/>
              <a:ext cx="728" cy="277"/>
            </a:xfrm>
            <a:prstGeom prst="rect">
              <a:avLst/>
            </a:prstGeom>
            <a:noFill/>
            <a:ln w="9525">
              <a:noFill/>
              <a:miter lim="800000"/>
              <a:headEnd/>
              <a:tailEnd/>
            </a:ln>
            <a:effectLst/>
          </p:spPr>
          <p:txBody>
            <a:bodyPr>
              <a:spAutoFit/>
            </a:bodyPr>
            <a:lstStyle/>
            <a:p>
              <a:pPr eaLnBrk="0" hangingPunct="0"/>
              <a:r>
                <a:rPr lang="en-US" sz="1600" b="1">
                  <a:solidFill>
                    <a:schemeClr val="bg1"/>
                  </a:solidFill>
                </a:rPr>
                <a:t>Drivers</a:t>
              </a:r>
            </a:p>
          </p:txBody>
        </p:sp>
      </p:grpSp>
      <p:sp>
        <p:nvSpPr>
          <p:cNvPr id="281680" name="Text Box 80"/>
          <p:cNvSpPr txBox="1">
            <a:spLocks noChangeArrowheads="1"/>
          </p:cNvSpPr>
          <p:nvPr/>
        </p:nvSpPr>
        <p:spPr bwMode="auto">
          <a:xfrm>
            <a:off x="4424363" y="6281738"/>
            <a:ext cx="1444625" cy="304800"/>
          </a:xfrm>
          <a:prstGeom prst="rect">
            <a:avLst/>
          </a:prstGeom>
          <a:noFill/>
          <a:ln w="9525">
            <a:noFill/>
            <a:miter lim="800000"/>
            <a:headEnd/>
            <a:tailEnd/>
          </a:ln>
          <a:effectLst/>
        </p:spPr>
        <p:txBody>
          <a:bodyPr wrap="none">
            <a:spAutoFit/>
          </a:bodyPr>
          <a:lstStyle/>
          <a:p>
            <a:pPr eaLnBrk="0" hangingPunct="0"/>
            <a:r>
              <a:rPr lang="en-US" sz="1400" b="1"/>
              <a:t>IDE Tool Chain</a:t>
            </a:r>
          </a:p>
        </p:txBody>
      </p:sp>
      <p:sp>
        <p:nvSpPr>
          <p:cNvPr id="281681" name="Line 81"/>
          <p:cNvSpPr>
            <a:spLocks noChangeShapeType="1"/>
          </p:cNvSpPr>
          <p:nvPr/>
        </p:nvSpPr>
        <p:spPr bwMode="auto">
          <a:xfrm rot="1742021" flipH="1">
            <a:off x="3048000" y="4249738"/>
            <a:ext cx="1377950" cy="17462"/>
          </a:xfrm>
          <a:prstGeom prst="line">
            <a:avLst/>
          </a:prstGeom>
          <a:noFill/>
          <a:ln w="76200">
            <a:solidFill>
              <a:schemeClr val="accent2"/>
            </a:solidFill>
            <a:round/>
            <a:headEnd/>
            <a:tailEnd type="triangle" w="med" len="med"/>
          </a:ln>
          <a:effectLst/>
        </p:spPr>
        <p:txBody>
          <a:bodyPr wrap="none" anchor="ctr"/>
          <a:lstStyle/>
          <a:p>
            <a:endParaRPr lang="en-GB"/>
          </a:p>
        </p:txBody>
      </p:sp>
      <p:sp>
        <p:nvSpPr>
          <p:cNvPr id="281682" name="Rectangle 82"/>
          <p:cNvSpPr>
            <a:spLocks noChangeArrowheads="1"/>
          </p:cNvSpPr>
          <p:nvPr/>
        </p:nvSpPr>
        <p:spPr bwMode="auto">
          <a:xfrm>
            <a:off x="2476500" y="4937125"/>
            <a:ext cx="752475" cy="396875"/>
          </a:xfrm>
          <a:prstGeom prst="rect">
            <a:avLst/>
          </a:prstGeom>
          <a:noFill/>
          <a:ln w="9525">
            <a:noFill/>
            <a:miter lim="800000"/>
            <a:headEnd/>
            <a:tailEnd/>
          </a:ln>
          <a:effectLst/>
        </p:spPr>
        <p:txBody>
          <a:bodyPr>
            <a:spAutoFit/>
          </a:bodyPr>
          <a:lstStyle/>
          <a:p>
            <a:pPr algn="l" eaLnBrk="0" hangingPunct="0"/>
            <a:r>
              <a:rPr lang="en-US" sz="1000" b="1">
                <a:solidFill>
                  <a:schemeClr val="accent2"/>
                </a:solidFill>
              </a:rPr>
              <a:t>UML Coder</a:t>
            </a:r>
            <a:endParaRPr lang="en-US" sz="1000" b="1">
              <a:solidFill>
                <a:schemeClr val="accent2"/>
              </a:solidFill>
              <a:cs typeface="Arial" charset="0"/>
            </a:endParaRPr>
          </a:p>
        </p:txBody>
      </p:sp>
      <p:sp>
        <p:nvSpPr>
          <p:cNvPr id="281683" name="Rectangle 83"/>
          <p:cNvSpPr>
            <a:spLocks noChangeArrowheads="1"/>
          </p:cNvSpPr>
          <p:nvPr/>
        </p:nvSpPr>
        <p:spPr bwMode="auto">
          <a:xfrm>
            <a:off x="3805238" y="3603625"/>
            <a:ext cx="917575" cy="549275"/>
          </a:xfrm>
          <a:prstGeom prst="rect">
            <a:avLst/>
          </a:prstGeom>
          <a:noFill/>
          <a:ln w="9525">
            <a:noFill/>
            <a:miter lim="800000"/>
            <a:headEnd/>
            <a:tailEnd/>
          </a:ln>
          <a:effectLst/>
        </p:spPr>
        <p:txBody>
          <a:bodyPr>
            <a:spAutoFit/>
          </a:bodyPr>
          <a:lstStyle/>
          <a:p>
            <a:pPr algn="l" eaLnBrk="0" hangingPunct="0"/>
            <a:r>
              <a:rPr lang="en-US" sz="1000" b="1">
                <a:solidFill>
                  <a:schemeClr val="accent2"/>
                </a:solidFill>
              </a:rPr>
              <a:t>Parse Algorithm Interface</a:t>
            </a:r>
          </a:p>
        </p:txBody>
      </p:sp>
      <p:cxnSp>
        <p:nvCxnSpPr>
          <p:cNvPr id="281684" name="AutoShape 84"/>
          <p:cNvCxnSpPr>
            <a:cxnSpLocks noChangeShapeType="1"/>
          </p:cNvCxnSpPr>
          <p:nvPr/>
        </p:nvCxnSpPr>
        <p:spPr bwMode="auto">
          <a:xfrm>
            <a:off x="2374900" y="4541838"/>
            <a:ext cx="1192213" cy="855662"/>
          </a:xfrm>
          <a:prstGeom prst="straightConnector1">
            <a:avLst/>
          </a:prstGeom>
          <a:noFill/>
          <a:ln w="76200">
            <a:solidFill>
              <a:schemeClr val="accent2"/>
            </a:solidFill>
            <a:round/>
            <a:headEnd/>
            <a:tailEnd type="triangle" w="med" len="med"/>
          </a:ln>
          <a:effectLst/>
        </p:spPr>
      </p:cxnSp>
      <p:grpSp>
        <p:nvGrpSpPr>
          <p:cNvPr id="3" name="그룹 2"/>
          <p:cNvGrpSpPr/>
          <p:nvPr/>
        </p:nvGrpSpPr>
        <p:grpSpPr>
          <a:xfrm>
            <a:off x="509588" y="2781300"/>
            <a:ext cx="2662237" cy="1893888"/>
            <a:chOff x="509588" y="2781300"/>
            <a:chExt cx="2662237" cy="1893888"/>
          </a:xfrm>
        </p:grpSpPr>
        <p:sp>
          <p:nvSpPr>
            <p:cNvPr id="281665" name="Oval 65"/>
            <p:cNvSpPr>
              <a:spLocks noChangeArrowheads="1"/>
            </p:cNvSpPr>
            <p:nvPr/>
          </p:nvSpPr>
          <p:spPr bwMode="auto">
            <a:xfrm>
              <a:off x="509588" y="2781300"/>
              <a:ext cx="2662237" cy="1893888"/>
            </a:xfrm>
            <a:prstGeom prst="ellipse">
              <a:avLst/>
            </a:prstGeom>
            <a:gradFill rotWithShape="1">
              <a:gsLst>
                <a:gs pos="0">
                  <a:srgbClr val="BDD1FF"/>
                </a:gs>
                <a:gs pos="100000">
                  <a:schemeClr val="tx2"/>
                </a:gs>
              </a:gsLst>
              <a:path path="shape">
                <a:fillToRect l="50000" t="50000" r="50000" b="50000"/>
              </a:path>
            </a:gradFill>
            <a:ln w="9525">
              <a:noFill/>
              <a:round/>
              <a:headEnd/>
              <a:tailEnd/>
            </a:ln>
            <a:effectLst/>
          </p:spPr>
          <p:txBody>
            <a:bodyPr wrap="none" anchor="ctr"/>
            <a:lstStyle/>
            <a:p>
              <a:endParaRPr lang="en-GB"/>
            </a:p>
          </p:txBody>
        </p:sp>
        <p:grpSp>
          <p:nvGrpSpPr>
            <p:cNvPr id="2" name="그룹 1"/>
            <p:cNvGrpSpPr/>
            <p:nvPr/>
          </p:nvGrpSpPr>
          <p:grpSpPr>
            <a:xfrm>
              <a:off x="819150" y="2933700"/>
              <a:ext cx="2082800" cy="1547813"/>
              <a:chOff x="819150" y="2933700"/>
              <a:chExt cx="2082800" cy="1547813"/>
            </a:xfrm>
          </p:grpSpPr>
          <p:sp>
            <p:nvSpPr>
              <p:cNvPr id="281667" name="Oval 67"/>
              <p:cNvSpPr>
                <a:spLocks noChangeArrowheads="1"/>
              </p:cNvSpPr>
              <p:nvPr/>
            </p:nvSpPr>
            <p:spPr bwMode="auto">
              <a:xfrm>
                <a:off x="819150" y="3800475"/>
                <a:ext cx="714375" cy="681038"/>
              </a:xfrm>
              <a:prstGeom prst="ellipse">
                <a:avLst/>
              </a:prstGeom>
              <a:solidFill>
                <a:srgbClr val="CCECFF"/>
              </a:solidFill>
              <a:ln w="9525">
                <a:noFill/>
                <a:round/>
                <a:headEnd/>
                <a:tailEnd/>
              </a:ln>
              <a:effectLst/>
            </p:spPr>
            <p:txBody>
              <a:bodyPr wrap="none" lIns="0" anchor="ctr"/>
              <a:lstStyle/>
              <a:p>
                <a:pPr eaLnBrk="0" hangingPunct="0"/>
                <a:r>
                  <a:rPr lang="en-US" sz="1000" b="1">
                    <a:solidFill>
                      <a:srgbClr val="40649A"/>
                    </a:solidFill>
                  </a:rPr>
                  <a:t>Use</a:t>
                </a:r>
              </a:p>
              <a:p>
                <a:pPr eaLnBrk="0" hangingPunct="0"/>
                <a:r>
                  <a:rPr lang="en-US" sz="1000" b="1">
                    <a:solidFill>
                      <a:srgbClr val="40649A"/>
                    </a:solidFill>
                  </a:rPr>
                  <a:t>Cases</a:t>
                </a:r>
              </a:p>
            </p:txBody>
          </p:sp>
          <p:sp>
            <p:nvSpPr>
              <p:cNvPr id="281668" name="Oval 68"/>
              <p:cNvSpPr>
                <a:spLocks noChangeArrowheads="1"/>
              </p:cNvSpPr>
              <p:nvPr/>
            </p:nvSpPr>
            <p:spPr bwMode="auto">
              <a:xfrm>
                <a:off x="2024063" y="2933700"/>
                <a:ext cx="714375" cy="682625"/>
              </a:xfrm>
              <a:prstGeom prst="ellipse">
                <a:avLst/>
              </a:prstGeom>
              <a:solidFill>
                <a:srgbClr val="CCECFF"/>
              </a:solidFill>
              <a:ln w="9525">
                <a:noFill/>
                <a:round/>
                <a:headEnd/>
                <a:tailEnd/>
              </a:ln>
              <a:effectLst/>
            </p:spPr>
            <p:txBody>
              <a:bodyPr wrap="none" lIns="0" anchor="ctr"/>
              <a:lstStyle/>
              <a:p>
                <a:pPr eaLnBrk="0" hangingPunct="0"/>
                <a:r>
                  <a:rPr lang="en-US" sz="1000" b="1" dirty="0">
                    <a:solidFill>
                      <a:srgbClr val="40649A"/>
                    </a:solidFill>
                  </a:rPr>
                  <a:t>Classes</a:t>
                </a:r>
              </a:p>
            </p:txBody>
          </p:sp>
          <p:sp>
            <p:nvSpPr>
              <p:cNvPr id="281669" name="Oval 69"/>
              <p:cNvSpPr>
                <a:spLocks noChangeArrowheads="1"/>
              </p:cNvSpPr>
              <p:nvPr/>
            </p:nvSpPr>
            <p:spPr bwMode="auto">
              <a:xfrm>
                <a:off x="819150" y="3005138"/>
                <a:ext cx="714375" cy="681038"/>
              </a:xfrm>
              <a:prstGeom prst="ellipse">
                <a:avLst/>
              </a:prstGeom>
              <a:solidFill>
                <a:srgbClr val="CCECFF"/>
              </a:solidFill>
              <a:ln w="9525">
                <a:noFill/>
                <a:round/>
                <a:headEnd/>
                <a:tailEnd/>
              </a:ln>
              <a:effectLst/>
            </p:spPr>
            <p:txBody>
              <a:bodyPr wrap="none" lIns="0" anchor="ctr"/>
              <a:lstStyle/>
              <a:p>
                <a:pPr eaLnBrk="0" hangingPunct="0"/>
                <a:r>
                  <a:rPr lang="en-US" sz="1000" b="1" dirty="0">
                    <a:solidFill>
                      <a:srgbClr val="40649A"/>
                    </a:solidFill>
                  </a:rPr>
                  <a:t>Sequence</a:t>
                </a:r>
              </a:p>
              <a:p>
                <a:pPr eaLnBrk="0" hangingPunct="0"/>
                <a:r>
                  <a:rPr lang="en-US" sz="1000" b="1" dirty="0">
                    <a:solidFill>
                      <a:srgbClr val="40649A"/>
                    </a:solidFill>
                  </a:rPr>
                  <a:t>Diagrams</a:t>
                </a:r>
              </a:p>
            </p:txBody>
          </p:sp>
          <p:sp>
            <p:nvSpPr>
              <p:cNvPr id="281670" name="Oval 70"/>
              <p:cNvSpPr>
                <a:spLocks noChangeArrowheads="1"/>
              </p:cNvSpPr>
              <p:nvPr/>
            </p:nvSpPr>
            <p:spPr bwMode="auto">
              <a:xfrm>
                <a:off x="2187575" y="3752850"/>
                <a:ext cx="714375" cy="682625"/>
              </a:xfrm>
              <a:prstGeom prst="ellipse">
                <a:avLst/>
              </a:prstGeom>
              <a:solidFill>
                <a:srgbClr val="CCECFF"/>
              </a:solidFill>
              <a:ln w="9525">
                <a:noFill/>
                <a:round/>
                <a:headEnd/>
                <a:tailEnd/>
              </a:ln>
              <a:effectLst/>
            </p:spPr>
            <p:txBody>
              <a:bodyPr wrap="none" lIns="0" anchor="ctr"/>
              <a:lstStyle/>
              <a:p>
                <a:pPr eaLnBrk="0" hangingPunct="0"/>
                <a:r>
                  <a:rPr lang="en-US" sz="900" b="1">
                    <a:solidFill>
                      <a:srgbClr val="40649A"/>
                    </a:solidFill>
                  </a:rPr>
                  <a:t>Composite</a:t>
                </a:r>
              </a:p>
              <a:p>
                <a:pPr eaLnBrk="0" hangingPunct="0"/>
                <a:r>
                  <a:rPr lang="en-US" sz="900" b="1">
                    <a:solidFill>
                      <a:srgbClr val="40649A"/>
                    </a:solidFill>
                  </a:rPr>
                  <a:t>Structure</a:t>
                </a:r>
              </a:p>
              <a:p>
                <a:pPr eaLnBrk="0" hangingPunct="0"/>
                <a:r>
                  <a:rPr lang="en-US" sz="900" b="1">
                    <a:solidFill>
                      <a:srgbClr val="40649A"/>
                    </a:solidFill>
                  </a:rPr>
                  <a:t>Diagrams</a:t>
                </a:r>
              </a:p>
            </p:txBody>
          </p:sp>
          <p:sp>
            <p:nvSpPr>
              <p:cNvPr id="281659" name="Oval 59"/>
              <p:cNvSpPr>
                <a:spLocks noChangeArrowheads="1"/>
              </p:cNvSpPr>
              <p:nvPr/>
            </p:nvSpPr>
            <p:spPr bwMode="auto">
              <a:xfrm>
                <a:off x="1524000" y="3438525"/>
                <a:ext cx="712788" cy="681038"/>
              </a:xfrm>
              <a:prstGeom prst="ellipse">
                <a:avLst/>
              </a:prstGeom>
              <a:solidFill>
                <a:srgbClr val="CCECFF"/>
              </a:solidFill>
              <a:ln w="9525">
                <a:noFill/>
                <a:round/>
                <a:headEnd/>
                <a:tailEnd/>
              </a:ln>
              <a:effectLst/>
            </p:spPr>
            <p:txBody>
              <a:bodyPr wrap="none" lIns="0" anchor="ctr"/>
              <a:lstStyle/>
              <a:p>
                <a:pPr eaLnBrk="0" hangingPunct="0"/>
                <a:r>
                  <a:rPr lang="en-US" sz="1000" b="1">
                    <a:solidFill>
                      <a:srgbClr val="40649A"/>
                    </a:solidFill>
                  </a:rPr>
                  <a:t>State</a:t>
                </a:r>
              </a:p>
              <a:p>
                <a:pPr eaLnBrk="0" hangingPunct="0"/>
                <a:r>
                  <a:rPr lang="en-US" sz="1000" b="1">
                    <a:solidFill>
                      <a:srgbClr val="40649A"/>
                    </a:solidFill>
                  </a:rPr>
                  <a:t>Machines</a:t>
                </a:r>
              </a:p>
            </p:txBody>
          </p:sp>
        </p:grpSp>
      </p:grpSp>
    </p:spTree>
    <p:extLst>
      <p:ext uri="{BB962C8B-B14F-4D97-AF65-F5344CB8AC3E}">
        <p14:creationId xmlns:p14="http://schemas.microsoft.com/office/powerpoint/2010/main" val="359878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6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16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16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16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16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16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1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50" grpId="0" animBg="1"/>
      <p:bldP spid="281662" grpId="0" animBg="1"/>
      <p:bldP spid="281663" grpId="0"/>
      <p:bldP spid="281681" grpId="0" animBg="1"/>
      <p:bldP spid="281682" grpId="0"/>
      <p:bldP spid="28168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sz="2800"/>
              <a:t>Projects with High Algorithm </a:t>
            </a:r>
            <a:br>
              <a:rPr lang="en-US" sz="2800"/>
            </a:br>
            <a:r>
              <a:rPr lang="en-US" sz="2800"/>
              <a:t>Complexity and Low/Moderate </a:t>
            </a:r>
            <a:br>
              <a:rPr lang="en-US" sz="2800"/>
            </a:br>
            <a:r>
              <a:rPr lang="en-US" sz="2800"/>
              <a:t>Architectural Complexity</a:t>
            </a:r>
          </a:p>
        </p:txBody>
      </p:sp>
      <p:sp>
        <p:nvSpPr>
          <p:cNvPr id="279602" name="Rectangle 50"/>
          <p:cNvSpPr>
            <a:spLocks noGrp="1" noChangeArrowheads="1"/>
          </p:cNvSpPr>
          <p:nvPr>
            <p:ph type="body" idx="4294967295"/>
          </p:nvPr>
        </p:nvSpPr>
        <p:spPr>
          <a:xfrm>
            <a:off x="0" y="5248275"/>
            <a:ext cx="3230563" cy="1135063"/>
          </a:xfrm>
          <a:noFill/>
          <a:ln/>
        </p:spPr>
        <p:txBody>
          <a:bodyPr/>
          <a:lstStyle/>
          <a:p>
            <a:pPr>
              <a:lnSpc>
                <a:spcPct val="80000"/>
              </a:lnSpc>
            </a:pPr>
            <a:r>
              <a:rPr lang="en-GB" dirty="0"/>
              <a:t>Example </a:t>
            </a:r>
            <a:r>
              <a:rPr lang="en-GB" dirty="0" smtClean="0"/>
              <a:t>applications</a:t>
            </a:r>
            <a:r>
              <a:rPr lang="en-GB" dirty="0"/>
              <a:t>:</a:t>
            </a:r>
          </a:p>
          <a:p>
            <a:pPr lvl="1">
              <a:lnSpc>
                <a:spcPct val="80000"/>
              </a:lnSpc>
            </a:pPr>
            <a:r>
              <a:rPr lang="en-GB" sz="1800" dirty="0"/>
              <a:t>Controllers (avionics, </a:t>
            </a:r>
            <a:br>
              <a:rPr lang="en-GB" sz="1800" dirty="0"/>
            </a:br>
            <a:r>
              <a:rPr lang="en-GB" sz="1800" dirty="0"/>
              <a:t>powertrain)</a:t>
            </a:r>
          </a:p>
          <a:p>
            <a:pPr lvl="1">
              <a:lnSpc>
                <a:spcPct val="80000"/>
              </a:lnSpc>
            </a:pPr>
            <a:r>
              <a:rPr lang="en-GB" sz="1800" dirty="0"/>
              <a:t>Signal processing</a:t>
            </a:r>
          </a:p>
        </p:txBody>
      </p:sp>
      <p:sp>
        <p:nvSpPr>
          <p:cNvPr id="279564" name="Text Box 12"/>
          <p:cNvSpPr txBox="1">
            <a:spLocks noChangeArrowheads="1"/>
          </p:cNvSpPr>
          <p:nvPr/>
        </p:nvSpPr>
        <p:spPr bwMode="auto">
          <a:xfrm>
            <a:off x="7394575" y="5673725"/>
            <a:ext cx="1749425" cy="825500"/>
          </a:xfrm>
          <a:prstGeom prst="rect">
            <a:avLst/>
          </a:prstGeom>
          <a:noFill/>
          <a:ln w="9525">
            <a:noFill/>
            <a:miter lim="800000"/>
            <a:headEnd/>
            <a:tailEnd/>
          </a:ln>
          <a:effectLst/>
        </p:spPr>
        <p:txBody>
          <a:bodyPr>
            <a:spAutoFit/>
          </a:bodyPr>
          <a:lstStyle/>
          <a:p>
            <a:pPr algn="l" eaLnBrk="0" hangingPunct="0"/>
            <a:r>
              <a:rPr lang="en-US" sz="1600"/>
              <a:t>+ means IDE links the code together</a:t>
            </a:r>
          </a:p>
        </p:txBody>
      </p:sp>
      <p:sp>
        <p:nvSpPr>
          <p:cNvPr id="279603" name="Rectangle 51"/>
          <p:cNvSpPr>
            <a:spLocks noChangeArrowheads="1"/>
          </p:cNvSpPr>
          <p:nvPr/>
        </p:nvSpPr>
        <p:spPr bwMode="auto">
          <a:xfrm>
            <a:off x="7929563" y="838200"/>
            <a:ext cx="979487" cy="804863"/>
          </a:xfrm>
          <a:prstGeom prst="rect">
            <a:avLst/>
          </a:prstGeom>
          <a:gradFill rotWithShape="1">
            <a:gsLst>
              <a:gs pos="0">
                <a:srgbClr val="FBE1B3"/>
              </a:gs>
              <a:gs pos="100000">
                <a:srgbClr val="EBB24B"/>
              </a:gs>
            </a:gsLst>
            <a:path path="shape">
              <a:fillToRect l="50000" t="50000" r="50000" b="50000"/>
            </a:path>
          </a:gradFill>
          <a:ln w="38100" algn="ctr">
            <a:solidFill>
              <a:schemeClr val="bg1"/>
            </a:solidFill>
            <a:miter lim="800000"/>
            <a:headEnd/>
            <a:tailEnd/>
          </a:ln>
          <a:effectLst/>
        </p:spPr>
        <p:txBody>
          <a:bodyPr wrap="none" anchor="ctr"/>
          <a:lstStyle/>
          <a:p>
            <a:endParaRPr lang="en-US"/>
          </a:p>
        </p:txBody>
      </p:sp>
      <p:sp>
        <p:nvSpPr>
          <p:cNvPr id="279604" name="Text Box 52"/>
          <p:cNvSpPr txBox="1">
            <a:spLocks noChangeArrowheads="1"/>
          </p:cNvSpPr>
          <p:nvPr/>
        </p:nvSpPr>
        <p:spPr bwMode="auto">
          <a:xfrm>
            <a:off x="7964488" y="1808163"/>
            <a:ext cx="922337" cy="276225"/>
          </a:xfrm>
          <a:prstGeom prst="rect">
            <a:avLst/>
          </a:prstGeom>
          <a:noFill/>
          <a:ln w="9525">
            <a:noFill/>
            <a:miter lim="800000"/>
            <a:headEnd/>
            <a:tailEnd/>
          </a:ln>
          <a:effectLst/>
        </p:spPr>
        <p:txBody>
          <a:bodyPr>
            <a:spAutoFit/>
          </a:bodyPr>
          <a:lstStyle/>
          <a:p>
            <a:r>
              <a:rPr lang="en-GB" sz="600" b="1">
                <a:solidFill>
                  <a:schemeClr val="tx2"/>
                </a:solidFill>
              </a:rPr>
              <a:t>Architectural Complexity</a:t>
            </a:r>
          </a:p>
        </p:txBody>
      </p:sp>
      <p:sp>
        <p:nvSpPr>
          <p:cNvPr id="279605" name="Text Box 53"/>
          <p:cNvSpPr txBox="1">
            <a:spLocks noChangeArrowheads="1"/>
          </p:cNvSpPr>
          <p:nvPr/>
        </p:nvSpPr>
        <p:spPr bwMode="auto">
          <a:xfrm>
            <a:off x="7437438" y="865188"/>
            <a:ext cx="368300" cy="744537"/>
          </a:xfrm>
          <a:prstGeom prst="rect">
            <a:avLst/>
          </a:prstGeom>
          <a:noFill/>
          <a:ln w="9525">
            <a:noFill/>
            <a:miter lim="800000"/>
            <a:headEnd/>
            <a:tailEnd/>
          </a:ln>
          <a:effectLst/>
        </p:spPr>
        <p:txBody>
          <a:bodyPr vert="eaVert">
            <a:spAutoFit/>
          </a:bodyPr>
          <a:lstStyle/>
          <a:p>
            <a:r>
              <a:rPr lang="en-GB" sz="600" b="1">
                <a:solidFill>
                  <a:schemeClr val="tx2"/>
                </a:solidFill>
              </a:rPr>
              <a:t>Algorithmic Complexity</a:t>
            </a:r>
          </a:p>
        </p:txBody>
      </p:sp>
      <p:sp>
        <p:nvSpPr>
          <p:cNvPr id="279606" name="Line 54"/>
          <p:cNvSpPr>
            <a:spLocks noChangeShapeType="1"/>
          </p:cNvSpPr>
          <p:nvPr/>
        </p:nvSpPr>
        <p:spPr bwMode="auto">
          <a:xfrm flipV="1">
            <a:off x="7843838" y="865188"/>
            <a:ext cx="0" cy="742950"/>
          </a:xfrm>
          <a:prstGeom prst="line">
            <a:avLst/>
          </a:prstGeom>
          <a:noFill/>
          <a:ln w="57150">
            <a:solidFill>
              <a:schemeClr val="tx2"/>
            </a:solidFill>
            <a:round/>
            <a:headEnd/>
            <a:tailEnd type="triangle" w="med" len="med"/>
          </a:ln>
          <a:effectLst/>
        </p:spPr>
        <p:txBody>
          <a:bodyPr/>
          <a:lstStyle/>
          <a:p>
            <a:endParaRPr lang="en-GB"/>
          </a:p>
        </p:txBody>
      </p:sp>
      <p:sp>
        <p:nvSpPr>
          <p:cNvPr id="279607" name="Line 55"/>
          <p:cNvSpPr>
            <a:spLocks noChangeShapeType="1"/>
          </p:cNvSpPr>
          <p:nvPr/>
        </p:nvSpPr>
        <p:spPr bwMode="auto">
          <a:xfrm flipV="1">
            <a:off x="7958138" y="1751013"/>
            <a:ext cx="914400" cy="0"/>
          </a:xfrm>
          <a:prstGeom prst="line">
            <a:avLst/>
          </a:prstGeom>
          <a:noFill/>
          <a:ln w="57150">
            <a:solidFill>
              <a:schemeClr val="tx2"/>
            </a:solidFill>
            <a:round/>
            <a:headEnd/>
            <a:tailEnd type="triangle" w="med" len="med"/>
          </a:ln>
          <a:effectLst/>
        </p:spPr>
        <p:txBody>
          <a:bodyPr/>
          <a:lstStyle/>
          <a:p>
            <a:endParaRPr lang="en-GB"/>
          </a:p>
        </p:txBody>
      </p:sp>
      <p:sp>
        <p:nvSpPr>
          <p:cNvPr id="279608" name="Line 56"/>
          <p:cNvSpPr>
            <a:spLocks noChangeShapeType="1"/>
          </p:cNvSpPr>
          <p:nvPr/>
        </p:nvSpPr>
        <p:spPr bwMode="auto">
          <a:xfrm>
            <a:off x="8374063" y="838200"/>
            <a:ext cx="0" cy="803275"/>
          </a:xfrm>
          <a:prstGeom prst="line">
            <a:avLst/>
          </a:prstGeom>
          <a:noFill/>
          <a:ln w="38100">
            <a:solidFill>
              <a:schemeClr val="bg1"/>
            </a:solidFill>
            <a:round/>
            <a:headEnd/>
            <a:tailEnd/>
          </a:ln>
          <a:effectLst/>
        </p:spPr>
        <p:txBody>
          <a:bodyPr wrap="none" anchor="ctr"/>
          <a:lstStyle/>
          <a:p>
            <a:endParaRPr lang="en-GB"/>
          </a:p>
        </p:txBody>
      </p:sp>
      <p:sp>
        <p:nvSpPr>
          <p:cNvPr id="279609" name="Line 57"/>
          <p:cNvSpPr>
            <a:spLocks noChangeShapeType="1"/>
          </p:cNvSpPr>
          <p:nvPr/>
        </p:nvSpPr>
        <p:spPr bwMode="auto">
          <a:xfrm>
            <a:off x="7926388" y="1296988"/>
            <a:ext cx="987425" cy="0"/>
          </a:xfrm>
          <a:prstGeom prst="line">
            <a:avLst/>
          </a:prstGeom>
          <a:noFill/>
          <a:ln w="38100">
            <a:solidFill>
              <a:schemeClr val="bg1"/>
            </a:solidFill>
            <a:round/>
            <a:headEnd/>
            <a:tailEnd/>
          </a:ln>
          <a:effectLst/>
        </p:spPr>
        <p:txBody>
          <a:bodyPr wrap="none" anchor="ctr"/>
          <a:lstStyle/>
          <a:p>
            <a:endParaRPr lang="en-GB"/>
          </a:p>
        </p:txBody>
      </p:sp>
      <p:sp>
        <p:nvSpPr>
          <p:cNvPr id="279610" name="Rectangle 58"/>
          <p:cNvSpPr>
            <a:spLocks noChangeArrowheads="1"/>
          </p:cNvSpPr>
          <p:nvPr/>
        </p:nvSpPr>
        <p:spPr bwMode="auto">
          <a:xfrm>
            <a:off x="7921625" y="852488"/>
            <a:ext cx="455613" cy="438150"/>
          </a:xfrm>
          <a:prstGeom prst="rect">
            <a:avLst/>
          </a:prstGeom>
          <a:solidFill>
            <a:schemeClr val="tx2"/>
          </a:solidFill>
          <a:ln w="38100" algn="ctr">
            <a:solidFill>
              <a:schemeClr val="bg1"/>
            </a:solidFill>
            <a:miter lim="800000"/>
            <a:headEnd/>
            <a:tailEnd/>
          </a:ln>
          <a:effectLst/>
        </p:spPr>
        <p:txBody>
          <a:bodyPr wrap="none" anchor="ctr"/>
          <a:lstStyle/>
          <a:p>
            <a:endParaRPr lang="en-GB"/>
          </a:p>
        </p:txBody>
      </p:sp>
      <p:grpSp>
        <p:nvGrpSpPr>
          <p:cNvPr id="279633" name="Group 81"/>
          <p:cNvGrpSpPr>
            <a:grpSpLocks/>
          </p:cNvGrpSpPr>
          <p:nvPr/>
        </p:nvGrpSpPr>
        <p:grpSpPr bwMode="auto">
          <a:xfrm>
            <a:off x="5699125" y="1927225"/>
            <a:ext cx="3241675" cy="2430463"/>
            <a:chOff x="204" y="1480"/>
            <a:chExt cx="2042" cy="1531"/>
          </a:xfrm>
        </p:grpSpPr>
        <p:sp>
          <p:nvSpPr>
            <p:cNvPr id="279634" name="Oval 82"/>
            <p:cNvSpPr>
              <a:spLocks noChangeArrowheads="1"/>
            </p:cNvSpPr>
            <p:nvPr/>
          </p:nvSpPr>
          <p:spPr bwMode="auto">
            <a:xfrm>
              <a:off x="204" y="1480"/>
              <a:ext cx="2042" cy="1531"/>
            </a:xfrm>
            <a:prstGeom prst="ellipse">
              <a:avLst/>
            </a:prstGeom>
            <a:solidFill>
              <a:srgbClr val="EBB24B"/>
            </a:solidFill>
            <a:ln w="9525">
              <a:noFill/>
              <a:round/>
              <a:headEnd/>
              <a:tailEnd/>
            </a:ln>
            <a:effectLst/>
          </p:spPr>
          <p:txBody>
            <a:bodyPr wrap="none" anchor="ctr"/>
            <a:lstStyle/>
            <a:p>
              <a:endParaRPr lang="en-GB"/>
            </a:p>
          </p:txBody>
        </p:sp>
        <p:sp>
          <p:nvSpPr>
            <p:cNvPr id="279635" name="Text Box 83"/>
            <p:cNvSpPr txBox="1">
              <a:spLocks noChangeArrowheads="1"/>
            </p:cNvSpPr>
            <p:nvPr/>
          </p:nvSpPr>
          <p:spPr bwMode="auto">
            <a:xfrm>
              <a:off x="476" y="1570"/>
              <a:ext cx="1497" cy="192"/>
            </a:xfrm>
            <a:prstGeom prst="rect">
              <a:avLst/>
            </a:prstGeom>
            <a:noFill/>
            <a:ln w="9525">
              <a:noFill/>
              <a:miter lim="800000"/>
              <a:headEnd/>
              <a:tailEnd/>
            </a:ln>
            <a:effectLst/>
          </p:spPr>
          <p:txBody>
            <a:bodyPr>
              <a:spAutoFit/>
            </a:bodyPr>
            <a:lstStyle/>
            <a:p>
              <a:pPr algn="ctr" eaLnBrk="0" hangingPunct="0"/>
              <a:r>
                <a:rPr lang="en-US" sz="1400" b="1" dirty="0"/>
                <a:t>Algorithm Modeling</a:t>
              </a:r>
            </a:p>
          </p:txBody>
        </p:sp>
      </p:grpSp>
      <p:sp>
        <p:nvSpPr>
          <p:cNvPr id="279636" name="Oval 84"/>
          <p:cNvSpPr>
            <a:spLocks noChangeArrowheads="1"/>
          </p:cNvSpPr>
          <p:nvPr/>
        </p:nvSpPr>
        <p:spPr bwMode="auto">
          <a:xfrm>
            <a:off x="5986463" y="2359025"/>
            <a:ext cx="2662237" cy="1893888"/>
          </a:xfrm>
          <a:prstGeom prst="ellipse">
            <a:avLst/>
          </a:prstGeom>
          <a:gradFill rotWithShape="1">
            <a:gsLst>
              <a:gs pos="0">
                <a:srgbClr val="BDD1FF"/>
              </a:gs>
              <a:gs pos="100000">
                <a:schemeClr val="tx2"/>
              </a:gs>
            </a:gsLst>
            <a:path path="shape">
              <a:fillToRect l="50000" t="50000" r="50000" b="50000"/>
            </a:path>
          </a:gradFill>
          <a:ln w="9525">
            <a:noFill/>
            <a:round/>
            <a:headEnd/>
            <a:tailEnd/>
          </a:ln>
          <a:effectLst/>
        </p:spPr>
        <p:txBody>
          <a:bodyPr wrap="none" anchor="ctr"/>
          <a:lstStyle/>
          <a:p>
            <a:endParaRPr lang="en-GB"/>
          </a:p>
        </p:txBody>
      </p:sp>
      <p:sp>
        <p:nvSpPr>
          <p:cNvPr id="279637" name="Oval 85"/>
          <p:cNvSpPr>
            <a:spLocks noChangeArrowheads="1"/>
          </p:cNvSpPr>
          <p:nvPr/>
        </p:nvSpPr>
        <p:spPr bwMode="auto">
          <a:xfrm>
            <a:off x="6856413" y="3346450"/>
            <a:ext cx="877887" cy="815975"/>
          </a:xfrm>
          <a:prstGeom prst="ellipse">
            <a:avLst/>
          </a:prstGeom>
          <a:solidFill>
            <a:srgbClr val="CCECFF"/>
          </a:solidFill>
          <a:ln w="9525">
            <a:noFill/>
            <a:round/>
            <a:headEnd/>
            <a:tailEnd/>
          </a:ln>
          <a:effectLst/>
        </p:spPr>
        <p:txBody>
          <a:bodyPr wrap="none" lIns="0" anchor="ctr"/>
          <a:lstStyle/>
          <a:p>
            <a:pPr eaLnBrk="0" hangingPunct="0"/>
            <a:r>
              <a:rPr lang="en-US" sz="1200" b="1" dirty="0" smtClean="0">
                <a:solidFill>
                  <a:srgbClr val="40649A"/>
                </a:solidFill>
              </a:rPr>
              <a:t>MATLAB</a:t>
            </a:r>
            <a:endParaRPr lang="en-US" sz="1200" b="1" dirty="0">
              <a:solidFill>
                <a:srgbClr val="40649A"/>
              </a:solidFill>
            </a:endParaRPr>
          </a:p>
        </p:txBody>
      </p:sp>
      <p:sp>
        <p:nvSpPr>
          <p:cNvPr id="279638" name="Text Box 86"/>
          <p:cNvSpPr txBox="1">
            <a:spLocks noChangeArrowheads="1"/>
          </p:cNvSpPr>
          <p:nvPr/>
        </p:nvSpPr>
        <p:spPr bwMode="auto">
          <a:xfrm>
            <a:off x="6838950" y="2414588"/>
            <a:ext cx="1023938" cy="336550"/>
          </a:xfrm>
          <a:prstGeom prst="rect">
            <a:avLst/>
          </a:prstGeom>
          <a:noFill/>
          <a:ln w="9525">
            <a:noFill/>
            <a:miter lim="800000"/>
            <a:headEnd/>
            <a:tailEnd/>
          </a:ln>
          <a:effectLst/>
        </p:spPr>
        <p:txBody>
          <a:bodyPr>
            <a:spAutoFit/>
          </a:bodyPr>
          <a:lstStyle/>
          <a:p>
            <a:pPr eaLnBrk="0" hangingPunct="0"/>
            <a:r>
              <a:rPr lang="en-US" sz="1600">
                <a:solidFill>
                  <a:schemeClr val="bg1"/>
                </a:solidFill>
              </a:rPr>
              <a:t>Simulink</a:t>
            </a:r>
          </a:p>
        </p:txBody>
      </p:sp>
      <p:sp>
        <p:nvSpPr>
          <p:cNvPr id="279639" name="Oval 87"/>
          <p:cNvSpPr>
            <a:spLocks noChangeArrowheads="1"/>
          </p:cNvSpPr>
          <p:nvPr/>
        </p:nvSpPr>
        <p:spPr bwMode="auto">
          <a:xfrm>
            <a:off x="7392988" y="2679700"/>
            <a:ext cx="877887" cy="815975"/>
          </a:xfrm>
          <a:prstGeom prst="ellipse">
            <a:avLst/>
          </a:prstGeom>
          <a:solidFill>
            <a:srgbClr val="CCECFF"/>
          </a:solidFill>
          <a:ln w="9525">
            <a:noFill/>
            <a:round/>
            <a:headEnd/>
            <a:tailEnd/>
          </a:ln>
          <a:effectLst/>
        </p:spPr>
        <p:txBody>
          <a:bodyPr wrap="none" lIns="0" anchor="ctr"/>
          <a:lstStyle/>
          <a:p>
            <a:pPr eaLnBrk="0" hangingPunct="0"/>
            <a:r>
              <a:rPr lang="en-US" sz="1200" b="1" dirty="0" err="1">
                <a:solidFill>
                  <a:srgbClr val="40649A"/>
                </a:solidFill>
              </a:rPr>
              <a:t>Blocksets</a:t>
            </a:r>
            <a:endParaRPr lang="en-US" sz="1200" b="1" dirty="0">
              <a:solidFill>
                <a:srgbClr val="40649A"/>
              </a:solidFill>
            </a:endParaRPr>
          </a:p>
        </p:txBody>
      </p:sp>
      <p:sp>
        <p:nvSpPr>
          <p:cNvPr id="279640" name="Rectangle 88"/>
          <p:cNvSpPr>
            <a:spLocks noChangeArrowheads="1"/>
          </p:cNvSpPr>
          <p:nvPr/>
        </p:nvSpPr>
        <p:spPr bwMode="auto">
          <a:xfrm>
            <a:off x="4924425" y="2608263"/>
            <a:ext cx="1123950" cy="400110"/>
          </a:xfrm>
          <a:prstGeom prst="rect">
            <a:avLst/>
          </a:prstGeom>
          <a:noFill/>
          <a:ln w="9525">
            <a:noFill/>
            <a:miter lim="800000"/>
            <a:headEnd/>
            <a:tailEnd/>
          </a:ln>
          <a:effectLst/>
        </p:spPr>
        <p:txBody>
          <a:bodyPr>
            <a:spAutoFit/>
          </a:bodyPr>
          <a:lstStyle/>
          <a:p>
            <a:pPr algn="l" eaLnBrk="0" hangingPunct="0"/>
            <a:r>
              <a:rPr lang="en-US" sz="1000" b="1" dirty="0" smtClean="0">
                <a:solidFill>
                  <a:schemeClr val="accent2"/>
                </a:solidFill>
              </a:rPr>
              <a:t>Embedded </a:t>
            </a:r>
            <a:r>
              <a:rPr lang="en-US" sz="1000" b="1" dirty="0">
                <a:solidFill>
                  <a:schemeClr val="accent2"/>
                </a:solidFill>
              </a:rPr>
              <a:t>Coder</a:t>
            </a:r>
            <a:endParaRPr lang="en-US" sz="1000" b="1" dirty="0">
              <a:solidFill>
                <a:schemeClr val="accent2"/>
              </a:solidFill>
              <a:cs typeface="Arial" charset="0"/>
            </a:endParaRPr>
          </a:p>
        </p:txBody>
      </p:sp>
      <p:sp>
        <p:nvSpPr>
          <p:cNvPr id="279641" name="Rectangle 89"/>
          <p:cNvSpPr>
            <a:spLocks noChangeArrowheads="1"/>
          </p:cNvSpPr>
          <p:nvPr/>
        </p:nvSpPr>
        <p:spPr bwMode="auto">
          <a:xfrm>
            <a:off x="7429500" y="4592638"/>
            <a:ext cx="1216025" cy="549275"/>
          </a:xfrm>
          <a:prstGeom prst="rect">
            <a:avLst/>
          </a:prstGeom>
          <a:noFill/>
          <a:ln w="9525">
            <a:noFill/>
            <a:miter lim="800000"/>
            <a:headEnd/>
            <a:tailEnd/>
          </a:ln>
          <a:effectLst/>
        </p:spPr>
        <p:txBody>
          <a:bodyPr>
            <a:spAutoFit/>
          </a:bodyPr>
          <a:lstStyle/>
          <a:p>
            <a:pPr algn="l"/>
            <a:r>
              <a:rPr lang="en-US" sz="1000" b="1" dirty="0">
                <a:solidFill>
                  <a:schemeClr val="accent2"/>
                </a:solidFill>
              </a:rPr>
              <a:t>Legacy Code/ </a:t>
            </a:r>
            <a:br>
              <a:rPr lang="en-US" sz="1000" b="1" dirty="0">
                <a:solidFill>
                  <a:schemeClr val="accent2"/>
                </a:solidFill>
              </a:rPr>
            </a:br>
            <a:r>
              <a:rPr lang="en-US" sz="1000" b="1" dirty="0">
                <a:solidFill>
                  <a:schemeClr val="accent2"/>
                </a:solidFill>
              </a:rPr>
              <a:t>S-Function Import</a:t>
            </a:r>
          </a:p>
        </p:txBody>
      </p:sp>
      <p:sp>
        <p:nvSpPr>
          <p:cNvPr id="279642" name="Oval 90"/>
          <p:cNvSpPr>
            <a:spLocks noChangeArrowheads="1"/>
          </p:cNvSpPr>
          <p:nvPr/>
        </p:nvSpPr>
        <p:spPr bwMode="auto">
          <a:xfrm>
            <a:off x="6316663" y="2679700"/>
            <a:ext cx="877887" cy="814388"/>
          </a:xfrm>
          <a:prstGeom prst="ellipse">
            <a:avLst/>
          </a:prstGeom>
          <a:solidFill>
            <a:srgbClr val="CCECFF"/>
          </a:solidFill>
          <a:ln w="9525">
            <a:noFill/>
            <a:round/>
            <a:headEnd/>
            <a:tailEnd/>
          </a:ln>
          <a:effectLst/>
        </p:spPr>
        <p:txBody>
          <a:bodyPr wrap="none" lIns="0" anchor="ctr"/>
          <a:lstStyle/>
          <a:p>
            <a:pPr eaLnBrk="0" hangingPunct="0"/>
            <a:r>
              <a:rPr lang="en-US" sz="1200" b="1" dirty="0" err="1">
                <a:solidFill>
                  <a:srgbClr val="40649A"/>
                </a:solidFill>
              </a:rPr>
              <a:t>Stateflow</a:t>
            </a:r>
            <a:endParaRPr lang="en-US" sz="1200" b="1" dirty="0">
              <a:solidFill>
                <a:srgbClr val="40649A"/>
              </a:solidFill>
            </a:endParaRPr>
          </a:p>
        </p:txBody>
      </p:sp>
      <p:sp>
        <p:nvSpPr>
          <p:cNvPr id="279643" name="Oval 91"/>
          <p:cNvSpPr>
            <a:spLocks noChangeArrowheads="1"/>
          </p:cNvSpPr>
          <p:nvPr/>
        </p:nvSpPr>
        <p:spPr bwMode="auto">
          <a:xfrm>
            <a:off x="3341688" y="4244975"/>
            <a:ext cx="3597275" cy="2436813"/>
          </a:xfrm>
          <a:prstGeom prst="ellipse">
            <a:avLst/>
          </a:prstGeom>
          <a:solidFill>
            <a:srgbClr val="EBB24B"/>
          </a:solidFill>
          <a:ln w="9525">
            <a:noFill/>
            <a:round/>
            <a:headEnd/>
            <a:tailEnd/>
          </a:ln>
          <a:effectLst/>
        </p:spPr>
        <p:txBody>
          <a:bodyPr wrap="none" anchor="ctr"/>
          <a:lstStyle/>
          <a:p>
            <a:endParaRPr lang="en-GB"/>
          </a:p>
        </p:txBody>
      </p:sp>
      <p:grpSp>
        <p:nvGrpSpPr>
          <p:cNvPr id="279644" name="Group 92"/>
          <p:cNvGrpSpPr>
            <a:grpSpLocks/>
          </p:cNvGrpSpPr>
          <p:nvPr/>
        </p:nvGrpSpPr>
        <p:grpSpPr bwMode="auto">
          <a:xfrm>
            <a:off x="4560888" y="4367213"/>
            <a:ext cx="1274762" cy="641350"/>
            <a:chOff x="3437" y="1760"/>
            <a:chExt cx="1050" cy="527"/>
          </a:xfrm>
        </p:grpSpPr>
        <p:sp>
          <p:nvSpPr>
            <p:cNvPr id="279645" name="Rectangle 93"/>
            <p:cNvSpPr>
              <a:spLocks noChangeArrowheads="1"/>
            </p:cNvSpPr>
            <p:nvPr/>
          </p:nvSpPr>
          <p:spPr bwMode="auto">
            <a:xfrm>
              <a:off x="3437" y="1760"/>
              <a:ext cx="1050" cy="523"/>
            </a:xfrm>
            <a:prstGeom prst="rect">
              <a:avLst/>
            </a:prstGeom>
            <a:solidFill>
              <a:schemeClr val="accent1"/>
            </a:solidFill>
            <a:ln w="9525">
              <a:noFill/>
              <a:miter lim="800000"/>
              <a:headEnd/>
              <a:tailEnd/>
            </a:ln>
            <a:effectLst/>
          </p:spPr>
          <p:txBody>
            <a:bodyPr wrap="none" anchor="ctr"/>
            <a:lstStyle/>
            <a:p>
              <a:endParaRPr lang="en-GB"/>
            </a:p>
          </p:txBody>
        </p:sp>
        <p:sp>
          <p:nvSpPr>
            <p:cNvPr id="279646" name="Text Box 94"/>
            <p:cNvSpPr txBox="1">
              <a:spLocks noChangeArrowheads="1"/>
            </p:cNvSpPr>
            <p:nvPr/>
          </p:nvSpPr>
          <p:spPr bwMode="auto">
            <a:xfrm>
              <a:off x="3451" y="1810"/>
              <a:ext cx="1023" cy="477"/>
            </a:xfrm>
            <a:prstGeom prst="rect">
              <a:avLst/>
            </a:prstGeom>
            <a:noFill/>
            <a:ln w="9525">
              <a:noFill/>
              <a:miter lim="800000"/>
              <a:headEnd/>
              <a:tailEnd/>
            </a:ln>
            <a:effectLst/>
          </p:spPr>
          <p:txBody>
            <a:bodyPr>
              <a:spAutoFit/>
            </a:bodyPr>
            <a:lstStyle/>
            <a:p>
              <a:pPr eaLnBrk="0" hangingPunct="0"/>
              <a:r>
                <a:rPr lang="en-US" sz="1600" b="1">
                  <a:solidFill>
                    <a:schemeClr val="bg1"/>
                  </a:solidFill>
                </a:rPr>
                <a:t>Algorithm Code</a:t>
              </a:r>
            </a:p>
          </p:txBody>
        </p:sp>
      </p:grpSp>
      <p:sp>
        <p:nvSpPr>
          <p:cNvPr id="279647" name="Rectangle 95"/>
          <p:cNvSpPr>
            <a:spLocks noChangeArrowheads="1"/>
          </p:cNvSpPr>
          <p:nvPr/>
        </p:nvSpPr>
        <p:spPr bwMode="auto">
          <a:xfrm>
            <a:off x="3567113" y="5073650"/>
            <a:ext cx="1917700" cy="646113"/>
          </a:xfrm>
          <a:prstGeom prst="rect">
            <a:avLst/>
          </a:prstGeom>
          <a:solidFill>
            <a:schemeClr val="accent1"/>
          </a:solidFill>
          <a:ln w="9525">
            <a:noFill/>
            <a:miter lim="800000"/>
            <a:headEnd/>
            <a:tailEnd/>
          </a:ln>
          <a:effectLst/>
        </p:spPr>
        <p:txBody>
          <a:bodyPr anchor="ctr"/>
          <a:lstStyle/>
          <a:p>
            <a:r>
              <a:rPr lang="en-US" sz="1600" b="1">
                <a:solidFill>
                  <a:schemeClr val="bg1"/>
                </a:solidFill>
              </a:rPr>
              <a:t>Non-Algorithmic &amp; Interface Code</a:t>
            </a:r>
            <a:endParaRPr lang="en-GB" sz="1600" b="1">
              <a:solidFill>
                <a:schemeClr val="bg1"/>
              </a:solidFill>
            </a:endParaRPr>
          </a:p>
        </p:txBody>
      </p:sp>
      <p:sp>
        <p:nvSpPr>
          <p:cNvPr id="279648" name="Text Box 96"/>
          <p:cNvSpPr txBox="1">
            <a:spLocks noChangeArrowheads="1"/>
          </p:cNvSpPr>
          <p:nvPr/>
        </p:nvSpPr>
        <p:spPr bwMode="auto">
          <a:xfrm>
            <a:off x="5718175" y="5126038"/>
            <a:ext cx="444500" cy="641350"/>
          </a:xfrm>
          <a:prstGeom prst="rect">
            <a:avLst/>
          </a:prstGeom>
          <a:noFill/>
          <a:ln w="9525">
            <a:noFill/>
            <a:miter lim="800000"/>
            <a:headEnd/>
            <a:tailEnd/>
          </a:ln>
          <a:effectLst/>
        </p:spPr>
        <p:txBody>
          <a:bodyPr wrap="none">
            <a:spAutoFit/>
          </a:bodyPr>
          <a:lstStyle/>
          <a:p>
            <a:pPr algn="l" eaLnBrk="0" hangingPunct="0"/>
            <a:r>
              <a:rPr lang="en-US" sz="3600" b="1">
                <a:solidFill>
                  <a:schemeClr val="bg1"/>
                </a:solidFill>
                <a:latin typeface="Times New Roman" pitchFamily="18" charset="0"/>
              </a:rPr>
              <a:t>+</a:t>
            </a:r>
          </a:p>
        </p:txBody>
      </p:sp>
      <p:grpSp>
        <p:nvGrpSpPr>
          <p:cNvPr id="279649" name="Group 97"/>
          <p:cNvGrpSpPr>
            <a:grpSpLocks/>
          </p:cNvGrpSpPr>
          <p:nvPr/>
        </p:nvGrpSpPr>
        <p:grpSpPr bwMode="auto">
          <a:xfrm>
            <a:off x="5110163" y="5835650"/>
            <a:ext cx="954087" cy="457200"/>
            <a:chOff x="4655" y="1752"/>
            <a:chExt cx="742" cy="376"/>
          </a:xfrm>
        </p:grpSpPr>
        <p:sp>
          <p:nvSpPr>
            <p:cNvPr id="279650" name="Rectangle 98"/>
            <p:cNvSpPr>
              <a:spLocks noChangeArrowheads="1"/>
            </p:cNvSpPr>
            <p:nvPr/>
          </p:nvSpPr>
          <p:spPr bwMode="auto">
            <a:xfrm>
              <a:off x="4655" y="1752"/>
              <a:ext cx="742" cy="376"/>
            </a:xfrm>
            <a:prstGeom prst="rect">
              <a:avLst/>
            </a:prstGeom>
            <a:solidFill>
              <a:schemeClr val="accent1"/>
            </a:solidFill>
            <a:ln w="9525">
              <a:noFill/>
              <a:miter lim="800000"/>
              <a:headEnd/>
              <a:tailEnd/>
            </a:ln>
            <a:effectLst/>
          </p:spPr>
          <p:txBody>
            <a:bodyPr wrap="none" anchor="ctr"/>
            <a:lstStyle/>
            <a:p>
              <a:endParaRPr lang="en-GB"/>
            </a:p>
          </p:txBody>
        </p:sp>
        <p:sp>
          <p:nvSpPr>
            <p:cNvPr id="279651" name="Text Box 99"/>
            <p:cNvSpPr txBox="1">
              <a:spLocks noChangeArrowheads="1"/>
            </p:cNvSpPr>
            <p:nvPr/>
          </p:nvSpPr>
          <p:spPr bwMode="auto">
            <a:xfrm>
              <a:off x="4662" y="1807"/>
              <a:ext cx="728" cy="277"/>
            </a:xfrm>
            <a:prstGeom prst="rect">
              <a:avLst/>
            </a:prstGeom>
            <a:noFill/>
            <a:ln w="9525">
              <a:noFill/>
              <a:miter lim="800000"/>
              <a:headEnd/>
              <a:tailEnd/>
            </a:ln>
            <a:effectLst/>
          </p:spPr>
          <p:txBody>
            <a:bodyPr>
              <a:spAutoFit/>
            </a:bodyPr>
            <a:lstStyle/>
            <a:p>
              <a:pPr eaLnBrk="0" hangingPunct="0"/>
              <a:r>
                <a:rPr lang="en-US" sz="1600" b="1">
                  <a:solidFill>
                    <a:schemeClr val="bg1"/>
                  </a:solidFill>
                </a:rPr>
                <a:t>Drivers</a:t>
              </a:r>
            </a:p>
          </p:txBody>
        </p:sp>
      </p:grpSp>
      <p:sp>
        <p:nvSpPr>
          <p:cNvPr id="279652" name="Text Box 100"/>
          <p:cNvSpPr txBox="1">
            <a:spLocks noChangeArrowheads="1"/>
          </p:cNvSpPr>
          <p:nvPr/>
        </p:nvSpPr>
        <p:spPr bwMode="auto">
          <a:xfrm>
            <a:off x="4424363" y="6281738"/>
            <a:ext cx="1444625" cy="304800"/>
          </a:xfrm>
          <a:prstGeom prst="rect">
            <a:avLst/>
          </a:prstGeom>
          <a:noFill/>
          <a:ln w="9525">
            <a:noFill/>
            <a:miter lim="800000"/>
            <a:headEnd/>
            <a:tailEnd/>
          </a:ln>
          <a:effectLst/>
        </p:spPr>
        <p:txBody>
          <a:bodyPr wrap="none">
            <a:spAutoFit/>
          </a:bodyPr>
          <a:lstStyle/>
          <a:p>
            <a:pPr eaLnBrk="0" hangingPunct="0"/>
            <a:r>
              <a:rPr lang="en-US" sz="1400" b="1"/>
              <a:t>IDE Tool Chain</a:t>
            </a:r>
          </a:p>
        </p:txBody>
      </p:sp>
      <p:cxnSp>
        <p:nvCxnSpPr>
          <p:cNvPr id="279660" name="AutoShape 108"/>
          <p:cNvCxnSpPr>
            <a:cxnSpLocks noChangeShapeType="1"/>
          </p:cNvCxnSpPr>
          <p:nvPr/>
        </p:nvCxnSpPr>
        <p:spPr bwMode="auto">
          <a:xfrm rot="10800000" flipV="1">
            <a:off x="5165725" y="3386138"/>
            <a:ext cx="1074738" cy="933450"/>
          </a:xfrm>
          <a:prstGeom prst="bentConnector2">
            <a:avLst/>
          </a:prstGeom>
          <a:noFill/>
          <a:ln w="76200">
            <a:solidFill>
              <a:schemeClr val="accent2"/>
            </a:solidFill>
            <a:miter lim="800000"/>
            <a:headEnd/>
            <a:tailEnd type="triangle" w="med" len="med"/>
          </a:ln>
          <a:effectLst/>
        </p:spPr>
      </p:cxnSp>
      <p:cxnSp>
        <p:nvCxnSpPr>
          <p:cNvPr id="279664" name="AutoShape 112"/>
          <p:cNvCxnSpPr>
            <a:cxnSpLocks noChangeShapeType="1"/>
            <a:stCxn id="279643" idx="6"/>
          </p:cNvCxnSpPr>
          <p:nvPr/>
        </p:nvCxnSpPr>
        <p:spPr bwMode="auto">
          <a:xfrm flipV="1">
            <a:off x="6938963" y="4252913"/>
            <a:ext cx="379412" cy="1211262"/>
          </a:xfrm>
          <a:prstGeom prst="bentConnector2">
            <a:avLst/>
          </a:prstGeom>
          <a:noFill/>
          <a:ln w="76200">
            <a:solidFill>
              <a:schemeClr val="accent2"/>
            </a:solidFill>
            <a:miter lim="800000"/>
            <a:headEnd/>
            <a:tailEnd type="triangle" w="med" len="med"/>
          </a:ln>
          <a:effectLst/>
        </p:spPr>
      </p:cxnSp>
    </p:spTree>
    <p:extLst>
      <p:ext uri="{BB962C8B-B14F-4D97-AF65-F5344CB8AC3E}">
        <p14:creationId xmlns:p14="http://schemas.microsoft.com/office/powerpoint/2010/main" val="3336903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6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96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96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96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96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96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96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96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96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9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602" grpId="0" animBg="1"/>
      <p:bldP spid="279636" grpId="0" animBg="1"/>
      <p:bldP spid="279637" grpId="0" animBg="1"/>
      <p:bldP spid="279638" grpId="0"/>
      <p:bldP spid="279639" grpId="0" animBg="1"/>
      <p:bldP spid="279640" grpId="0"/>
      <p:bldP spid="279641" grpId="0"/>
      <p:bldP spid="27964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sz="2800"/>
              <a:t>Projects with High Algorithmic and Architectural Complexity</a:t>
            </a:r>
          </a:p>
        </p:txBody>
      </p:sp>
      <p:sp>
        <p:nvSpPr>
          <p:cNvPr id="273479" name="Rectangle 71"/>
          <p:cNvSpPr>
            <a:spLocks noGrp="1" noChangeArrowheads="1"/>
          </p:cNvSpPr>
          <p:nvPr>
            <p:ph type="body" idx="4294967295"/>
          </p:nvPr>
        </p:nvSpPr>
        <p:spPr>
          <a:xfrm>
            <a:off x="0" y="4937125"/>
            <a:ext cx="3362325" cy="1135062"/>
          </a:xfrm>
          <a:noFill/>
          <a:ln/>
        </p:spPr>
        <p:txBody>
          <a:bodyPr vert="horz" lIns="91440" tIns="45720" rIns="91440" bIns="45720" rtlCol="0">
            <a:noAutofit/>
          </a:bodyPr>
          <a:lstStyle/>
          <a:p>
            <a:pPr>
              <a:lnSpc>
                <a:spcPct val="80000"/>
              </a:lnSpc>
            </a:pPr>
            <a:r>
              <a:rPr lang="en-GB" dirty="0"/>
              <a:t>Example applications:</a:t>
            </a:r>
          </a:p>
          <a:p>
            <a:pPr lvl="1">
              <a:lnSpc>
                <a:spcPct val="80000"/>
              </a:lnSpc>
            </a:pPr>
            <a:r>
              <a:rPr lang="en-US" sz="1800" dirty="0"/>
              <a:t>Command, Control, Communications, Computers and Intelligence</a:t>
            </a:r>
          </a:p>
          <a:p>
            <a:pPr lvl="1">
              <a:lnSpc>
                <a:spcPct val="80000"/>
              </a:lnSpc>
            </a:pPr>
            <a:r>
              <a:rPr lang="en-GB" sz="1800" dirty="0"/>
              <a:t>Tracking systems</a:t>
            </a:r>
          </a:p>
        </p:txBody>
      </p:sp>
      <p:sp>
        <p:nvSpPr>
          <p:cNvPr id="273421" name="Text Box 13"/>
          <p:cNvSpPr txBox="1">
            <a:spLocks noChangeArrowheads="1"/>
          </p:cNvSpPr>
          <p:nvPr/>
        </p:nvSpPr>
        <p:spPr bwMode="auto">
          <a:xfrm>
            <a:off x="7394575" y="5673725"/>
            <a:ext cx="1749425" cy="825500"/>
          </a:xfrm>
          <a:prstGeom prst="rect">
            <a:avLst/>
          </a:prstGeom>
          <a:noFill/>
          <a:ln w="9525">
            <a:noFill/>
            <a:miter lim="800000"/>
            <a:headEnd/>
            <a:tailEnd/>
          </a:ln>
          <a:effectLst/>
        </p:spPr>
        <p:txBody>
          <a:bodyPr>
            <a:spAutoFit/>
          </a:bodyPr>
          <a:lstStyle/>
          <a:p>
            <a:pPr algn="l" eaLnBrk="0" hangingPunct="0"/>
            <a:r>
              <a:rPr lang="en-US" sz="1600"/>
              <a:t>+ means IDE links the code together</a:t>
            </a:r>
          </a:p>
        </p:txBody>
      </p:sp>
      <p:sp>
        <p:nvSpPr>
          <p:cNvPr id="273423" name="Rectangle 15"/>
          <p:cNvSpPr>
            <a:spLocks noChangeArrowheads="1"/>
          </p:cNvSpPr>
          <p:nvPr/>
        </p:nvSpPr>
        <p:spPr bwMode="auto">
          <a:xfrm>
            <a:off x="7929563" y="838200"/>
            <a:ext cx="979487" cy="804863"/>
          </a:xfrm>
          <a:prstGeom prst="rect">
            <a:avLst/>
          </a:prstGeom>
          <a:gradFill rotWithShape="1">
            <a:gsLst>
              <a:gs pos="0">
                <a:srgbClr val="FBE1B3"/>
              </a:gs>
              <a:gs pos="100000">
                <a:srgbClr val="EBB24B"/>
              </a:gs>
            </a:gsLst>
            <a:path path="shape">
              <a:fillToRect l="50000" t="50000" r="50000" b="50000"/>
            </a:path>
          </a:gradFill>
          <a:ln w="38100" algn="ctr">
            <a:solidFill>
              <a:schemeClr val="bg1"/>
            </a:solidFill>
            <a:miter lim="800000"/>
            <a:headEnd/>
            <a:tailEnd/>
          </a:ln>
          <a:effectLst/>
        </p:spPr>
        <p:txBody>
          <a:bodyPr wrap="none" anchor="ctr"/>
          <a:lstStyle/>
          <a:p>
            <a:endParaRPr lang="en-US"/>
          </a:p>
        </p:txBody>
      </p:sp>
      <p:sp>
        <p:nvSpPr>
          <p:cNvPr id="273424" name="Text Box 16"/>
          <p:cNvSpPr txBox="1">
            <a:spLocks noChangeArrowheads="1"/>
          </p:cNvSpPr>
          <p:nvPr/>
        </p:nvSpPr>
        <p:spPr bwMode="auto">
          <a:xfrm>
            <a:off x="7964488" y="1808163"/>
            <a:ext cx="922337" cy="276225"/>
          </a:xfrm>
          <a:prstGeom prst="rect">
            <a:avLst/>
          </a:prstGeom>
          <a:noFill/>
          <a:ln w="9525">
            <a:noFill/>
            <a:miter lim="800000"/>
            <a:headEnd/>
            <a:tailEnd/>
          </a:ln>
          <a:effectLst/>
        </p:spPr>
        <p:txBody>
          <a:bodyPr>
            <a:spAutoFit/>
          </a:bodyPr>
          <a:lstStyle/>
          <a:p>
            <a:r>
              <a:rPr lang="en-GB" sz="600" b="1">
                <a:solidFill>
                  <a:schemeClr val="tx2"/>
                </a:solidFill>
              </a:rPr>
              <a:t>Architectural Complexity</a:t>
            </a:r>
          </a:p>
        </p:txBody>
      </p:sp>
      <p:sp>
        <p:nvSpPr>
          <p:cNvPr id="273425" name="Text Box 17"/>
          <p:cNvSpPr txBox="1">
            <a:spLocks noChangeArrowheads="1"/>
          </p:cNvSpPr>
          <p:nvPr/>
        </p:nvSpPr>
        <p:spPr bwMode="auto">
          <a:xfrm>
            <a:off x="7437438" y="865188"/>
            <a:ext cx="368300" cy="744537"/>
          </a:xfrm>
          <a:prstGeom prst="rect">
            <a:avLst/>
          </a:prstGeom>
          <a:noFill/>
          <a:ln w="9525">
            <a:noFill/>
            <a:miter lim="800000"/>
            <a:headEnd/>
            <a:tailEnd/>
          </a:ln>
          <a:effectLst/>
        </p:spPr>
        <p:txBody>
          <a:bodyPr vert="eaVert">
            <a:spAutoFit/>
          </a:bodyPr>
          <a:lstStyle/>
          <a:p>
            <a:r>
              <a:rPr lang="en-GB" sz="600" b="1">
                <a:solidFill>
                  <a:schemeClr val="tx2"/>
                </a:solidFill>
              </a:rPr>
              <a:t>Algorithmic Complexity</a:t>
            </a:r>
          </a:p>
        </p:txBody>
      </p:sp>
      <p:sp>
        <p:nvSpPr>
          <p:cNvPr id="273426" name="Line 18"/>
          <p:cNvSpPr>
            <a:spLocks noChangeShapeType="1"/>
          </p:cNvSpPr>
          <p:nvPr/>
        </p:nvSpPr>
        <p:spPr bwMode="auto">
          <a:xfrm flipV="1">
            <a:off x="7843838" y="865188"/>
            <a:ext cx="0" cy="742950"/>
          </a:xfrm>
          <a:prstGeom prst="line">
            <a:avLst/>
          </a:prstGeom>
          <a:noFill/>
          <a:ln w="57150">
            <a:solidFill>
              <a:schemeClr val="tx2"/>
            </a:solidFill>
            <a:round/>
            <a:headEnd/>
            <a:tailEnd type="triangle" w="med" len="med"/>
          </a:ln>
          <a:effectLst/>
        </p:spPr>
        <p:txBody>
          <a:bodyPr/>
          <a:lstStyle/>
          <a:p>
            <a:endParaRPr lang="en-GB"/>
          </a:p>
        </p:txBody>
      </p:sp>
      <p:sp>
        <p:nvSpPr>
          <p:cNvPr id="273427" name="Line 19"/>
          <p:cNvSpPr>
            <a:spLocks noChangeShapeType="1"/>
          </p:cNvSpPr>
          <p:nvPr/>
        </p:nvSpPr>
        <p:spPr bwMode="auto">
          <a:xfrm flipV="1">
            <a:off x="7958138" y="1751013"/>
            <a:ext cx="914400" cy="0"/>
          </a:xfrm>
          <a:prstGeom prst="line">
            <a:avLst/>
          </a:prstGeom>
          <a:noFill/>
          <a:ln w="57150">
            <a:solidFill>
              <a:schemeClr val="tx2"/>
            </a:solidFill>
            <a:round/>
            <a:headEnd/>
            <a:tailEnd type="triangle" w="med" len="med"/>
          </a:ln>
          <a:effectLst/>
        </p:spPr>
        <p:txBody>
          <a:bodyPr/>
          <a:lstStyle/>
          <a:p>
            <a:endParaRPr lang="en-GB"/>
          </a:p>
        </p:txBody>
      </p:sp>
      <p:sp>
        <p:nvSpPr>
          <p:cNvPr id="273428" name="Line 20"/>
          <p:cNvSpPr>
            <a:spLocks noChangeShapeType="1"/>
          </p:cNvSpPr>
          <p:nvPr/>
        </p:nvSpPr>
        <p:spPr bwMode="auto">
          <a:xfrm>
            <a:off x="8374063" y="838200"/>
            <a:ext cx="0" cy="803275"/>
          </a:xfrm>
          <a:prstGeom prst="line">
            <a:avLst/>
          </a:prstGeom>
          <a:noFill/>
          <a:ln w="38100">
            <a:solidFill>
              <a:schemeClr val="bg1"/>
            </a:solidFill>
            <a:round/>
            <a:headEnd/>
            <a:tailEnd/>
          </a:ln>
          <a:effectLst/>
        </p:spPr>
        <p:txBody>
          <a:bodyPr wrap="none" anchor="ctr"/>
          <a:lstStyle/>
          <a:p>
            <a:endParaRPr lang="en-GB"/>
          </a:p>
        </p:txBody>
      </p:sp>
      <p:sp>
        <p:nvSpPr>
          <p:cNvPr id="273429" name="Line 21"/>
          <p:cNvSpPr>
            <a:spLocks noChangeShapeType="1"/>
          </p:cNvSpPr>
          <p:nvPr/>
        </p:nvSpPr>
        <p:spPr bwMode="auto">
          <a:xfrm>
            <a:off x="7926388" y="1296988"/>
            <a:ext cx="987425" cy="0"/>
          </a:xfrm>
          <a:prstGeom prst="line">
            <a:avLst/>
          </a:prstGeom>
          <a:noFill/>
          <a:ln w="38100">
            <a:solidFill>
              <a:schemeClr val="bg1"/>
            </a:solidFill>
            <a:round/>
            <a:headEnd/>
            <a:tailEnd/>
          </a:ln>
          <a:effectLst/>
        </p:spPr>
        <p:txBody>
          <a:bodyPr wrap="none" anchor="ctr"/>
          <a:lstStyle/>
          <a:p>
            <a:endParaRPr lang="en-GB"/>
          </a:p>
        </p:txBody>
      </p:sp>
      <p:sp>
        <p:nvSpPr>
          <p:cNvPr id="273430" name="Rectangle 22"/>
          <p:cNvSpPr>
            <a:spLocks noChangeArrowheads="1"/>
          </p:cNvSpPr>
          <p:nvPr/>
        </p:nvSpPr>
        <p:spPr bwMode="auto">
          <a:xfrm>
            <a:off x="8374063" y="844550"/>
            <a:ext cx="539750" cy="454025"/>
          </a:xfrm>
          <a:prstGeom prst="rect">
            <a:avLst/>
          </a:prstGeom>
          <a:solidFill>
            <a:schemeClr val="tx2"/>
          </a:solidFill>
          <a:ln w="38100" algn="ctr">
            <a:solidFill>
              <a:schemeClr val="bg1"/>
            </a:solidFill>
            <a:miter lim="800000"/>
            <a:headEnd/>
            <a:tailEnd/>
          </a:ln>
          <a:effectLst/>
        </p:spPr>
        <p:txBody>
          <a:bodyPr wrap="none" anchor="ctr"/>
          <a:lstStyle/>
          <a:p>
            <a:endParaRPr lang="en-GB"/>
          </a:p>
        </p:txBody>
      </p:sp>
      <p:sp>
        <p:nvSpPr>
          <p:cNvPr id="273502" name="Oval 94"/>
          <p:cNvSpPr>
            <a:spLocks noChangeArrowheads="1"/>
          </p:cNvSpPr>
          <p:nvPr/>
        </p:nvSpPr>
        <p:spPr bwMode="auto">
          <a:xfrm>
            <a:off x="222250" y="2349500"/>
            <a:ext cx="3241675" cy="2430463"/>
          </a:xfrm>
          <a:prstGeom prst="ellipse">
            <a:avLst/>
          </a:prstGeom>
          <a:solidFill>
            <a:srgbClr val="EBB24B"/>
          </a:solidFill>
          <a:ln w="9525">
            <a:noFill/>
            <a:round/>
            <a:headEnd/>
            <a:tailEnd/>
          </a:ln>
          <a:effectLst/>
        </p:spPr>
        <p:txBody>
          <a:bodyPr wrap="none" anchor="ctr"/>
          <a:lstStyle/>
          <a:p>
            <a:endParaRPr lang="en-GB"/>
          </a:p>
        </p:txBody>
      </p:sp>
      <p:sp>
        <p:nvSpPr>
          <p:cNvPr id="273503" name="Text Box 95"/>
          <p:cNvSpPr txBox="1">
            <a:spLocks noChangeArrowheads="1"/>
          </p:cNvSpPr>
          <p:nvPr/>
        </p:nvSpPr>
        <p:spPr bwMode="auto">
          <a:xfrm>
            <a:off x="654050" y="2492375"/>
            <a:ext cx="2376488" cy="304800"/>
          </a:xfrm>
          <a:prstGeom prst="rect">
            <a:avLst/>
          </a:prstGeom>
          <a:noFill/>
          <a:ln w="9525">
            <a:noFill/>
            <a:miter lim="800000"/>
            <a:headEnd/>
            <a:tailEnd/>
          </a:ln>
          <a:effectLst/>
        </p:spPr>
        <p:txBody>
          <a:bodyPr>
            <a:spAutoFit/>
          </a:bodyPr>
          <a:lstStyle/>
          <a:p>
            <a:pPr algn="ctr" eaLnBrk="0" hangingPunct="0"/>
            <a:r>
              <a:rPr lang="en-US" sz="1400" b="1" dirty="0"/>
              <a:t>Architecture Modeling</a:t>
            </a:r>
          </a:p>
        </p:txBody>
      </p:sp>
      <p:grpSp>
        <p:nvGrpSpPr>
          <p:cNvPr id="273504" name="Group 96"/>
          <p:cNvGrpSpPr>
            <a:grpSpLocks/>
          </p:cNvGrpSpPr>
          <p:nvPr/>
        </p:nvGrpSpPr>
        <p:grpSpPr bwMode="auto">
          <a:xfrm>
            <a:off x="509588" y="2781300"/>
            <a:ext cx="2662237" cy="1893888"/>
            <a:chOff x="321" y="1752"/>
            <a:chExt cx="1677" cy="1193"/>
          </a:xfrm>
        </p:grpSpPr>
        <p:sp>
          <p:nvSpPr>
            <p:cNvPr id="273505" name="Oval 97"/>
            <p:cNvSpPr>
              <a:spLocks noChangeArrowheads="1"/>
            </p:cNvSpPr>
            <p:nvPr/>
          </p:nvSpPr>
          <p:spPr bwMode="auto">
            <a:xfrm>
              <a:off x="321" y="1752"/>
              <a:ext cx="1677" cy="1193"/>
            </a:xfrm>
            <a:prstGeom prst="ellipse">
              <a:avLst/>
            </a:prstGeom>
            <a:gradFill rotWithShape="1">
              <a:gsLst>
                <a:gs pos="0">
                  <a:srgbClr val="BDD1FF"/>
                </a:gs>
                <a:gs pos="100000">
                  <a:schemeClr val="tx2"/>
                </a:gs>
              </a:gsLst>
              <a:path path="shape">
                <a:fillToRect l="50000" t="50000" r="50000" b="50000"/>
              </a:path>
            </a:gradFill>
            <a:ln w="9525">
              <a:noFill/>
              <a:round/>
              <a:headEnd/>
              <a:tailEnd/>
            </a:ln>
            <a:effectLst/>
          </p:spPr>
          <p:txBody>
            <a:bodyPr wrap="none" lIns="0" anchor="ctr"/>
            <a:lstStyle/>
            <a:p>
              <a:endParaRPr lang="en-GB"/>
            </a:p>
          </p:txBody>
        </p:sp>
        <p:sp>
          <p:nvSpPr>
            <p:cNvPr id="273506" name="Text Box 98"/>
            <p:cNvSpPr txBox="1">
              <a:spLocks noChangeArrowheads="1"/>
            </p:cNvSpPr>
            <p:nvPr/>
          </p:nvSpPr>
          <p:spPr bwMode="auto">
            <a:xfrm>
              <a:off x="962" y="1776"/>
              <a:ext cx="331" cy="213"/>
            </a:xfrm>
            <a:prstGeom prst="rect">
              <a:avLst/>
            </a:prstGeom>
            <a:noFill/>
            <a:ln w="9525">
              <a:noFill/>
              <a:miter lim="800000"/>
              <a:headEnd/>
              <a:tailEnd/>
            </a:ln>
            <a:effectLst/>
          </p:spPr>
          <p:txBody>
            <a:bodyPr wrap="none" lIns="0">
              <a:spAutoFit/>
            </a:bodyPr>
            <a:lstStyle/>
            <a:p>
              <a:pPr algn="l" eaLnBrk="0" hangingPunct="0"/>
              <a:r>
                <a:rPr lang="en-US" sz="1600">
                  <a:solidFill>
                    <a:schemeClr val="bg1"/>
                  </a:solidFill>
                </a:rPr>
                <a:t>UML</a:t>
              </a:r>
            </a:p>
          </p:txBody>
        </p:sp>
        <p:sp>
          <p:nvSpPr>
            <p:cNvPr id="273507" name="Oval 99"/>
            <p:cNvSpPr>
              <a:spLocks noChangeArrowheads="1"/>
            </p:cNvSpPr>
            <p:nvPr/>
          </p:nvSpPr>
          <p:spPr bwMode="auto">
            <a:xfrm>
              <a:off x="516" y="2394"/>
              <a:ext cx="450" cy="429"/>
            </a:xfrm>
            <a:prstGeom prst="ellipse">
              <a:avLst/>
            </a:prstGeom>
            <a:solidFill>
              <a:srgbClr val="CCECFF"/>
            </a:solidFill>
            <a:ln w="9525">
              <a:noFill/>
              <a:round/>
              <a:headEnd/>
              <a:tailEnd/>
            </a:ln>
            <a:effectLst/>
          </p:spPr>
          <p:txBody>
            <a:bodyPr wrap="none" lIns="0" anchor="ctr"/>
            <a:lstStyle/>
            <a:p>
              <a:pPr eaLnBrk="0" hangingPunct="0"/>
              <a:r>
                <a:rPr lang="en-US" sz="1000" b="1">
                  <a:solidFill>
                    <a:srgbClr val="40649A"/>
                  </a:solidFill>
                </a:rPr>
                <a:t>Use</a:t>
              </a:r>
            </a:p>
            <a:p>
              <a:pPr eaLnBrk="0" hangingPunct="0"/>
              <a:r>
                <a:rPr lang="en-US" sz="1000" b="1">
                  <a:solidFill>
                    <a:srgbClr val="40649A"/>
                  </a:solidFill>
                </a:rPr>
                <a:t>Cases</a:t>
              </a:r>
            </a:p>
          </p:txBody>
        </p:sp>
        <p:sp>
          <p:nvSpPr>
            <p:cNvPr id="273508" name="Oval 100"/>
            <p:cNvSpPr>
              <a:spLocks noChangeArrowheads="1"/>
            </p:cNvSpPr>
            <p:nvPr/>
          </p:nvSpPr>
          <p:spPr bwMode="auto">
            <a:xfrm>
              <a:off x="1275" y="1848"/>
              <a:ext cx="450" cy="430"/>
            </a:xfrm>
            <a:prstGeom prst="ellipse">
              <a:avLst/>
            </a:prstGeom>
            <a:solidFill>
              <a:srgbClr val="CCECFF"/>
            </a:solidFill>
            <a:ln w="9525">
              <a:noFill/>
              <a:round/>
              <a:headEnd/>
              <a:tailEnd/>
            </a:ln>
            <a:effectLst/>
          </p:spPr>
          <p:txBody>
            <a:bodyPr wrap="none" lIns="0" anchor="ctr"/>
            <a:lstStyle/>
            <a:p>
              <a:pPr eaLnBrk="0" hangingPunct="0"/>
              <a:r>
                <a:rPr lang="en-US" sz="1000" b="1">
                  <a:solidFill>
                    <a:srgbClr val="40649A"/>
                  </a:solidFill>
                </a:rPr>
                <a:t>Classes</a:t>
              </a:r>
            </a:p>
          </p:txBody>
        </p:sp>
        <p:sp>
          <p:nvSpPr>
            <p:cNvPr id="273509" name="Oval 101"/>
            <p:cNvSpPr>
              <a:spLocks noChangeArrowheads="1"/>
            </p:cNvSpPr>
            <p:nvPr/>
          </p:nvSpPr>
          <p:spPr bwMode="auto">
            <a:xfrm>
              <a:off x="516" y="1893"/>
              <a:ext cx="450" cy="429"/>
            </a:xfrm>
            <a:prstGeom prst="ellipse">
              <a:avLst/>
            </a:prstGeom>
            <a:solidFill>
              <a:srgbClr val="CCECFF"/>
            </a:solidFill>
            <a:ln w="9525">
              <a:noFill/>
              <a:round/>
              <a:headEnd/>
              <a:tailEnd/>
            </a:ln>
            <a:effectLst/>
          </p:spPr>
          <p:txBody>
            <a:bodyPr wrap="none" lIns="0" anchor="ctr"/>
            <a:lstStyle/>
            <a:p>
              <a:pPr eaLnBrk="0" hangingPunct="0"/>
              <a:r>
                <a:rPr lang="en-US" sz="1000" b="1" dirty="0">
                  <a:solidFill>
                    <a:srgbClr val="40649A"/>
                  </a:solidFill>
                </a:rPr>
                <a:t>Sequence</a:t>
              </a:r>
            </a:p>
            <a:p>
              <a:pPr eaLnBrk="0" hangingPunct="0"/>
              <a:r>
                <a:rPr lang="en-US" sz="1000" b="1" dirty="0">
                  <a:solidFill>
                    <a:srgbClr val="40649A"/>
                  </a:solidFill>
                </a:rPr>
                <a:t>Diagrams</a:t>
              </a:r>
            </a:p>
          </p:txBody>
        </p:sp>
        <p:sp>
          <p:nvSpPr>
            <p:cNvPr id="273510" name="Oval 102"/>
            <p:cNvSpPr>
              <a:spLocks noChangeArrowheads="1"/>
            </p:cNvSpPr>
            <p:nvPr/>
          </p:nvSpPr>
          <p:spPr bwMode="auto">
            <a:xfrm>
              <a:off x="1378" y="2364"/>
              <a:ext cx="450" cy="430"/>
            </a:xfrm>
            <a:prstGeom prst="ellipse">
              <a:avLst/>
            </a:prstGeom>
            <a:solidFill>
              <a:srgbClr val="CCECFF"/>
            </a:solidFill>
            <a:ln w="9525">
              <a:noFill/>
              <a:round/>
              <a:headEnd/>
              <a:tailEnd/>
            </a:ln>
            <a:effectLst/>
          </p:spPr>
          <p:txBody>
            <a:bodyPr wrap="none" lIns="0" anchor="ctr"/>
            <a:lstStyle/>
            <a:p>
              <a:pPr eaLnBrk="0" hangingPunct="0"/>
              <a:r>
                <a:rPr lang="en-US" sz="900" b="1">
                  <a:solidFill>
                    <a:srgbClr val="40649A"/>
                  </a:solidFill>
                </a:rPr>
                <a:t>Composite</a:t>
              </a:r>
            </a:p>
            <a:p>
              <a:pPr eaLnBrk="0" hangingPunct="0"/>
              <a:r>
                <a:rPr lang="en-US" sz="900" b="1">
                  <a:solidFill>
                    <a:srgbClr val="40649A"/>
                  </a:solidFill>
                </a:rPr>
                <a:t>Structure</a:t>
              </a:r>
            </a:p>
            <a:p>
              <a:pPr eaLnBrk="0" hangingPunct="0"/>
              <a:r>
                <a:rPr lang="en-US" sz="900" b="1">
                  <a:solidFill>
                    <a:srgbClr val="40649A"/>
                  </a:solidFill>
                </a:rPr>
                <a:t>Diagrams</a:t>
              </a:r>
            </a:p>
          </p:txBody>
        </p:sp>
      </p:grpSp>
      <p:grpSp>
        <p:nvGrpSpPr>
          <p:cNvPr id="273511" name="Group 103"/>
          <p:cNvGrpSpPr>
            <a:grpSpLocks/>
          </p:cNvGrpSpPr>
          <p:nvPr/>
        </p:nvGrpSpPr>
        <p:grpSpPr bwMode="auto">
          <a:xfrm>
            <a:off x="5699125" y="1927225"/>
            <a:ext cx="3241675" cy="2430463"/>
            <a:chOff x="204" y="1480"/>
            <a:chExt cx="2042" cy="1531"/>
          </a:xfrm>
        </p:grpSpPr>
        <p:sp>
          <p:nvSpPr>
            <p:cNvPr id="273512" name="Oval 104"/>
            <p:cNvSpPr>
              <a:spLocks noChangeArrowheads="1"/>
            </p:cNvSpPr>
            <p:nvPr/>
          </p:nvSpPr>
          <p:spPr bwMode="auto">
            <a:xfrm>
              <a:off x="204" y="1480"/>
              <a:ext cx="2042" cy="1531"/>
            </a:xfrm>
            <a:prstGeom prst="ellipse">
              <a:avLst/>
            </a:prstGeom>
            <a:solidFill>
              <a:srgbClr val="EBB24B"/>
            </a:solidFill>
            <a:ln w="9525">
              <a:noFill/>
              <a:round/>
              <a:headEnd/>
              <a:tailEnd/>
            </a:ln>
            <a:effectLst/>
          </p:spPr>
          <p:txBody>
            <a:bodyPr wrap="none" anchor="ctr"/>
            <a:lstStyle/>
            <a:p>
              <a:endParaRPr lang="en-GB"/>
            </a:p>
          </p:txBody>
        </p:sp>
        <p:sp>
          <p:nvSpPr>
            <p:cNvPr id="273513" name="Text Box 105"/>
            <p:cNvSpPr txBox="1">
              <a:spLocks noChangeArrowheads="1"/>
            </p:cNvSpPr>
            <p:nvPr/>
          </p:nvSpPr>
          <p:spPr bwMode="auto">
            <a:xfrm>
              <a:off x="476" y="1570"/>
              <a:ext cx="1497" cy="192"/>
            </a:xfrm>
            <a:prstGeom prst="rect">
              <a:avLst/>
            </a:prstGeom>
            <a:noFill/>
            <a:ln w="9525">
              <a:noFill/>
              <a:miter lim="800000"/>
              <a:headEnd/>
              <a:tailEnd/>
            </a:ln>
            <a:effectLst/>
          </p:spPr>
          <p:txBody>
            <a:bodyPr>
              <a:spAutoFit/>
            </a:bodyPr>
            <a:lstStyle/>
            <a:p>
              <a:pPr algn="ctr" eaLnBrk="0" hangingPunct="0"/>
              <a:r>
                <a:rPr lang="en-US" sz="1400" b="1" dirty="0"/>
                <a:t>Algorithm Modeling</a:t>
              </a:r>
            </a:p>
          </p:txBody>
        </p:sp>
      </p:grpSp>
      <p:sp>
        <p:nvSpPr>
          <p:cNvPr id="273514" name="Oval 106"/>
          <p:cNvSpPr>
            <a:spLocks noChangeArrowheads="1"/>
          </p:cNvSpPr>
          <p:nvPr/>
        </p:nvSpPr>
        <p:spPr bwMode="auto">
          <a:xfrm>
            <a:off x="5986463" y="2359025"/>
            <a:ext cx="2662237" cy="1893888"/>
          </a:xfrm>
          <a:prstGeom prst="ellipse">
            <a:avLst/>
          </a:prstGeom>
          <a:gradFill rotWithShape="1">
            <a:gsLst>
              <a:gs pos="0">
                <a:srgbClr val="BDD1FF"/>
              </a:gs>
              <a:gs pos="100000">
                <a:schemeClr val="tx2"/>
              </a:gs>
            </a:gsLst>
            <a:path path="shape">
              <a:fillToRect l="50000" t="50000" r="50000" b="50000"/>
            </a:path>
          </a:gradFill>
          <a:ln w="9525">
            <a:noFill/>
            <a:round/>
            <a:headEnd/>
            <a:tailEnd/>
          </a:ln>
          <a:effectLst/>
        </p:spPr>
        <p:txBody>
          <a:bodyPr wrap="none" anchor="ctr"/>
          <a:lstStyle/>
          <a:p>
            <a:endParaRPr lang="en-GB"/>
          </a:p>
        </p:txBody>
      </p:sp>
      <p:sp>
        <p:nvSpPr>
          <p:cNvPr id="273515" name="Oval 107"/>
          <p:cNvSpPr>
            <a:spLocks noChangeArrowheads="1"/>
          </p:cNvSpPr>
          <p:nvPr/>
        </p:nvSpPr>
        <p:spPr bwMode="auto">
          <a:xfrm>
            <a:off x="6856413" y="3346450"/>
            <a:ext cx="877887" cy="815975"/>
          </a:xfrm>
          <a:prstGeom prst="ellipse">
            <a:avLst/>
          </a:prstGeom>
          <a:solidFill>
            <a:srgbClr val="CCECFF"/>
          </a:solidFill>
          <a:ln w="9525">
            <a:noFill/>
            <a:round/>
            <a:headEnd/>
            <a:tailEnd/>
          </a:ln>
          <a:effectLst/>
        </p:spPr>
        <p:txBody>
          <a:bodyPr wrap="none" lIns="0" anchor="ctr"/>
          <a:lstStyle/>
          <a:p>
            <a:pPr eaLnBrk="0" hangingPunct="0"/>
            <a:r>
              <a:rPr lang="en-US" sz="1200" b="1" dirty="0" smtClean="0">
                <a:solidFill>
                  <a:srgbClr val="40649A"/>
                </a:solidFill>
              </a:rPr>
              <a:t>MATLAB</a:t>
            </a:r>
            <a:endParaRPr lang="en-US" sz="1200" b="1" dirty="0">
              <a:solidFill>
                <a:srgbClr val="40649A"/>
              </a:solidFill>
            </a:endParaRPr>
          </a:p>
        </p:txBody>
      </p:sp>
      <p:sp>
        <p:nvSpPr>
          <p:cNvPr id="273516" name="Text Box 108"/>
          <p:cNvSpPr txBox="1">
            <a:spLocks noChangeArrowheads="1"/>
          </p:cNvSpPr>
          <p:nvPr/>
        </p:nvSpPr>
        <p:spPr bwMode="auto">
          <a:xfrm>
            <a:off x="6838950" y="2414588"/>
            <a:ext cx="1023938" cy="336550"/>
          </a:xfrm>
          <a:prstGeom prst="rect">
            <a:avLst/>
          </a:prstGeom>
          <a:noFill/>
          <a:ln w="9525">
            <a:noFill/>
            <a:miter lim="800000"/>
            <a:headEnd/>
            <a:tailEnd/>
          </a:ln>
          <a:effectLst/>
        </p:spPr>
        <p:txBody>
          <a:bodyPr>
            <a:spAutoFit/>
          </a:bodyPr>
          <a:lstStyle/>
          <a:p>
            <a:pPr eaLnBrk="0" hangingPunct="0"/>
            <a:r>
              <a:rPr lang="en-US" sz="1600">
                <a:solidFill>
                  <a:schemeClr val="bg1"/>
                </a:solidFill>
              </a:rPr>
              <a:t>Simulink</a:t>
            </a:r>
          </a:p>
        </p:txBody>
      </p:sp>
      <p:sp>
        <p:nvSpPr>
          <p:cNvPr id="273517" name="Oval 109"/>
          <p:cNvSpPr>
            <a:spLocks noChangeArrowheads="1"/>
          </p:cNvSpPr>
          <p:nvPr/>
        </p:nvSpPr>
        <p:spPr bwMode="auto">
          <a:xfrm>
            <a:off x="7392988" y="2679700"/>
            <a:ext cx="877887" cy="815975"/>
          </a:xfrm>
          <a:prstGeom prst="ellipse">
            <a:avLst/>
          </a:prstGeom>
          <a:solidFill>
            <a:srgbClr val="CCECFF"/>
          </a:solidFill>
          <a:ln w="9525">
            <a:noFill/>
            <a:round/>
            <a:headEnd/>
            <a:tailEnd/>
          </a:ln>
          <a:effectLst/>
        </p:spPr>
        <p:txBody>
          <a:bodyPr wrap="none" lIns="0" anchor="ctr"/>
          <a:lstStyle/>
          <a:p>
            <a:pPr eaLnBrk="0" hangingPunct="0"/>
            <a:r>
              <a:rPr lang="en-US" sz="1200" b="1" dirty="0" err="1">
                <a:solidFill>
                  <a:srgbClr val="40649A"/>
                </a:solidFill>
              </a:rPr>
              <a:t>Blocksets</a:t>
            </a:r>
            <a:endParaRPr lang="en-US" sz="1200" b="1" dirty="0">
              <a:solidFill>
                <a:srgbClr val="40649A"/>
              </a:solidFill>
            </a:endParaRPr>
          </a:p>
        </p:txBody>
      </p:sp>
      <p:sp>
        <p:nvSpPr>
          <p:cNvPr id="273519" name="Rectangle 111"/>
          <p:cNvSpPr>
            <a:spLocks noChangeArrowheads="1"/>
          </p:cNvSpPr>
          <p:nvPr/>
        </p:nvSpPr>
        <p:spPr bwMode="auto">
          <a:xfrm>
            <a:off x="7488238" y="4592638"/>
            <a:ext cx="1216025" cy="549275"/>
          </a:xfrm>
          <a:prstGeom prst="rect">
            <a:avLst/>
          </a:prstGeom>
          <a:noFill/>
          <a:ln w="9525">
            <a:noFill/>
            <a:miter lim="800000"/>
            <a:headEnd/>
            <a:tailEnd/>
          </a:ln>
          <a:effectLst/>
        </p:spPr>
        <p:txBody>
          <a:bodyPr>
            <a:spAutoFit/>
          </a:bodyPr>
          <a:lstStyle/>
          <a:p>
            <a:pPr algn="l"/>
            <a:r>
              <a:rPr lang="en-US" sz="1000" b="1">
                <a:solidFill>
                  <a:schemeClr val="accent2"/>
                </a:solidFill>
              </a:rPr>
              <a:t>Legacy Code/ </a:t>
            </a:r>
            <a:br>
              <a:rPr lang="en-US" sz="1000" b="1">
                <a:solidFill>
                  <a:schemeClr val="accent2"/>
                </a:solidFill>
              </a:rPr>
            </a:br>
            <a:r>
              <a:rPr lang="en-US" sz="1000" b="1">
                <a:solidFill>
                  <a:schemeClr val="accent2"/>
                </a:solidFill>
              </a:rPr>
              <a:t>S-Function Import</a:t>
            </a:r>
          </a:p>
        </p:txBody>
      </p:sp>
      <p:sp>
        <p:nvSpPr>
          <p:cNvPr id="273520" name="Oval 112"/>
          <p:cNvSpPr>
            <a:spLocks noChangeArrowheads="1"/>
          </p:cNvSpPr>
          <p:nvPr/>
        </p:nvSpPr>
        <p:spPr bwMode="auto">
          <a:xfrm>
            <a:off x="6316663" y="2679700"/>
            <a:ext cx="877887" cy="814388"/>
          </a:xfrm>
          <a:prstGeom prst="ellipse">
            <a:avLst/>
          </a:prstGeom>
          <a:solidFill>
            <a:srgbClr val="CCECFF"/>
          </a:solidFill>
          <a:ln w="9525">
            <a:noFill/>
            <a:round/>
            <a:headEnd/>
            <a:tailEnd/>
          </a:ln>
          <a:effectLst/>
        </p:spPr>
        <p:txBody>
          <a:bodyPr wrap="none" lIns="0" anchor="ctr"/>
          <a:lstStyle/>
          <a:p>
            <a:pPr eaLnBrk="0" hangingPunct="0"/>
            <a:r>
              <a:rPr lang="en-US" sz="1200" b="1">
                <a:solidFill>
                  <a:srgbClr val="40649A"/>
                </a:solidFill>
              </a:rPr>
              <a:t>Stateflow</a:t>
            </a:r>
          </a:p>
        </p:txBody>
      </p:sp>
      <p:sp>
        <p:nvSpPr>
          <p:cNvPr id="273521" name="Oval 113"/>
          <p:cNvSpPr>
            <a:spLocks noChangeArrowheads="1"/>
          </p:cNvSpPr>
          <p:nvPr/>
        </p:nvSpPr>
        <p:spPr bwMode="auto">
          <a:xfrm>
            <a:off x="3341688" y="4244975"/>
            <a:ext cx="3597275" cy="2436813"/>
          </a:xfrm>
          <a:prstGeom prst="ellipse">
            <a:avLst/>
          </a:prstGeom>
          <a:solidFill>
            <a:srgbClr val="EBB24B"/>
          </a:solidFill>
          <a:ln w="9525">
            <a:noFill/>
            <a:round/>
            <a:headEnd/>
            <a:tailEnd/>
          </a:ln>
          <a:effectLst/>
        </p:spPr>
        <p:txBody>
          <a:bodyPr wrap="none" anchor="ctr"/>
          <a:lstStyle/>
          <a:p>
            <a:endParaRPr lang="en-GB"/>
          </a:p>
        </p:txBody>
      </p:sp>
      <p:grpSp>
        <p:nvGrpSpPr>
          <p:cNvPr id="273522" name="Group 114"/>
          <p:cNvGrpSpPr>
            <a:grpSpLocks/>
          </p:cNvGrpSpPr>
          <p:nvPr/>
        </p:nvGrpSpPr>
        <p:grpSpPr bwMode="auto">
          <a:xfrm>
            <a:off x="4560888" y="4367213"/>
            <a:ext cx="1274762" cy="641350"/>
            <a:chOff x="3437" y="1760"/>
            <a:chExt cx="1050" cy="527"/>
          </a:xfrm>
        </p:grpSpPr>
        <p:sp>
          <p:nvSpPr>
            <p:cNvPr id="273523" name="Rectangle 115"/>
            <p:cNvSpPr>
              <a:spLocks noChangeArrowheads="1"/>
            </p:cNvSpPr>
            <p:nvPr/>
          </p:nvSpPr>
          <p:spPr bwMode="auto">
            <a:xfrm>
              <a:off x="3437" y="1760"/>
              <a:ext cx="1050" cy="523"/>
            </a:xfrm>
            <a:prstGeom prst="rect">
              <a:avLst/>
            </a:prstGeom>
            <a:solidFill>
              <a:schemeClr val="accent1"/>
            </a:solidFill>
            <a:ln w="9525">
              <a:noFill/>
              <a:miter lim="800000"/>
              <a:headEnd/>
              <a:tailEnd/>
            </a:ln>
            <a:effectLst/>
          </p:spPr>
          <p:txBody>
            <a:bodyPr wrap="none" anchor="ctr"/>
            <a:lstStyle/>
            <a:p>
              <a:endParaRPr lang="en-GB"/>
            </a:p>
          </p:txBody>
        </p:sp>
        <p:sp>
          <p:nvSpPr>
            <p:cNvPr id="273524" name="Text Box 116"/>
            <p:cNvSpPr txBox="1">
              <a:spLocks noChangeArrowheads="1"/>
            </p:cNvSpPr>
            <p:nvPr/>
          </p:nvSpPr>
          <p:spPr bwMode="auto">
            <a:xfrm>
              <a:off x="3451" y="1810"/>
              <a:ext cx="1023" cy="477"/>
            </a:xfrm>
            <a:prstGeom prst="rect">
              <a:avLst/>
            </a:prstGeom>
            <a:noFill/>
            <a:ln w="9525">
              <a:noFill/>
              <a:miter lim="800000"/>
              <a:headEnd/>
              <a:tailEnd/>
            </a:ln>
            <a:effectLst/>
          </p:spPr>
          <p:txBody>
            <a:bodyPr>
              <a:spAutoFit/>
            </a:bodyPr>
            <a:lstStyle/>
            <a:p>
              <a:pPr eaLnBrk="0" hangingPunct="0"/>
              <a:r>
                <a:rPr lang="en-US" sz="1600" b="1">
                  <a:solidFill>
                    <a:schemeClr val="bg1"/>
                  </a:solidFill>
                </a:rPr>
                <a:t>Algorithm Code</a:t>
              </a:r>
            </a:p>
          </p:txBody>
        </p:sp>
      </p:grpSp>
      <p:sp>
        <p:nvSpPr>
          <p:cNvPr id="273525" name="Rectangle 117"/>
          <p:cNvSpPr>
            <a:spLocks noChangeArrowheads="1"/>
          </p:cNvSpPr>
          <p:nvPr/>
        </p:nvSpPr>
        <p:spPr bwMode="auto">
          <a:xfrm>
            <a:off x="3567113" y="5073650"/>
            <a:ext cx="1917700" cy="646113"/>
          </a:xfrm>
          <a:prstGeom prst="rect">
            <a:avLst/>
          </a:prstGeom>
          <a:solidFill>
            <a:schemeClr val="accent1"/>
          </a:solidFill>
          <a:ln w="9525">
            <a:noFill/>
            <a:miter lim="800000"/>
            <a:headEnd/>
            <a:tailEnd/>
          </a:ln>
          <a:effectLst/>
        </p:spPr>
        <p:txBody>
          <a:bodyPr anchor="ctr"/>
          <a:lstStyle/>
          <a:p>
            <a:r>
              <a:rPr lang="en-US" sz="1600" b="1">
                <a:solidFill>
                  <a:schemeClr val="bg1"/>
                </a:solidFill>
              </a:rPr>
              <a:t>Non-Algorithmic &amp; Interface Code</a:t>
            </a:r>
            <a:endParaRPr lang="en-GB" sz="1600" b="1">
              <a:solidFill>
                <a:schemeClr val="bg1"/>
              </a:solidFill>
            </a:endParaRPr>
          </a:p>
        </p:txBody>
      </p:sp>
      <p:sp>
        <p:nvSpPr>
          <p:cNvPr id="273526" name="Text Box 118"/>
          <p:cNvSpPr txBox="1">
            <a:spLocks noChangeArrowheads="1"/>
          </p:cNvSpPr>
          <p:nvPr/>
        </p:nvSpPr>
        <p:spPr bwMode="auto">
          <a:xfrm>
            <a:off x="5718175" y="5126038"/>
            <a:ext cx="444500" cy="641350"/>
          </a:xfrm>
          <a:prstGeom prst="rect">
            <a:avLst/>
          </a:prstGeom>
          <a:noFill/>
          <a:ln w="9525">
            <a:noFill/>
            <a:miter lim="800000"/>
            <a:headEnd/>
            <a:tailEnd/>
          </a:ln>
          <a:effectLst/>
        </p:spPr>
        <p:txBody>
          <a:bodyPr wrap="none">
            <a:spAutoFit/>
          </a:bodyPr>
          <a:lstStyle/>
          <a:p>
            <a:pPr algn="l" eaLnBrk="0" hangingPunct="0"/>
            <a:r>
              <a:rPr lang="en-US" sz="3600" b="1">
                <a:solidFill>
                  <a:schemeClr val="bg1"/>
                </a:solidFill>
                <a:latin typeface="Times New Roman" pitchFamily="18" charset="0"/>
              </a:rPr>
              <a:t>+</a:t>
            </a:r>
          </a:p>
        </p:txBody>
      </p:sp>
      <p:grpSp>
        <p:nvGrpSpPr>
          <p:cNvPr id="273527" name="Group 119"/>
          <p:cNvGrpSpPr>
            <a:grpSpLocks/>
          </p:cNvGrpSpPr>
          <p:nvPr/>
        </p:nvGrpSpPr>
        <p:grpSpPr bwMode="auto">
          <a:xfrm>
            <a:off x="5110163" y="5835650"/>
            <a:ext cx="954087" cy="457200"/>
            <a:chOff x="4655" y="1752"/>
            <a:chExt cx="742" cy="376"/>
          </a:xfrm>
        </p:grpSpPr>
        <p:sp>
          <p:nvSpPr>
            <p:cNvPr id="273528" name="Rectangle 120"/>
            <p:cNvSpPr>
              <a:spLocks noChangeArrowheads="1"/>
            </p:cNvSpPr>
            <p:nvPr/>
          </p:nvSpPr>
          <p:spPr bwMode="auto">
            <a:xfrm>
              <a:off x="4655" y="1752"/>
              <a:ext cx="742" cy="376"/>
            </a:xfrm>
            <a:prstGeom prst="rect">
              <a:avLst/>
            </a:prstGeom>
            <a:solidFill>
              <a:schemeClr val="accent1"/>
            </a:solidFill>
            <a:ln w="9525">
              <a:noFill/>
              <a:miter lim="800000"/>
              <a:headEnd/>
              <a:tailEnd/>
            </a:ln>
            <a:effectLst/>
          </p:spPr>
          <p:txBody>
            <a:bodyPr wrap="none" anchor="ctr"/>
            <a:lstStyle/>
            <a:p>
              <a:endParaRPr lang="en-GB"/>
            </a:p>
          </p:txBody>
        </p:sp>
        <p:sp>
          <p:nvSpPr>
            <p:cNvPr id="273529" name="Text Box 121"/>
            <p:cNvSpPr txBox="1">
              <a:spLocks noChangeArrowheads="1"/>
            </p:cNvSpPr>
            <p:nvPr/>
          </p:nvSpPr>
          <p:spPr bwMode="auto">
            <a:xfrm>
              <a:off x="4662" y="1807"/>
              <a:ext cx="728" cy="277"/>
            </a:xfrm>
            <a:prstGeom prst="rect">
              <a:avLst/>
            </a:prstGeom>
            <a:noFill/>
            <a:ln w="9525">
              <a:noFill/>
              <a:miter lim="800000"/>
              <a:headEnd/>
              <a:tailEnd/>
            </a:ln>
            <a:effectLst/>
          </p:spPr>
          <p:txBody>
            <a:bodyPr>
              <a:spAutoFit/>
            </a:bodyPr>
            <a:lstStyle/>
            <a:p>
              <a:pPr eaLnBrk="0" hangingPunct="0"/>
              <a:r>
                <a:rPr lang="en-US" sz="1600" b="1">
                  <a:solidFill>
                    <a:schemeClr val="bg1"/>
                  </a:solidFill>
                </a:rPr>
                <a:t>Drivers</a:t>
              </a:r>
            </a:p>
          </p:txBody>
        </p:sp>
      </p:grpSp>
      <p:sp>
        <p:nvSpPr>
          <p:cNvPr id="273530" name="Text Box 122"/>
          <p:cNvSpPr txBox="1">
            <a:spLocks noChangeArrowheads="1"/>
          </p:cNvSpPr>
          <p:nvPr/>
        </p:nvSpPr>
        <p:spPr bwMode="auto">
          <a:xfrm>
            <a:off x="4424363" y="6281738"/>
            <a:ext cx="1444625" cy="304800"/>
          </a:xfrm>
          <a:prstGeom prst="rect">
            <a:avLst/>
          </a:prstGeom>
          <a:noFill/>
          <a:ln w="9525">
            <a:noFill/>
            <a:miter lim="800000"/>
            <a:headEnd/>
            <a:tailEnd/>
          </a:ln>
          <a:effectLst/>
        </p:spPr>
        <p:txBody>
          <a:bodyPr wrap="none">
            <a:spAutoFit/>
          </a:bodyPr>
          <a:lstStyle/>
          <a:p>
            <a:pPr eaLnBrk="0" hangingPunct="0"/>
            <a:r>
              <a:rPr lang="en-US" sz="1400" b="1"/>
              <a:t>IDE Tool Chain</a:t>
            </a:r>
          </a:p>
        </p:txBody>
      </p:sp>
      <p:sp>
        <p:nvSpPr>
          <p:cNvPr id="273534" name="Line 126"/>
          <p:cNvSpPr>
            <a:spLocks noChangeShapeType="1"/>
          </p:cNvSpPr>
          <p:nvPr/>
        </p:nvSpPr>
        <p:spPr bwMode="auto">
          <a:xfrm rot="1742021" flipH="1">
            <a:off x="3048000" y="4249738"/>
            <a:ext cx="1377950" cy="17462"/>
          </a:xfrm>
          <a:prstGeom prst="line">
            <a:avLst/>
          </a:prstGeom>
          <a:noFill/>
          <a:ln w="76200">
            <a:solidFill>
              <a:schemeClr val="accent2"/>
            </a:solidFill>
            <a:round/>
            <a:headEnd/>
            <a:tailEnd type="triangle" w="med" len="med"/>
          </a:ln>
          <a:effectLst/>
        </p:spPr>
        <p:txBody>
          <a:bodyPr wrap="none" anchor="ctr"/>
          <a:lstStyle/>
          <a:p>
            <a:endParaRPr lang="en-GB"/>
          </a:p>
        </p:txBody>
      </p:sp>
      <p:sp>
        <p:nvSpPr>
          <p:cNvPr id="273535" name="Rectangle 127"/>
          <p:cNvSpPr>
            <a:spLocks noChangeArrowheads="1"/>
          </p:cNvSpPr>
          <p:nvPr/>
        </p:nvSpPr>
        <p:spPr bwMode="auto">
          <a:xfrm>
            <a:off x="2476500" y="4937125"/>
            <a:ext cx="752475" cy="396875"/>
          </a:xfrm>
          <a:prstGeom prst="rect">
            <a:avLst/>
          </a:prstGeom>
          <a:noFill/>
          <a:ln w="9525">
            <a:noFill/>
            <a:miter lim="800000"/>
            <a:headEnd/>
            <a:tailEnd/>
          </a:ln>
          <a:effectLst/>
        </p:spPr>
        <p:txBody>
          <a:bodyPr>
            <a:spAutoFit/>
          </a:bodyPr>
          <a:lstStyle/>
          <a:p>
            <a:pPr algn="l" eaLnBrk="0" hangingPunct="0"/>
            <a:r>
              <a:rPr lang="en-US" sz="1000" b="1">
                <a:solidFill>
                  <a:schemeClr val="accent2"/>
                </a:solidFill>
              </a:rPr>
              <a:t>UML Coder</a:t>
            </a:r>
            <a:endParaRPr lang="en-US" sz="1000" b="1">
              <a:solidFill>
                <a:schemeClr val="accent2"/>
              </a:solidFill>
              <a:cs typeface="Arial" charset="0"/>
            </a:endParaRPr>
          </a:p>
        </p:txBody>
      </p:sp>
      <p:sp>
        <p:nvSpPr>
          <p:cNvPr id="273536" name="Rectangle 128"/>
          <p:cNvSpPr>
            <a:spLocks noChangeArrowheads="1"/>
          </p:cNvSpPr>
          <p:nvPr/>
        </p:nvSpPr>
        <p:spPr bwMode="auto">
          <a:xfrm>
            <a:off x="3805238" y="3603625"/>
            <a:ext cx="917575" cy="549275"/>
          </a:xfrm>
          <a:prstGeom prst="rect">
            <a:avLst/>
          </a:prstGeom>
          <a:noFill/>
          <a:ln w="9525">
            <a:noFill/>
            <a:miter lim="800000"/>
            <a:headEnd/>
            <a:tailEnd/>
          </a:ln>
          <a:effectLst/>
        </p:spPr>
        <p:txBody>
          <a:bodyPr>
            <a:spAutoFit/>
          </a:bodyPr>
          <a:lstStyle/>
          <a:p>
            <a:pPr algn="l" eaLnBrk="0" hangingPunct="0"/>
            <a:r>
              <a:rPr lang="en-US" sz="1000" b="1">
                <a:solidFill>
                  <a:schemeClr val="accent2"/>
                </a:solidFill>
              </a:rPr>
              <a:t>Parse Algorithm Interface</a:t>
            </a:r>
          </a:p>
        </p:txBody>
      </p:sp>
      <p:cxnSp>
        <p:nvCxnSpPr>
          <p:cNvPr id="273537" name="AutoShape 129"/>
          <p:cNvCxnSpPr>
            <a:cxnSpLocks noChangeShapeType="1"/>
          </p:cNvCxnSpPr>
          <p:nvPr/>
        </p:nvCxnSpPr>
        <p:spPr bwMode="auto">
          <a:xfrm>
            <a:off x="2374900" y="4541838"/>
            <a:ext cx="1192213" cy="855662"/>
          </a:xfrm>
          <a:prstGeom prst="straightConnector1">
            <a:avLst/>
          </a:prstGeom>
          <a:noFill/>
          <a:ln w="76200">
            <a:solidFill>
              <a:schemeClr val="accent2"/>
            </a:solidFill>
            <a:round/>
            <a:headEnd/>
            <a:tailEnd type="triangle" w="med" len="med"/>
          </a:ln>
          <a:effectLst/>
        </p:spPr>
      </p:cxnSp>
      <p:cxnSp>
        <p:nvCxnSpPr>
          <p:cNvPr id="273538" name="AutoShape 130"/>
          <p:cNvCxnSpPr>
            <a:cxnSpLocks noChangeShapeType="1"/>
          </p:cNvCxnSpPr>
          <p:nvPr/>
        </p:nvCxnSpPr>
        <p:spPr bwMode="auto">
          <a:xfrm rot="10800000" flipV="1">
            <a:off x="5165725" y="3386138"/>
            <a:ext cx="1074738" cy="933450"/>
          </a:xfrm>
          <a:prstGeom prst="bentConnector2">
            <a:avLst/>
          </a:prstGeom>
          <a:noFill/>
          <a:ln w="76200">
            <a:solidFill>
              <a:schemeClr val="accent2"/>
            </a:solidFill>
            <a:miter lim="800000"/>
            <a:headEnd/>
            <a:tailEnd type="triangle" w="med" len="med"/>
          </a:ln>
          <a:effectLst/>
        </p:spPr>
      </p:cxnSp>
      <p:sp>
        <p:nvSpPr>
          <p:cNvPr id="273539" name="Rectangle 131"/>
          <p:cNvSpPr>
            <a:spLocks noChangeArrowheads="1"/>
          </p:cNvSpPr>
          <p:nvPr/>
        </p:nvSpPr>
        <p:spPr bwMode="auto">
          <a:xfrm>
            <a:off x="4924425" y="2608263"/>
            <a:ext cx="1123950" cy="400110"/>
          </a:xfrm>
          <a:prstGeom prst="rect">
            <a:avLst/>
          </a:prstGeom>
          <a:noFill/>
          <a:ln w="9525">
            <a:noFill/>
            <a:miter lim="800000"/>
            <a:headEnd/>
            <a:tailEnd/>
          </a:ln>
          <a:effectLst/>
        </p:spPr>
        <p:txBody>
          <a:bodyPr>
            <a:spAutoFit/>
          </a:bodyPr>
          <a:lstStyle/>
          <a:p>
            <a:pPr algn="l" eaLnBrk="0" hangingPunct="0"/>
            <a:r>
              <a:rPr lang="en-US" sz="1000" b="1" dirty="0" smtClean="0">
                <a:solidFill>
                  <a:schemeClr val="accent2"/>
                </a:solidFill>
              </a:rPr>
              <a:t>Embedded </a:t>
            </a:r>
            <a:r>
              <a:rPr lang="en-US" sz="1000" b="1" dirty="0">
                <a:solidFill>
                  <a:schemeClr val="accent2"/>
                </a:solidFill>
              </a:rPr>
              <a:t>Coder</a:t>
            </a:r>
            <a:endParaRPr lang="en-US" sz="1000" b="1" dirty="0">
              <a:solidFill>
                <a:schemeClr val="accent2"/>
              </a:solidFill>
              <a:cs typeface="Arial" charset="0"/>
            </a:endParaRPr>
          </a:p>
        </p:txBody>
      </p:sp>
      <p:cxnSp>
        <p:nvCxnSpPr>
          <p:cNvPr id="273540" name="AutoShape 132"/>
          <p:cNvCxnSpPr>
            <a:cxnSpLocks noChangeShapeType="1"/>
            <a:stCxn id="273521" idx="6"/>
            <a:endCxn id="273514" idx="4"/>
          </p:cNvCxnSpPr>
          <p:nvPr/>
        </p:nvCxnSpPr>
        <p:spPr bwMode="auto">
          <a:xfrm flipV="1">
            <a:off x="6938963" y="4252913"/>
            <a:ext cx="379412" cy="1211262"/>
          </a:xfrm>
          <a:prstGeom prst="bentConnector2">
            <a:avLst/>
          </a:prstGeom>
          <a:noFill/>
          <a:ln w="76200">
            <a:solidFill>
              <a:schemeClr val="accent2"/>
            </a:solidFill>
            <a:miter lim="800000"/>
            <a:headEnd/>
            <a:tailEnd type="triangle" w="med" len="med"/>
          </a:ln>
          <a:effectLst/>
        </p:spPr>
      </p:cxnSp>
    </p:spTree>
    <p:extLst>
      <p:ext uri="{BB962C8B-B14F-4D97-AF65-F5344CB8AC3E}">
        <p14:creationId xmlns:p14="http://schemas.microsoft.com/office/powerpoint/2010/main" val="103229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35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35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35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35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35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35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35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35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35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35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3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35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35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350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35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35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3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79" grpId="0" animBg="1"/>
      <p:bldP spid="273502" grpId="0" animBg="1"/>
      <p:bldP spid="273503" grpId="0"/>
      <p:bldP spid="273514" grpId="0" animBg="1"/>
      <p:bldP spid="273515" grpId="0" animBg="1"/>
      <p:bldP spid="273516" grpId="0"/>
      <p:bldP spid="273517" grpId="0" animBg="1"/>
      <p:bldP spid="273519" grpId="0"/>
      <p:bldP spid="273520" grpId="0" animBg="1"/>
      <p:bldP spid="273534" grpId="0" animBg="1"/>
      <p:bldP spid="273535" grpId="0"/>
      <p:bldP spid="273536" grpId="0"/>
      <p:bldP spid="2735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ChangeArrowheads="1"/>
          </p:cNvSpPr>
          <p:nvPr/>
        </p:nvSpPr>
        <p:spPr bwMode="auto">
          <a:xfrm>
            <a:off x="3886200" y="1672983"/>
            <a:ext cx="1901825" cy="1298817"/>
          </a:xfrm>
          <a:prstGeom prst="rect">
            <a:avLst/>
          </a:prstGeom>
          <a:solidFill>
            <a:schemeClr val="bg1"/>
          </a:solidFill>
          <a:ln w="9525" algn="ctr">
            <a:noFill/>
            <a:miter lim="800000"/>
            <a:headEnd/>
            <a:tailEnd/>
          </a:ln>
          <a:effectLst/>
        </p:spPr>
        <p:txBody>
          <a:bodyPr>
            <a:spAutoFit/>
          </a:bodyPr>
          <a:lstStyle/>
          <a:p>
            <a:pPr eaLnBrk="0" hangingPunct="0">
              <a:lnSpc>
                <a:spcPct val="80000"/>
              </a:lnSpc>
              <a:spcBef>
                <a:spcPct val="20000"/>
              </a:spcBef>
              <a:buClr>
                <a:srgbClr val="215383"/>
              </a:buClr>
              <a:buSzPct val="95000"/>
              <a:buFont typeface="Wingdings" pitchFamily="2" charset="2"/>
              <a:buNone/>
            </a:pPr>
            <a:r>
              <a:rPr lang="en-GB" sz="1400" dirty="0"/>
              <a:t>If Simulink </a:t>
            </a:r>
            <a:br>
              <a:rPr lang="en-GB" sz="1400" dirty="0"/>
            </a:br>
            <a:r>
              <a:rPr lang="en-GB" sz="1400" dirty="0"/>
              <a:t>model changes, regenerate </a:t>
            </a:r>
            <a:br>
              <a:rPr lang="en-GB" sz="1400" dirty="0"/>
            </a:br>
            <a:r>
              <a:rPr lang="en-GB" sz="1400" dirty="0" smtClean="0"/>
              <a:t>Embedded </a:t>
            </a:r>
            <a:r>
              <a:rPr lang="en-GB" sz="1400" dirty="0"/>
              <a:t>Coder code and tweak handcrafted </a:t>
            </a:r>
            <a:br>
              <a:rPr lang="en-GB" sz="1400" dirty="0"/>
            </a:br>
            <a:r>
              <a:rPr lang="en-GB" sz="1400" dirty="0"/>
              <a:t>classes.</a:t>
            </a:r>
          </a:p>
        </p:txBody>
      </p:sp>
      <p:sp>
        <p:nvSpPr>
          <p:cNvPr id="220163" name="Rectangle 3"/>
          <p:cNvSpPr>
            <a:spLocks noGrp="1" noChangeArrowheads="1"/>
          </p:cNvSpPr>
          <p:nvPr>
            <p:ph type="title"/>
          </p:nvPr>
        </p:nvSpPr>
        <p:spPr/>
        <p:txBody>
          <a:bodyPr/>
          <a:lstStyle/>
          <a:p>
            <a:r>
              <a:rPr lang="en-GB" dirty="0"/>
              <a:t>Integration </a:t>
            </a:r>
            <a:r>
              <a:rPr lang="en-GB" dirty="0" smtClean="0"/>
              <a:t>Approaches </a:t>
            </a:r>
            <a:r>
              <a:rPr lang="en-GB" altLang="ko-KR" i="1" dirty="0">
                <a:solidFill>
                  <a:srgbClr val="265787"/>
                </a:solidFill>
              </a:rPr>
              <a:t>(Manual)</a:t>
            </a:r>
            <a:br>
              <a:rPr lang="en-GB" altLang="ko-KR" i="1" dirty="0">
                <a:solidFill>
                  <a:srgbClr val="265787"/>
                </a:solidFill>
              </a:rPr>
            </a:br>
            <a:endParaRPr lang="en-GB" dirty="0"/>
          </a:p>
        </p:txBody>
      </p:sp>
      <p:sp>
        <p:nvSpPr>
          <p:cNvPr id="220196" name="Rectangle 36"/>
          <p:cNvSpPr>
            <a:spLocks noGrp="1" noChangeArrowheads="1"/>
          </p:cNvSpPr>
          <p:nvPr>
            <p:ph type="body" idx="4294967295"/>
          </p:nvPr>
        </p:nvSpPr>
        <p:spPr>
          <a:xfrm>
            <a:off x="0" y="4953000"/>
            <a:ext cx="3176588" cy="1762125"/>
          </a:xfrm>
          <a:ln w="38100" cmpd="dbl">
            <a:solidFill>
              <a:schemeClr val="tx1"/>
            </a:solidFill>
          </a:ln>
        </p:spPr>
        <p:txBody>
          <a:bodyPr/>
          <a:lstStyle/>
          <a:p>
            <a:pPr>
              <a:lnSpc>
                <a:spcPct val="80000"/>
              </a:lnSpc>
            </a:pPr>
            <a:r>
              <a:rPr lang="en-GB" sz="1800"/>
              <a:t>Best Practice</a:t>
            </a:r>
          </a:p>
          <a:p>
            <a:pPr lvl="1">
              <a:lnSpc>
                <a:spcPct val="80000"/>
              </a:lnSpc>
            </a:pPr>
            <a:r>
              <a:rPr lang="en-GB" sz="1600"/>
              <a:t>Define fewer and larger Simulink “classes”</a:t>
            </a:r>
          </a:p>
          <a:p>
            <a:pPr lvl="1">
              <a:lnSpc>
                <a:spcPct val="80000"/>
              </a:lnSpc>
            </a:pPr>
            <a:r>
              <a:rPr lang="en-GB" sz="1600"/>
              <a:t>Minimize the frequency of code handover</a:t>
            </a:r>
          </a:p>
          <a:p>
            <a:pPr lvl="1">
              <a:lnSpc>
                <a:spcPct val="80000"/>
              </a:lnSpc>
            </a:pPr>
            <a:r>
              <a:rPr lang="en-GB" sz="1600"/>
              <a:t>Perform verification early and often</a:t>
            </a:r>
          </a:p>
        </p:txBody>
      </p:sp>
      <p:sp>
        <p:nvSpPr>
          <p:cNvPr id="220175" name="Rectangle 15"/>
          <p:cNvSpPr>
            <a:spLocks noChangeArrowheads="1"/>
          </p:cNvSpPr>
          <p:nvPr/>
        </p:nvSpPr>
        <p:spPr bwMode="auto">
          <a:xfrm>
            <a:off x="60325" y="1701800"/>
            <a:ext cx="1822450" cy="677863"/>
          </a:xfrm>
          <a:prstGeom prst="rect">
            <a:avLst/>
          </a:prstGeom>
          <a:solidFill>
            <a:schemeClr val="bg1"/>
          </a:solidFill>
          <a:ln w="9525" algn="ctr">
            <a:noFill/>
            <a:miter lim="800000"/>
            <a:headEnd/>
            <a:tailEnd/>
          </a:ln>
          <a:effectLst/>
        </p:spPr>
        <p:txBody>
          <a:bodyPr>
            <a:spAutoFit/>
          </a:bodyPr>
          <a:lstStyle/>
          <a:p>
            <a:pPr algn="l" eaLnBrk="0" hangingPunct="0">
              <a:lnSpc>
                <a:spcPct val="80000"/>
              </a:lnSpc>
              <a:spcBef>
                <a:spcPct val="20000"/>
              </a:spcBef>
              <a:buClr>
                <a:srgbClr val="215383"/>
              </a:buClr>
              <a:buSzPct val="95000"/>
              <a:buFont typeface="Wingdings" pitchFamily="2" charset="2"/>
              <a:buNone/>
            </a:pPr>
            <a:r>
              <a:rPr lang="en-GB" sz="1600"/>
              <a:t>Handcraft classes corresponding to C++ header files</a:t>
            </a:r>
          </a:p>
        </p:txBody>
      </p:sp>
      <p:sp>
        <p:nvSpPr>
          <p:cNvPr id="220179" name="Rectangle 19"/>
          <p:cNvSpPr>
            <a:spLocks noChangeArrowheads="1"/>
          </p:cNvSpPr>
          <p:nvPr/>
        </p:nvSpPr>
        <p:spPr bwMode="auto">
          <a:xfrm>
            <a:off x="5329238" y="5557838"/>
            <a:ext cx="2339975" cy="482600"/>
          </a:xfrm>
          <a:prstGeom prst="rect">
            <a:avLst/>
          </a:prstGeom>
          <a:solidFill>
            <a:schemeClr val="bg1"/>
          </a:solidFill>
          <a:ln w="9525" algn="ctr">
            <a:noFill/>
            <a:miter lim="800000"/>
            <a:headEnd/>
            <a:tailEnd/>
          </a:ln>
          <a:effectLst/>
        </p:spPr>
        <p:txBody>
          <a:bodyPr>
            <a:spAutoFit/>
          </a:bodyPr>
          <a:lstStyle/>
          <a:p>
            <a:pPr algn="l" eaLnBrk="0" hangingPunct="0">
              <a:lnSpc>
                <a:spcPct val="80000"/>
              </a:lnSpc>
              <a:spcBef>
                <a:spcPct val="20000"/>
              </a:spcBef>
              <a:buClr>
                <a:srgbClr val="215383"/>
              </a:buClr>
              <a:buSzPct val="95000"/>
              <a:buFont typeface="Wingdings" pitchFamily="2" charset="2"/>
              <a:buNone/>
            </a:pPr>
            <a:r>
              <a:rPr lang="en-GB" sz="1600"/>
              <a:t>Compile and link code files from both sources</a:t>
            </a:r>
          </a:p>
        </p:txBody>
      </p:sp>
      <p:sp>
        <p:nvSpPr>
          <p:cNvPr id="220181" name="Rectangle 21"/>
          <p:cNvSpPr>
            <a:spLocks noChangeArrowheads="1"/>
          </p:cNvSpPr>
          <p:nvPr/>
        </p:nvSpPr>
        <p:spPr bwMode="auto">
          <a:xfrm>
            <a:off x="5734050" y="1560513"/>
            <a:ext cx="1574800" cy="841375"/>
          </a:xfrm>
          <a:prstGeom prst="rect">
            <a:avLst/>
          </a:prstGeom>
          <a:solidFill>
            <a:schemeClr val="tx2"/>
          </a:solidFill>
          <a:ln w="9525" algn="ctr">
            <a:noFill/>
            <a:miter lim="800000"/>
            <a:headEnd/>
            <a:tailEnd/>
          </a:ln>
          <a:effectLst/>
        </p:spPr>
        <p:txBody>
          <a:bodyPr anchor="ctr"/>
          <a:lstStyle/>
          <a:p>
            <a:r>
              <a:rPr lang="en-US" sz="1600" b="1">
                <a:solidFill>
                  <a:schemeClr val="bg1"/>
                </a:solidFill>
              </a:rPr>
              <a:t>Simulink and Stateflow</a:t>
            </a:r>
            <a:endParaRPr lang="en-US" sz="1600" b="1" baseline="30000">
              <a:solidFill>
                <a:schemeClr val="bg1"/>
              </a:solidFill>
              <a:cs typeface="Arial" charset="0"/>
            </a:endParaRPr>
          </a:p>
        </p:txBody>
      </p:sp>
      <p:sp>
        <p:nvSpPr>
          <p:cNvPr id="220182" name="Rectangle 22"/>
          <p:cNvSpPr>
            <a:spLocks noChangeArrowheads="1"/>
          </p:cNvSpPr>
          <p:nvPr/>
        </p:nvSpPr>
        <p:spPr bwMode="auto">
          <a:xfrm>
            <a:off x="5732463" y="2401888"/>
            <a:ext cx="1574800" cy="525462"/>
          </a:xfrm>
          <a:prstGeom prst="rect">
            <a:avLst/>
          </a:prstGeom>
          <a:solidFill>
            <a:srgbClr val="3C82C8"/>
          </a:solidFill>
          <a:ln w="9525" algn="ctr">
            <a:noFill/>
            <a:miter lim="800000"/>
            <a:headEnd/>
            <a:tailEnd/>
          </a:ln>
          <a:effectLst/>
        </p:spPr>
        <p:txBody>
          <a:bodyPr wrap="none" anchor="ctr"/>
          <a:lstStyle/>
          <a:p>
            <a:r>
              <a:rPr lang="en-US" sz="1000" b="1" dirty="0" smtClean="0">
                <a:solidFill>
                  <a:schemeClr val="bg1"/>
                </a:solidFill>
              </a:rPr>
              <a:t>Embedded </a:t>
            </a:r>
            <a:r>
              <a:rPr lang="en-US" sz="1000" b="1" dirty="0">
                <a:solidFill>
                  <a:schemeClr val="bg1"/>
                </a:solidFill>
              </a:rPr>
              <a:t>Coder</a:t>
            </a:r>
          </a:p>
        </p:txBody>
      </p:sp>
      <p:sp>
        <p:nvSpPr>
          <p:cNvPr id="220183" name="Rectangle 23"/>
          <p:cNvSpPr>
            <a:spLocks noChangeArrowheads="1"/>
          </p:cNvSpPr>
          <p:nvPr/>
        </p:nvSpPr>
        <p:spPr bwMode="auto">
          <a:xfrm>
            <a:off x="1835150" y="2390775"/>
            <a:ext cx="1274763" cy="525463"/>
          </a:xfrm>
          <a:prstGeom prst="rect">
            <a:avLst/>
          </a:prstGeom>
          <a:solidFill>
            <a:srgbClr val="F9D087"/>
          </a:solidFill>
          <a:ln w="9525" algn="ctr">
            <a:noFill/>
            <a:miter lim="800000"/>
            <a:headEnd/>
            <a:tailEnd/>
          </a:ln>
          <a:effectLst/>
        </p:spPr>
        <p:txBody>
          <a:bodyPr wrap="none" anchor="ctr"/>
          <a:lstStyle/>
          <a:p>
            <a:r>
              <a:rPr lang="en-US" sz="1000" b="1"/>
              <a:t>C++ Generator</a:t>
            </a:r>
          </a:p>
        </p:txBody>
      </p:sp>
      <p:sp>
        <p:nvSpPr>
          <p:cNvPr id="220184" name="AutoShape 24"/>
          <p:cNvSpPr>
            <a:spLocks noChangeArrowheads="1"/>
          </p:cNvSpPr>
          <p:nvPr/>
        </p:nvSpPr>
        <p:spPr bwMode="auto">
          <a:xfrm>
            <a:off x="1974850" y="4032250"/>
            <a:ext cx="1062038" cy="757238"/>
          </a:xfrm>
          <a:prstGeom prst="flowChartMultidocument">
            <a:avLst/>
          </a:prstGeom>
          <a:gradFill rotWithShape="1">
            <a:gsLst>
              <a:gs pos="0">
                <a:schemeClr val="accent1">
                  <a:gamma/>
                  <a:shade val="66275"/>
                  <a:invGamma/>
                </a:schemeClr>
              </a:gs>
              <a:gs pos="100000">
                <a:schemeClr val="accent1"/>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220185" name="AutoShape 25"/>
          <p:cNvSpPr>
            <a:spLocks noChangeArrowheads="1"/>
          </p:cNvSpPr>
          <p:nvPr/>
        </p:nvSpPr>
        <p:spPr bwMode="auto">
          <a:xfrm rot="5400000">
            <a:off x="3297237" y="4364038"/>
            <a:ext cx="1065213" cy="941388"/>
          </a:xfrm>
          <a:custGeom>
            <a:avLst/>
            <a:gdLst>
              <a:gd name="G0" fmla="+- 13512 0 0"/>
              <a:gd name="G1" fmla="+- 3256 0 0"/>
              <a:gd name="G2" fmla="+- 12158 0 3256"/>
              <a:gd name="G3" fmla="+- G2 0 3256"/>
              <a:gd name="G4" fmla="*/ G3 32768 32059"/>
              <a:gd name="G5" fmla="*/ G4 1 2"/>
              <a:gd name="G6" fmla="+- 21600 0 13512"/>
              <a:gd name="G7" fmla="*/ G6 3256 6079"/>
              <a:gd name="G8" fmla="+- G7 13512 0"/>
              <a:gd name="T0" fmla="*/ 13512 w 21600"/>
              <a:gd name="T1" fmla="*/ 0 h 21600"/>
              <a:gd name="T2" fmla="*/ 13512 w 21600"/>
              <a:gd name="T3" fmla="*/ 12158 h 21600"/>
              <a:gd name="T4" fmla="*/ 2886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3512" y="0"/>
                </a:lnTo>
                <a:lnTo>
                  <a:pt x="13512" y="3256"/>
                </a:lnTo>
                <a:lnTo>
                  <a:pt x="12427" y="3256"/>
                </a:lnTo>
                <a:cubicBezTo>
                  <a:pt x="5564" y="3256"/>
                  <a:pt x="0" y="7242"/>
                  <a:pt x="0" y="12158"/>
                </a:cubicBezTo>
                <a:lnTo>
                  <a:pt x="0" y="21600"/>
                </a:lnTo>
                <a:lnTo>
                  <a:pt x="5771" y="21600"/>
                </a:lnTo>
                <a:lnTo>
                  <a:pt x="5771" y="12158"/>
                </a:lnTo>
                <a:cubicBezTo>
                  <a:pt x="5771" y="10360"/>
                  <a:pt x="8751" y="8902"/>
                  <a:pt x="12427" y="8902"/>
                </a:cubicBezTo>
                <a:lnTo>
                  <a:pt x="13512" y="8902"/>
                </a:lnTo>
                <a:lnTo>
                  <a:pt x="13512" y="12158"/>
                </a:lnTo>
                <a:close/>
              </a:path>
            </a:pathLst>
          </a:custGeom>
          <a:gradFill rotWithShape="1">
            <a:gsLst>
              <a:gs pos="0">
                <a:schemeClr val="accent1">
                  <a:gamma/>
                  <a:shade val="46275"/>
                  <a:invGamma/>
                </a:schemeClr>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220186" name="Rectangle 26"/>
          <p:cNvSpPr>
            <a:spLocks noChangeArrowheads="1"/>
          </p:cNvSpPr>
          <p:nvPr/>
        </p:nvSpPr>
        <p:spPr bwMode="auto">
          <a:xfrm>
            <a:off x="1835150" y="1555750"/>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20187" name="AutoShape 27"/>
          <p:cNvSpPr>
            <a:spLocks noChangeArrowheads="1"/>
          </p:cNvSpPr>
          <p:nvPr/>
        </p:nvSpPr>
        <p:spPr bwMode="auto">
          <a:xfrm>
            <a:off x="2138363" y="2998788"/>
            <a:ext cx="627062" cy="962025"/>
          </a:xfrm>
          <a:prstGeom prst="downArrow">
            <a:avLst>
              <a:gd name="adj1" fmla="val 50000"/>
              <a:gd name="adj2" fmla="val 38354"/>
            </a:avLst>
          </a:prstGeom>
          <a:gradFill rotWithShape="1">
            <a:gsLst>
              <a:gs pos="0">
                <a:schemeClr val="accent1">
                  <a:gamma/>
                  <a:shade val="46275"/>
                  <a:invGamma/>
                </a:schemeClr>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220188" name="AutoShape 28"/>
          <p:cNvSpPr>
            <a:spLocks noChangeArrowheads="1"/>
          </p:cNvSpPr>
          <p:nvPr/>
        </p:nvSpPr>
        <p:spPr bwMode="auto">
          <a:xfrm>
            <a:off x="5938838" y="4113213"/>
            <a:ext cx="1062037" cy="757237"/>
          </a:xfrm>
          <a:prstGeom prst="flowChartMultidocument">
            <a:avLst/>
          </a:prstGeom>
          <a:gradFill rotWithShape="1">
            <a:gsLst>
              <a:gs pos="0">
                <a:srgbClr val="4F8ECD">
                  <a:gamma/>
                  <a:shade val="66275"/>
                  <a:invGamma/>
                </a:srgbClr>
              </a:gs>
              <a:gs pos="100000">
                <a:srgbClr val="4F8ECD"/>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220189" name="AutoShape 29"/>
          <p:cNvSpPr>
            <a:spLocks noChangeArrowheads="1"/>
          </p:cNvSpPr>
          <p:nvPr/>
        </p:nvSpPr>
        <p:spPr bwMode="auto">
          <a:xfrm>
            <a:off x="6173788" y="3017838"/>
            <a:ext cx="620712" cy="977900"/>
          </a:xfrm>
          <a:prstGeom prst="downArrow">
            <a:avLst>
              <a:gd name="adj1" fmla="val 50000"/>
              <a:gd name="adj2" fmla="val 39386"/>
            </a:avLst>
          </a:pr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
        <p:nvSpPr>
          <p:cNvPr id="220190" name="Rectangle 30"/>
          <p:cNvSpPr>
            <a:spLocks noChangeArrowheads="1"/>
          </p:cNvSpPr>
          <p:nvPr/>
        </p:nvSpPr>
        <p:spPr bwMode="auto">
          <a:xfrm>
            <a:off x="6780213" y="3052763"/>
            <a:ext cx="2189162" cy="683264"/>
          </a:xfrm>
          <a:prstGeom prst="rect">
            <a:avLst/>
          </a:prstGeom>
          <a:noFill/>
          <a:ln w="9525" algn="ctr">
            <a:noFill/>
            <a:miter lim="800000"/>
            <a:headEnd/>
            <a:tailEnd/>
          </a:ln>
          <a:effectLst/>
        </p:spPr>
        <p:txBody>
          <a:bodyPr>
            <a:spAutoFit/>
          </a:bodyPr>
          <a:lstStyle/>
          <a:p>
            <a:pPr algn="l" eaLnBrk="0" hangingPunct="0">
              <a:lnSpc>
                <a:spcPct val="80000"/>
              </a:lnSpc>
              <a:spcBef>
                <a:spcPct val="20000"/>
              </a:spcBef>
              <a:buClr>
                <a:srgbClr val="215383"/>
              </a:buClr>
              <a:buSzPct val="95000"/>
              <a:buFont typeface="Wingdings" pitchFamily="2" charset="2"/>
              <a:buNone/>
            </a:pPr>
            <a:r>
              <a:rPr lang="en-GB" sz="1600" dirty="0"/>
              <a:t>Code from </a:t>
            </a:r>
            <a:br>
              <a:rPr lang="en-GB" sz="1600" dirty="0"/>
            </a:br>
            <a:r>
              <a:rPr lang="en-GB" sz="1600" dirty="0" smtClean="0"/>
              <a:t>Embedded </a:t>
            </a:r>
            <a:r>
              <a:rPr lang="en-GB" sz="1600" dirty="0"/>
              <a:t>Coder with C++ option</a:t>
            </a:r>
          </a:p>
        </p:txBody>
      </p:sp>
      <p:sp>
        <p:nvSpPr>
          <p:cNvPr id="220191" name="Rectangle 31"/>
          <p:cNvSpPr>
            <a:spLocks noChangeArrowheads="1"/>
          </p:cNvSpPr>
          <p:nvPr/>
        </p:nvSpPr>
        <p:spPr bwMode="auto">
          <a:xfrm>
            <a:off x="566738" y="3003550"/>
            <a:ext cx="1639887" cy="482600"/>
          </a:xfrm>
          <a:prstGeom prst="rect">
            <a:avLst/>
          </a:prstGeom>
          <a:noFill/>
          <a:ln w="9525" algn="ctr">
            <a:noFill/>
            <a:miter lim="800000"/>
            <a:headEnd/>
            <a:tailEnd/>
          </a:ln>
          <a:effectLst/>
        </p:spPr>
        <p:txBody>
          <a:bodyPr>
            <a:spAutoFit/>
          </a:bodyPr>
          <a:lstStyle/>
          <a:p>
            <a:pPr algn="l" eaLnBrk="0" hangingPunct="0">
              <a:lnSpc>
                <a:spcPct val="80000"/>
              </a:lnSpc>
              <a:spcBef>
                <a:spcPct val="20000"/>
              </a:spcBef>
              <a:buClr>
                <a:srgbClr val="215383"/>
              </a:buClr>
              <a:buSzPct val="95000"/>
              <a:buFont typeface="Wingdings" pitchFamily="2" charset="2"/>
              <a:buNone/>
            </a:pPr>
            <a:r>
              <a:rPr lang="en-GB" sz="1600"/>
              <a:t>C++ code from UML tool</a:t>
            </a:r>
          </a:p>
        </p:txBody>
      </p:sp>
      <p:sp>
        <p:nvSpPr>
          <p:cNvPr id="220193" name="Rectangle 33"/>
          <p:cNvSpPr>
            <a:spLocks noChangeArrowheads="1"/>
          </p:cNvSpPr>
          <p:nvPr/>
        </p:nvSpPr>
        <p:spPr bwMode="auto">
          <a:xfrm>
            <a:off x="3732213" y="5394325"/>
            <a:ext cx="1460500" cy="841375"/>
          </a:xfrm>
          <a:prstGeom prst="rect">
            <a:avLst/>
          </a:prstGeom>
          <a:solidFill>
            <a:schemeClr val="tx2"/>
          </a:solidFill>
          <a:ln w="9525" algn="ctr">
            <a:noFill/>
            <a:miter lim="800000"/>
            <a:headEnd/>
            <a:tailEnd/>
          </a:ln>
          <a:effectLst/>
        </p:spPr>
        <p:txBody>
          <a:bodyPr anchor="ctr"/>
          <a:lstStyle/>
          <a:p>
            <a:r>
              <a:rPr lang="en-US" sz="1600" b="1">
                <a:solidFill>
                  <a:schemeClr val="bg1"/>
                </a:solidFill>
              </a:rPr>
              <a:t>Code Integration Environment</a:t>
            </a:r>
            <a:endParaRPr lang="en-US" sz="1600" b="1" baseline="30000">
              <a:solidFill>
                <a:schemeClr val="bg1"/>
              </a:solidFill>
              <a:cs typeface="Arial" charset="0"/>
            </a:endParaRPr>
          </a:p>
        </p:txBody>
      </p:sp>
      <p:sp>
        <p:nvSpPr>
          <p:cNvPr id="220194" name="AutoShape 34"/>
          <p:cNvSpPr>
            <a:spLocks noChangeArrowheads="1"/>
          </p:cNvSpPr>
          <p:nvPr/>
        </p:nvSpPr>
        <p:spPr bwMode="auto">
          <a:xfrm>
            <a:off x="3489325" y="1341438"/>
            <a:ext cx="2019300" cy="1876425"/>
          </a:xfrm>
          <a:custGeom>
            <a:avLst/>
            <a:gdLst>
              <a:gd name="G0" fmla="+- 9262126 0 0"/>
              <a:gd name="G1" fmla="+- -11796480 0 0"/>
              <a:gd name="G2" fmla="+- 9262126 0 -11796480"/>
              <a:gd name="G3" fmla="+- 10800 0 0"/>
              <a:gd name="G4" fmla="+- 0 0 9262126"/>
              <a:gd name="T0" fmla="*/ 360 256 1"/>
              <a:gd name="T1" fmla="*/ 0 256 1"/>
              <a:gd name="G5" fmla="+- G2 T0 T1"/>
              <a:gd name="G6" fmla="?: G2 G2 G5"/>
              <a:gd name="G7" fmla="+- 0 0 G6"/>
              <a:gd name="G8" fmla="+- 9455 0 0"/>
              <a:gd name="G9" fmla="+- 0 0 -11796480"/>
              <a:gd name="G10" fmla="+- 9455 0 2700"/>
              <a:gd name="G11" fmla="cos G10 9262126"/>
              <a:gd name="G12" fmla="sin G10 9262126"/>
              <a:gd name="G13" fmla="cos 13500 9262126"/>
              <a:gd name="G14" fmla="sin 13500 9262126"/>
              <a:gd name="G15" fmla="+- G11 10800 0"/>
              <a:gd name="G16" fmla="+- G12 10800 0"/>
              <a:gd name="G17" fmla="+- G13 10800 0"/>
              <a:gd name="G18" fmla="+- G14 10800 0"/>
              <a:gd name="G19" fmla="*/ 9455 1 2"/>
              <a:gd name="G20" fmla="+- G19 5400 0"/>
              <a:gd name="G21" fmla="cos G20 9262126"/>
              <a:gd name="G22" fmla="sin G20 9262126"/>
              <a:gd name="G23" fmla="+- G21 10800 0"/>
              <a:gd name="G24" fmla="+- G12 G23 G22"/>
              <a:gd name="G25" fmla="+- G22 G23 G11"/>
              <a:gd name="G26" fmla="cos 10800 9262126"/>
              <a:gd name="G27" fmla="sin 10800 9262126"/>
              <a:gd name="G28" fmla="cos 9455 9262126"/>
              <a:gd name="G29" fmla="sin 9455 9262126"/>
              <a:gd name="G30" fmla="+- G26 10800 0"/>
              <a:gd name="G31" fmla="+- G27 10800 0"/>
              <a:gd name="G32" fmla="+- G28 10800 0"/>
              <a:gd name="G33" fmla="+- G29 10800 0"/>
              <a:gd name="G34" fmla="+- G19 5400 0"/>
              <a:gd name="G35" fmla="cos G34 -11796480"/>
              <a:gd name="G36" fmla="sin G34 -11796480"/>
              <a:gd name="G37" fmla="+/ -11796480 9262126 2"/>
              <a:gd name="T2" fmla="*/ 180 256 1"/>
              <a:gd name="T3" fmla="*/ 0 256 1"/>
              <a:gd name="G38" fmla="+- G37 T2 T3"/>
              <a:gd name="G39" fmla="?: G2 G37 G38"/>
              <a:gd name="G40" fmla="cos 10800 G39"/>
              <a:gd name="G41" fmla="sin 10800 G39"/>
              <a:gd name="G42" fmla="cos 9455 G39"/>
              <a:gd name="G43" fmla="sin 9455 G39"/>
              <a:gd name="G44" fmla="+- G40 10800 0"/>
              <a:gd name="G45" fmla="+- G41 10800 0"/>
              <a:gd name="G46" fmla="+- G42 10800 0"/>
              <a:gd name="G47" fmla="+- G43 10800 0"/>
              <a:gd name="G48" fmla="+- G35 10800 0"/>
              <a:gd name="G49" fmla="+- G36 10800 0"/>
              <a:gd name="T4" fmla="*/ 20990 w 21600"/>
              <a:gd name="T5" fmla="*/ 7224 h 21600"/>
              <a:gd name="T6" fmla="*/ 672 w 21600"/>
              <a:gd name="T7" fmla="*/ 10800 h 21600"/>
              <a:gd name="T8" fmla="*/ 19721 w 21600"/>
              <a:gd name="T9" fmla="*/ 7669 h 21600"/>
              <a:gd name="T10" fmla="*/ 259 w 21600"/>
              <a:gd name="T11" fmla="*/ 19235 h 21600"/>
              <a:gd name="T12" fmla="*/ 784 w 21600"/>
              <a:gd name="T13" fmla="*/ 14494 h 21600"/>
              <a:gd name="T14" fmla="*/ 5526 w 21600"/>
              <a:gd name="T15" fmla="*/ 1502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3418" y="16707"/>
                </a:moveTo>
                <a:cubicBezTo>
                  <a:pt x="5212" y="18949"/>
                  <a:pt x="7928" y="20255"/>
                  <a:pt x="10800" y="20255"/>
                </a:cubicBezTo>
                <a:cubicBezTo>
                  <a:pt x="16021" y="20255"/>
                  <a:pt x="20255" y="16021"/>
                  <a:pt x="20255" y="10800"/>
                </a:cubicBezTo>
                <a:cubicBezTo>
                  <a:pt x="20255" y="5578"/>
                  <a:pt x="16021" y="1345"/>
                  <a:pt x="10800" y="1345"/>
                </a:cubicBezTo>
                <a:cubicBezTo>
                  <a:pt x="5578" y="1345"/>
                  <a:pt x="1345" y="5578"/>
                  <a:pt x="1345" y="10800"/>
                </a:cubicBezTo>
                <a:lnTo>
                  <a:pt x="0" y="10800"/>
                </a:lnTo>
                <a:cubicBezTo>
                  <a:pt x="0" y="4835"/>
                  <a:pt x="4835" y="0"/>
                  <a:pt x="10800" y="0"/>
                </a:cubicBezTo>
                <a:cubicBezTo>
                  <a:pt x="16764" y="0"/>
                  <a:pt x="21600" y="4835"/>
                  <a:pt x="21600" y="10800"/>
                </a:cubicBezTo>
                <a:cubicBezTo>
                  <a:pt x="21600" y="16764"/>
                  <a:pt x="16764" y="21600"/>
                  <a:pt x="10800" y="21600"/>
                </a:cubicBezTo>
                <a:cubicBezTo>
                  <a:pt x="7519" y="21600"/>
                  <a:pt x="4417" y="20109"/>
                  <a:pt x="2367" y="17548"/>
                </a:cubicBezTo>
                <a:lnTo>
                  <a:pt x="259" y="19235"/>
                </a:lnTo>
                <a:lnTo>
                  <a:pt x="784" y="14494"/>
                </a:lnTo>
                <a:lnTo>
                  <a:pt x="5526" y="15020"/>
                </a:lnTo>
                <a:lnTo>
                  <a:pt x="3418" y="16707"/>
                </a:lnTo>
                <a:close/>
              </a:path>
            </a:pathLst>
          </a:custGeom>
          <a:solidFill>
            <a:schemeClr val="accent1"/>
          </a:solidFill>
          <a:ln w="9525" algn="ctr">
            <a:noFill/>
            <a:miter lim="800000"/>
            <a:headEnd/>
            <a:tailEnd/>
          </a:ln>
          <a:effectLst/>
        </p:spPr>
        <p:txBody>
          <a:bodyPr anchor="ctr">
            <a:spAutoFit/>
          </a:bodyPr>
          <a:lstStyle/>
          <a:p>
            <a:endParaRPr lang="en-GB"/>
          </a:p>
        </p:txBody>
      </p:sp>
      <p:sp>
        <p:nvSpPr>
          <p:cNvPr id="220195" name="AutoShape 35"/>
          <p:cNvSpPr>
            <a:spLocks noChangeArrowheads="1"/>
          </p:cNvSpPr>
          <p:nvPr/>
        </p:nvSpPr>
        <p:spPr bwMode="auto">
          <a:xfrm rot="16200000" flipH="1">
            <a:off x="4545806" y="4391819"/>
            <a:ext cx="1065213" cy="911225"/>
          </a:xfrm>
          <a:custGeom>
            <a:avLst/>
            <a:gdLst>
              <a:gd name="G0" fmla="+- 13166 0 0"/>
              <a:gd name="G1" fmla="+- 3563 0 0"/>
              <a:gd name="G2" fmla="+- 12158 0 3563"/>
              <a:gd name="G3" fmla="+- G2 0 3563"/>
              <a:gd name="G4" fmla="*/ G3 32768 32059"/>
              <a:gd name="G5" fmla="*/ G4 1 2"/>
              <a:gd name="G6" fmla="+- 21600 0 13166"/>
              <a:gd name="G7" fmla="*/ G6 3563 6079"/>
              <a:gd name="G8" fmla="+- G7 13166 0"/>
              <a:gd name="T0" fmla="*/ 13166 w 21600"/>
              <a:gd name="T1" fmla="*/ 0 h 21600"/>
              <a:gd name="T2" fmla="*/ 13166 w 21600"/>
              <a:gd name="T3" fmla="*/ 12158 h 21600"/>
              <a:gd name="T4" fmla="*/ 2572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3166" y="0"/>
                </a:lnTo>
                <a:lnTo>
                  <a:pt x="13166" y="3563"/>
                </a:lnTo>
                <a:lnTo>
                  <a:pt x="12427" y="3563"/>
                </a:lnTo>
                <a:cubicBezTo>
                  <a:pt x="5564" y="3563"/>
                  <a:pt x="0" y="7411"/>
                  <a:pt x="0" y="12158"/>
                </a:cubicBezTo>
                <a:lnTo>
                  <a:pt x="0" y="21600"/>
                </a:lnTo>
                <a:lnTo>
                  <a:pt x="5143" y="21600"/>
                </a:lnTo>
                <a:lnTo>
                  <a:pt x="5143" y="12158"/>
                </a:lnTo>
                <a:cubicBezTo>
                  <a:pt x="5143" y="10190"/>
                  <a:pt x="8404" y="8595"/>
                  <a:pt x="12427" y="8595"/>
                </a:cubicBezTo>
                <a:lnTo>
                  <a:pt x="13166" y="8595"/>
                </a:lnTo>
                <a:lnTo>
                  <a:pt x="13166" y="12158"/>
                </a:lnTo>
                <a:close/>
              </a:path>
            </a:pathLst>
          </a:cu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Tree>
    <p:extLst>
      <p:ext uri="{BB962C8B-B14F-4D97-AF65-F5344CB8AC3E}">
        <p14:creationId xmlns:p14="http://schemas.microsoft.com/office/powerpoint/2010/main" val="417301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01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01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01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01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01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01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01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1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01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01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01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01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017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01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01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0196">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0196">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0196">
                                            <p:txEl>
                                              <p:pRg st="1" end="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0196">
                                            <p:txEl>
                                              <p:pRg st="2" end="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01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2" grpId="0" animBg="1"/>
      <p:bldP spid="220196" grpId="0" build="p" animBg="1"/>
      <p:bldP spid="220175" grpId="0" animBg="1"/>
      <p:bldP spid="220179" grpId="0" animBg="1"/>
      <p:bldP spid="220182" grpId="0" animBg="1"/>
      <p:bldP spid="220183" grpId="0" animBg="1"/>
      <p:bldP spid="220184" grpId="0" animBg="1"/>
      <p:bldP spid="220185" grpId="0" animBg="1"/>
      <p:bldP spid="220187" grpId="0" animBg="1"/>
      <p:bldP spid="220188" grpId="0" animBg="1"/>
      <p:bldP spid="220189" grpId="0" animBg="1"/>
      <p:bldP spid="220190" grpId="0"/>
      <p:bldP spid="220191" grpId="0"/>
      <p:bldP spid="220193" grpId="0" animBg="1"/>
      <p:bldP spid="220194" grpId="0" animBg="1"/>
      <p:bldP spid="22019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ChangeArrowheads="1"/>
          </p:cNvSpPr>
          <p:nvPr/>
        </p:nvSpPr>
        <p:spPr bwMode="auto">
          <a:xfrm>
            <a:off x="0" y="1528763"/>
            <a:ext cx="1895475" cy="677862"/>
          </a:xfrm>
          <a:prstGeom prst="rect">
            <a:avLst/>
          </a:prstGeom>
          <a:solidFill>
            <a:schemeClr val="bg1"/>
          </a:solidFill>
          <a:ln w="9525" algn="ctr">
            <a:noFill/>
            <a:miter lim="800000"/>
            <a:headEnd/>
            <a:tailEnd/>
          </a:ln>
          <a:effectLst/>
        </p:spPr>
        <p:txBody>
          <a:bodyPr>
            <a:spAutoFit/>
          </a:bodyPr>
          <a:lstStyle/>
          <a:p>
            <a:pPr algn="l" eaLnBrk="0" hangingPunct="0">
              <a:lnSpc>
                <a:spcPct val="80000"/>
              </a:lnSpc>
              <a:spcBef>
                <a:spcPct val="20000"/>
              </a:spcBef>
              <a:buClr>
                <a:srgbClr val="215383"/>
              </a:buClr>
              <a:buSzPct val="95000"/>
              <a:buFont typeface="Wingdings" pitchFamily="2" charset="2"/>
              <a:buNone/>
            </a:pPr>
            <a:r>
              <a:rPr lang="en-GB" sz="1600"/>
              <a:t>Parse C++ header files into UML classes</a:t>
            </a:r>
          </a:p>
        </p:txBody>
      </p:sp>
      <p:sp>
        <p:nvSpPr>
          <p:cNvPr id="222211" name="Rectangle 3"/>
          <p:cNvSpPr>
            <a:spLocks noChangeArrowheads="1"/>
          </p:cNvSpPr>
          <p:nvPr/>
        </p:nvSpPr>
        <p:spPr bwMode="auto">
          <a:xfrm>
            <a:off x="3959225" y="1700213"/>
            <a:ext cx="1374775" cy="1111250"/>
          </a:xfrm>
          <a:prstGeom prst="rect">
            <a:avLst/>
          </a:prstGeom>
          <a:solidFill>
            <a:schemeClr val="bg1"/>
          </a:solidFill>
          <a:ln w="9525" algn="ctr">
            <a:noFill/>
            <a:miter lim="800000"/>
            <a:headEnd/>
            <a:tailEnd/>
          </a:ln>
          <a:effectLst/>
        </p:spPr>
        <p:txBody>
          <a:bodyPr>
            <a:spAutoFit/>
          </a:bodyPr>
          <a:lstStyle/>
          <a:p>
            <a:pPr eaLnBrk="0" hangingPunct="0">
              <a:lnSpc>
                <a:spcPct val="80000"/>
              </a:lnSpc>
              <a:spcBef>
                <a:spcPct val="20000"/>
              </a:spcBef>
              <a:buClr>
                <a:srgbClr val="215383"/>
              </a:buClr>
              <a:buSzPct val="95000"/>
              <a:buFont typeface="Wingdings" pitchFamily="2" charset="2"/>
              <a:buNone/>
            </a:pPr>
            <a:r>
              <a:rPr lang="en-GB" sz="1400" dirty="0"/>
              <a:t>If Simulink model changes, regenerate the code and </a:t>
            </a:r>
            <a:br>
              <a:rPr lang="en-GB" sz="1400" dirty="0"/>
            </a:br>
            <a:r>
              <a:rPr lang="en-GB" sz="1400" dirty="0"/>
              <a:t>re-parse.</a:t>
            </a:r>
          </a:p>
        </p:txBody>
      </p:sp>
      <p:sp>
        <p:nvSpPr>
          <p:cNvPr id="222212" name="Rectangle 4"/>
          <p:cNvSpPr>
            <a:spLocks noGrp="1" noChangeArrowheads="1"/>
          </p:cNvSpPr>
          <p:nvPr>
            <p:ph type="title"/>
          </p:nvPr>
        </p:nvSpPr>
        <p:spPr/>
        <p:txBody>
          <a:bodyPr/>
          <a:lstStyle/>
          <a:p>
            <a:r>
              <a:rPr lang="en-GB" dirty="0"/>
              <a:t>Integration </a:t>
            </a:r>
            <a:r>
              <a:rPr lang="en-GB" dirty="0" smtClean="0"/>
              <a:t>Approaches </a:t>
            </a:r>
            <a:r>
              <a:rPr lang="en-GB" altLang="ko-KR" i="1" dirty="0">
                <a:solidFill>
                  <a:srgbClr val="265787"/>
                </a:solidFill>
              </a:rPr>
              <a:t>(Automated)</a:t>
            </a:r>
            <a:br>
              <a:rPr lang="en-GB" altLang="ko-KR" i="1" dirty="0">
                <a:solidFill>
                  <a:srgbClr val="265787"/>
                </a:solidFill>
              </a:rPr>
            </a:br>
            <a:endParaRPr lang="en-GB" dirty="0"/>
          </a:p>
        </p:txBody>
      </p:sp>
      <p:sp>
        <p:nvSpPr>
          <p:cNvPr id="222213" name="Rectangle 5"/>
          <p:cNvSpPr>
            <a:spLocks noChangeArrowheads="1"/>
          </p:cNvSpPr>
          <p:nvPr/>
        </p:nvSpPr>
        <p:spPr bwMode="auto">
          <a:xfrm>
            <a:off x="5734050" y="1560513"/>
            <a:ext cx="1574800" cy="841375"/>
          </a:xfrm>
          <a:prstGeom prst="rect">
            <a:avLst/>
          </a:prstGeom>
          <a:solidFill>
            <a:schemeClr val="tx2"/>
          </a:solidFill>
          <a:ln w="9525" algn="ctr">
            <a:noFill/>
            <a:miter lim="800000"/>
            <a:headEnd/>
            <a:tailEnd/>
          </a:ln>
          <a:effectLst/>
        </p:spPr>
        <p:txBody>
          <a:bodyPr anchor="ctr"/>
          <a:lstStyle/>
          <a:p>
            <a:r>
              <a:rPr lang="en-US" sz="1600" b="1">
                <a:solidFill>
                  <a:schemeClr val="bg1"/>
                </a:solidFill>
              </a:rPr>
              <a:t>Simulink and Stateflow</a:t>
            </a:r>
            <a:endParaRPr lang="en-US" sz="1600" b="1" baseline="30000">
              <a:solidFill>
                <a:schemeClr val="bg1"/>
              </a:solidFill>
              <a:cs typeface="Arial" charset="0"/>
            </a:endParaRPr>
          </a:p>
        </p:txBody>
      </p:sp>
      <p:sp>
        <p:nvSpPr>
          <p:cNvPr id="222214" name="Rectangle 6"/>
          <p:cNvSpPr>
            <a:spLocks noChangeArrowheads="1"/>
          </p:cNvSpPr>
          <p:nvPr/>
        </p:nvSpPr>
        <p:spPr bwMode="auto">
          <a:xfrm>
            <a:off x="5732463" y="2401888"/>
            <a:ext cx="1574800" cy="525462"/>
          </a:xfrm>
          <a:prstGeom prst="rect">
            <a:avLst/>
          </a:prstGeom>
          <a:solidFill>
            <a:srgbClr val="3C82C8"/>
          </a:solidFill>
          <a:ln w="9525" algn="ctr">
            <a:noFill/>
            <a:miter lim="800000"/>
            <a:headEnd/>
            <a:tailEnd/>
          </a:ln>
          <a:effectLst/>
        </p:spPr>
        <p:txBody>
          <a:bodyPr wrap="none" anchor="ctr"/>
          <a:lstStyle/>
          <a:p>
            <a:r>
              <a:rPr lang="en-US" sz="1000" b="1" dirty="0" smtClean="0">
                <a:solidFill>
                  <a:schemeClr val="bg1"/>
                </a:solidFill>
              </a:rPr>
              <a:t>Embedded </a:t>
            </a:r>
            <a:r>
              <a:rPr lang="en-US" sz="1000" b="1" dirty="0">
                <a:solidFill>
                  <a:schemeClr val="bg1"/>
                </a:solidFill>
              </a:rPr>
              <a:t>Coder</a:t>
            </a:r>
          </a:p>
        </p:txBody>
      </p:sp>
      <p:sp>
        <p:nvSpPr>
          <p:cNvPr id="222215" name="Rectangle 7"/>
          <p:cNvSpPr>
            <a:spLocks noChangeArrowheads="1"/>
          </p:cNvSpPr>
          <p:nvPr/>
        </p:nvSpPr>
        <p:spPr bwMode="auto">
          <a:xfrm>
            <a:off x="1835150" y="2390775"/>
            <a:ext cx="1274763" cy="525463"/>
          </a:xfrm>
          <a:prstGeom prst="rect">
            <a:avLst/>
          </a:prstGeom>
          <a:solidFill>
            <a:srgbClr val="F9D087"/>
          </a:solidFill>
          <a:ln w="9525" algn="ctr">
            <a:noFill/>
            <a:miter lim="800000"/>
            <a:headEnd/>
            <a:tailEnd/>
          </a:ln>
          <a:effectLst/>
        </p:spPr>
        <p:txBody>
          <a:bodyPr wrap="none" anchor="ctr"/>
          <a:lstStyle/>
          <a:p>
            <a:r>
              <a:rPr lang="en-US" sz="1000" b="1"/>
              <a:t>C++ Generator</a:t>
            </a:r>
          </a:p>
        </p:txBody>
      </p:sp>
      <p:sp>
        <p:nvSpPr>
          <p:cNvPr id="222216" name="AutoShape 8"/>
          <p:cNvSpPr>
            <a:spLocks noChangeArrowheads="1"/>
          </p:cNvSpPr>
          <p:nvPr/>
        </p:nvSpPr>
        <p:spPr bwMode="auto">
          <a:xfrm>
            <a:off x="1974850" y="4032250"/>
            <a:ext cx="1062038" cy="757238"/>
          </a:xfrm>
          <a:prstGeom prst="flowChartMultidocument">
            <a:avLst/>
          </a:prstGeom>
          <a:gradFill rotWithShape="1">
            <a:gsLst>
              <a:gs pos="0">
                <a:schemeClr val="accent1">
                  <a:gamma/>
                  <a:shade val="66275"/>
                  <a:invGamma/>
                </a:schemeClr>
              </a:gs>
              <a:gs pos="100000">
                <a:schemeClr val="accent1"/>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222217" name="AutoShape 9"/>
          <p:cNvSpPr>
            <a:spLocks noChangeArrowheads="1"/>
          </p:cNvSpPr>
          <p:nvPr/>
        </p:nvSpPr>
        <p:spPr bwMode="auto">
          <a:xfrm rot="5400000">
            <a:off x="3297237" y="4364038"/>
            <a:ext cx="1065213" cy="941388"/>
          </a:xfrm>
          <a:custGeom>
            <a:avLst/>
            <a:gdLst>
              <a:gd name="G0" fmla="+- 13512 0 0"/>
              <a:gd name="G1" fmla="+- 3256 0 0"/>
              <a:gd name="G2" fmla="+- 12158 0 3256"/>
              <a:gd name="G3" fmla="+- G2 0 3256"/>
              <a:gd name="G4" fmla="*/ G3 32768 32059"/>
              <a:gd name="G5" fmla="*/ G4 1 2"/>
              <a:gd name="G6" fmla="+- 21600 0 13512"/>
              <a:gd name="G7" fmla="*/ G6 3256 6079"/>
              <a:gd name="G8" fmla="+- G7 13512 0"/>
              <a:gd name="T0" fmla="*/ 13512 w 21600"/>
              <a:gd name="T1" fmla="*/ 0 h 21600"/>
              <a:gd name="T2" fmla="*/ 13512 w 21600"/>
              <a:gd name="T3" fmla="*/ 12158 h 21600"/>
              <a:gd name="T4" fmla="*/ 2886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3512" y="0"/>
                </a:lnTo>
                <a:lnTo>
                  <a:pt x="13512" y="3256"/>
                </a:lnTo>
                <a:lnTo>
                  <a:pt x="12427" y="3256"/>
                </a:lnTo>
                <a:cubicBezTo>
                  <a:pt x="5564" y="3256"/>
                  <a:pt x="0" y="7242"/>
                  <a:pt x="0" y="12158"/>
                </a:cubicBezTo>
                <a:lnTo>
                  <a:pt x="0" y="21600"/>
                </a:lnTo>
                <a:lnTo>
                  <a:pt x="5771" y="21600"/>
                </a:lnTo>
                <a:lnTo>
                  <a:pt x="5771" y="12158"/>
                </a:lnTo>
                <a:cubicBezTo>
                  <a:pt x="5771" y="10360"/>
                  <a:pt x="8751" y="8902"/>
                  <a:pt x="12427" y="8902"/>
                </a:cubicBezTo>
                <a:lnTo>
                  <a:pt x="13512" y="8902"/>
                </a:lnTo>
                <a:lnTo>
                  <a:pt x="13512" y="12158"/>
                </a:lnTo>
                <a:close/>
              </a:path>
            </a:pathLst>
          </a:custGeom>
          <a:gradFill rotWithShape="1">
            <a:gsLst>
              <a:gs pos="0">
                <a:schemeClr val="accent1">
                  <a:gamma/>
                  <a:shade val="46275"/>
                  <a:invGamma/>
                </a:schemeClr>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222219" name="Rectangle 11"/>
          <p:cNvSpPr>
            <a:spLocks noChangeArrowheads="1"/>
          </p:cNvSpPr>
          <p:nvPr/>
        </p:nvSpPr>
        <p:spPr bwMode="auto">
          <a:xfrm>
            <a:off x="1835150" y="1555750"/>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22220" name="AutoShape 12"/>
          <p:cNvSpPr>
            <a:spLocks noChangeArrowheads="1"/>
          </p:cNvSpPr>
          <p:nvPr/>
        </p:nvSpPr>
        <p:spPr bwMode="auto">
          <a:xfrm>
            <a:off x="2138363" y="2998788"/>
            <a:ext cx="627062" cy="962025"/>
          </a:xfrm>
          <a:prstGeom prst="downArrow">
            <a:avLst>
              <a:gd name="adj1" fmla="val 50000"/>
              <a:gd name="adj2" fmla="val 38354"/>
            </a:avLst>
          </a:prstGeom>
          <a:gradFill rotWithShape="1">
            <a:gsLst>
              <a:gs pos="0">
                <a:schemeClr val="accent1">
                  <a:gamma/>
                  <a:shade val="46275"/>
                  <a:invGamma/>
                </a:schemeClr>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222221" name="AutoShape 13"/>
          <p:cNvSpPr>
            <a:spLocks noChangeArrowheads="1"/>
          </p:cNvSpPr>
          <p:nvPr/>
        </p:nvSpPr>
        <p:spPr bwMode="auto">
          <a:xfrm>
            <a:off x="5938838" y="4113213"/>
            <a:ext cx="1062037" cy="757237"/>
          </a:xfrm>
          <a:prstGeom prst="flowChartMultidocument">
            <a:avLst/>
          </a:prstGeom>
          <a:gradFill rotWithShape="1">
            <a:gsLst>
              <a:gs pos="0">
                <a:srgbClr val="4F8ECD">
                  <a:gamma/>
                  <a:shade val="66275"/>
                  <a:invGamma/>
                </a:srgbClr>
              </a:gs>
              <a:gs pos="100000">
                <a:srgbClr val="4F8ECD"/>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222222" name="AutoShape 14"/>
          <p:cNvSpPr>
            <a:spLocks noChangeArrowheads="1"/>
          </p:cNvSpPr>
          <p:nvPr/>
        </p:nvSpPr>
        <p:spPr bwMode="auto">
          <a:xfrm>
            <a:off x="6173788" y="3017838"/>
            <a:ext cx="620712" cy="977900"/>
          </a:xfrm>
          <a:prstGeom prst="downArrow">
            <a:avLst>
              <a:gd name="adj1" fmla="val 50000"/>
              <a:gd name="adj2" fmla="val 39386"/>
            </a:avLst>
          </a:pr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
        <p:nvSpPr>
          <p:cNvPr id="222223" name="Rectangle 15"/>
          <p:cNvSpPr>
            <a:spLocks noChangeArrowheads="1"/>
          </p:cNvSpPr>
          <p:nvPr/>
        </p:nvSpPr>
        <p:spPr bwMode="auto">
          <a:xfrm>
            <a:off x="6780213" y="3052763"/>
            <a:ext cx="2189162" cy="683264"/>
          </a:xfrm>
          <a:prstGeom prst="rect">
            <a:avLst/>
          </a:prstGeom>
          <a:noFill/>
          <a:ln w="9525" algn="ctr">
            <a:noFill/>
            <a:miter lim="800000"/>
            <a:headEnd/>
            <a:tailEnd/>
          </a:ln>
          <a:effectLst/>
        </p:spPr>
        <p:txBody>
          <a:bodyPr>
            <a:spAutoFit/>
          </a:bodyPr>
          <a:lstStyle/>
          <a:p>
            <a:pPr algn="l" eaLnBrk="0" hangingPunct="0">
              <a:lnSpc>
                <a:spcPct val="80000"/>
              </a:lnSpc>
              <a:spcBef>
                <a:spcPct val="20000"/>
              </a:spcBef>
              <a:buClr>
                <a:srgbClr val="215383"/>
              </a:buClr>
              <a:buSzPct val="95000"/>
              <a:buFont typeface="Wingdings" pitchFamily="2" charset="2"/>
              <a:buNone/>
            </a:pPr>
            <a:r>
              <a:rPr lang="en-GB" sz="1600" dirty="0"/>
              <a:t>Code from </a:t>
            </a:r>
            <a:br>
              <a:rPr lang="en-GB" sz="1600" dirty="0"/>
            </a:br>
            <a:r>
              <a:rPr lang="en-GB" sz="1600" dirty="0" smtClean="0"/>
              <a:t>Embedded </a:t>
            </a:r>
            <a:r>
              <a:rPr lang="en-GB" sz="1600" dirty="0"/>
              <a:t>Coder with C++ option</a:t>
            </a:r>
          </a:p>
        </p:txBody>
      </p:sp>
      <p:sp>
        <p:nvSpPr>
          <p:cNvPr id="222225" name="Rectangle 17"/>
          <p:cNvSpPr>
            <a:spLocks noChangeArrowheads="1"/>
          </p:cNvSpPr>
          <p:nvPr/>
        </p:nvSpPr>
        <p:spPr bwMode="auto">
          <a:xfrm>
            <a:off x="566738" y="3003550"/>
            <a:ext cx="1639887" cy="482600"/>
          </a:xfrm>
          <a:prstGeom prst="rect">
            <a:avLst/>
          </a:prstGeom>
          <a:noFill/>
          <a:ln w="9525" algn="ctr">
            <a:noFill/>
            <a:miter lim="800000"/>
            <a:headEnd/>
            <a:tailEnd/>
          </a:ln>
          <a:effectLst/>
        </p:spPr>
        <p:txBody>
          <a:bodyPr>
            <a:spAutoFit/>
          </a:bodyPr>
          <a:lstStyle/>
          <a:p>
            <a:pPr algn="l" eaLnBrk="0" hangingPunct="0">
              <a:lnSpc>
                <a:spcPct val="80000"/>
              </a:lnSpc>
              <a:spcBef>
                <a:spcPct val="20000"/>
              </a:spcBef>
              <a:buClr>
                <a:srgbClr val="215383"/>
              </a:buClr>
              <a:buSzPct val="95000"/>
              <a:buFont typeface="Wingdings" pitchFamily="2" charset="2"/>
              <a:buNone/>
            </a:pPr>
            <a:r>
              <a:rPr lang="en-GB" sz="1600"/>
              <a:t>C++ code from UML tool</a:t>
            </a:r>
          </a:p>
        </p:txBody>
      </p:sp>
      <p:sp>
        <p:nvSpPr>
          <p:cNvPr id="222226" name="Rectangle 18"/>
          <p:cNvSpPr>
            <a:spLocks noChangeArrowheads="1"/>
          </p:cNvSpPr>
          <p:nvPr/>
        </p:nvSpPr>
        <p:spPr bwMode="auto">
          <a:xfrm>
            <a:off x="5329238" y="5557838"/>
            <a:ext cx="2339975" cy="482600"/>
          </a:xfrm>
          <a:prstGeom prst="rect">
            <a:avLst/>
          </a:prstGeom>
          <a:solidFill>
            <a:schemeClr val="bg1"/>
          </a:solidFill>
          <a:ln w="9525" algn="ctr">
            <a:noFill/>
            <a:miter lim="800000"/>
            <a:headEnd/>
            <a:tailEnd/>
          </a:ln>
          <a:effectLst/>
        </p:spPr>
        <p:txBody>
          <a:bodyPr>
            <a:spAutoFit/>
          </a:bodyPr>
          <a:lstStyle/>
          <a:p>
            <a:pPr algn="l" eaLnBrk="0" hangingPunct="0">
              <a:lnSpc>
                <a:spcPct val="80000"/>
              </a:lnSpc>
              <a:spcBef>
                <a:spcPct val="20000"/>
              </a:spcBef>
              <a:buClr>
                <a:srgbClr val="215383"/>
              </a:buClr>
              <a:buSzPct val="95000"/>
              <a:buFont typeface="Wingdings" pitchFamily="2" charset="2"/>
              <a:buNone/>
            </a:pPr>
            <a:r>
              <a:rPr lang="en-GB" sz="1600"/>
              <a:t>Compile and link code files from both sources</a:t>
            </a:r>
          </a:p>
        </p:txBody>
      </p:sp>
      <p:grpSp>
        <p:nvGrpSpPr>
          <p:cNvPr id="222234" name="Group 26"/>
          <p:cNvGrpSpPr>
            <a:grpSpLocks/>
          </p:cNvGrpSpPr>
          <p:nvPr/>
        </p:nvGrpSpPr>
        <p:grpSpPr bwMode="auto">
          <a:xfrm rot="1099016" flipH="1">
            <a:off x="3371850" y="3348038"/>
            <a:ext cx="2317750" cy="695325"/>
            <a:chOff x="2460" y="2133"/>
            <a:chExt cx="1460" cy="438"/>
          </a:xfrm>
        </p:grpSpPr>
        <p:sp>
          <p:nvSpPr>
            <p:cNvPr id="222228" name="AutoShape 20"/>
            <p:cNvSpPr>
              <a:spLocks noChangeArrowheads="1"/>
            </p:cNvSpPr>
            <p:nvPr/>
          </p:nvSpPr>
          <p:spPr bwMode="auto">
            <a:xfrm>
              <a:off x="2460" y="2241"/>
              <a:ext cx="1460" cy="330"/>
            </a:xfrm>
            <a:custGeom>
              <a:avLst/>
              <a:gdLst>
                <a:gd name="G0" fmla="+- 19483 0 0"/>
                <a:gd name="G1" fmla="+- 6891 0 0"/>
                <a:gd name="G2" fmla="+- 21600 0 6891"/>
                <a:gd name="G3" fmla="+- 10800 0 6891"/>
                <a:gd name="G4" fmla="+- 21600 0 19483"/>
                <a:gd name="G5" fmla="*/ G4 G3 10800"/>
                <a:gd name="G6" fmla="+- 21600 0 G5"/>
                <a:gd name="T0" fmla="*/ 19483 w 21600"/>
                <a:gd name="T1" fmla="*/ 0 h 21600"/>
                <a:gd name="T2" fmla="*/ 0 w 21600"/>
                <a:gd name="T3" fmla="*/ 10800 h 21600"/>
                <a:gd name="T4" fmla="*/ 1948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483" y="0"/>
                  </a:moveTo>
                  <a:lnTo>
                    <a:pt x="19483" y="6891"/>
                  </a:lnTo>
                  <a:lnTo>
                    <a:pt x="3375" y="6891"/>
                  </a:lnTo>
                  <a:lnTo>
                    <a:pt x="3375" y="14709"/>
                  </a:lnTo>
                  <a:lnTo>
                    <a:pt x="19483" y="14709"/>
                  </a:lnTo>
                  <a:lnTo>
                    <a:pt x="19483" y="21600"/>
                  </a:lnTo>
                  <a:lnTo>
                    <a:pt x="21600" y="10800"/>
                  </a:lnTo>
                  <a:close/>
                </a:path>
                <a:path w="21600" h="21600">
                  <a:moveTo>
                    <a:pt x="1350" y="6891"/>
                  </a:moveTo>
                  <a:lnTo>
                    <a:pt x="1350" y="14709"/>
                  </a:lnTo>
                  <a:lnTo>
                    <a:pt x="2700" y="14709"/>
                  </a:lnTo>
                  <a:lnTo>
                    <a:pt x="2700" y="6891"/>
                  </a:lnTo>
                  <a:close/>
                </a:path>
                <a:path w="21600" h="21600">
                  <a:moveTo>
                    <a:pt x="0" y="6891"/>
                  </a:moveTo>
                  <a:lnTo>
                    <a:pt x="0" y="14709"/>
                  </a:lnTo>
                  <a:lnTo>
                    <a:pt x="675" y="14709"/>
                  </a:lnTo>
                  <a:lnTo>
                    <a:pt x="675" y="6891"/>
                  </a:lnTo>
                  <a:close/>
                </a:path>
              </a:pathLst>
            </a:custGeom>
            <a:gradFill rotWithShape="1">
              <a:gsLst>
                <a:gs pos="0">
                  <a:srgbClr val="4F8ECD"/>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222230" name="Text Box 22"/>
            <p:cNvSpPr txBox="1">
              <a:spLocks noChangeArrowheads="1"/>
            </p:cNvSpPr>
            <p:nvPr/>
          </p:nvSpPr>
          <p:spPr bwMode="auto">
            <a:xfrm>
              <a:off x="2781" y="2133"/>
              <a:ext cx="876" cy="231"/>
            </a:xfrm>
            <a:prstGeom prst="rect">
              <a:avLst/>
            </a:prstGeom>
            <a:noFill/>
            <a:ln w="38100" algn="ctr">
              <a:noFill/>
              <a:miter lim="800000"/>
              <a:headEnd/>
              <a:tailEnd/>
            </a:ln>
            <a:effectLst/>
          </p:spPr>
          <p:txBody>
            <a:bodyPr wrap="none">
              <a:spAutoFit/>
            </a:bodyPr>
            <a:lstStyle/>
            <a:p>
              <a:r>
                <a:rPr lang="en-GB"/>
                <a:t>Parse Code</a:t>
              </a:r>
            </a:p>
          </p:txBody>
        </p:sp>
      </p:grpSp>
      <p:sp>
        <p:nvSpPr>
          <p:cNvPr id="222231" name="Rectangle 23"/>
          <p:cNvSpPr>
            <a:spLocks noChangeArrowheads="1"/>
          </p:cNvSpPr>
          <p:nvPr/>
        </p:nvSpPr>
        <p:spPr bwMode="auto">
          <a:xfrm>
            <a:off x="3732213" y="5394325"/>
            <a:ext cx="1460500" cy="841375"/>
          </a:xfrm>
          <a:prstGeom prst="rect">
            <a:avLst/>
          </a:prstGeom>
          <a:solidFill>
            <a:schemeClr val="tx2"/>
          </a:solidFill>
          <a:ln w="9525" algn="ctr">
            <a:noFill/>
            <a:miter lim="800000"/>
            <a:headEnd/>
            <a:tailEnd/>
          </a:ln>
          <a:effectLst/>
        </p:spPr>
        <p:txBody>
          <a:bodyPr anchor="ctr"/>
          <a:lstStyle/>
          <a:p>
            <a:r>
              <a:rPr lang="en-US" sz="1600" b="1">
                <a:solidFill>
                  <a:schemeClr val="bg1"/>
                </a:solidFill>
              </a:rPr>
              <a:t>Code Integration Environment</a:t>
            </a:r>
            <a:endParaRPr lang="en-US" sz="1600" b="1" baseline="30000">
              <a:solidFill>
                <a:schemeClr val="bg1"/>
              </a:solidFill>
              <a:cs typeface="Arial" charset="0"/>
            </a:endParaRPr>
          </a:p>
        </p:txBody>
      </p:sp>
      <p:sp>
        <p:nvSpPr>
          <p:cNvPr id="222233" name="AutoShape 25"/>
          <p:cNvSpPr>
            <a:spLocks noChangeArrowheads="1"/>
          </p:cNvSpPr>
          <p:nvPr/>
        </p:nvSpPr>
        <p:spPr bwMode="auto">
          <a:xfrm>
            <a:off x="3489325" y="1341438"/>
            <a:ext cx="2019300" cy="1876425"/>
          </a:xfrm>
          <a:custGeom>
            <a:avLst/>
            <a:gdLst>
              <a:gd name="G0" fmla="+- 9262126 0 0"/>
              <a:gd name="G1" fmla="+- -11796480 0 0"/>
              <a:gd name="G2" fmla="+- 9262126 0 -11796480"/>
              <a:gd name="G3" fmla="+- 10800 0 0"/>
              <a:gd name="G4" fmla="+- 0 0 9262126"/>
              <a:gd name="T0" fmla="*/ 360 256 1"/>
              <a:gd name="T1" fmla="*/ 0 256 1"/>
              <a:gd name="G5" fmla="+- G2 T0 T1"/>
              <a:gd name="G6" fmla="?: G2 G2 G5"/>
              <a:gd name="G7" fmla="+- 0 0 G6"/>
              <a:gd name="G8" fmla="+- 9455 0 0"/>
              <a:gd name="G9" fmla="+- 0 0 -11796480"/>
              <a:gd name="G10" fmla="+- 9455 0 2700"/>
              <a:gd name="G11" fmla="cos G10 9262126"/>
              <a:gd name="G12" fmla="sin G10 9262126"/>
              <a:gd name="G13" fmla="cos 13500 9262126"/>
              <a:gd name="G14" fmla="sin 13500 9262126"/>
              <a:gd name="G15" fmla="+- G11 10800 0"/>
              <a:gd name="G16" fmla="+- G12 10800 0"/>
              <a:gd name="G17" fmla="+- G13 10800 0"/>
              <a:gd name="G18" fmla="+- G14 10800 0"/>
              <a:gd name="G19" fmla="*/ 9455 1 2"/>
              <a:gd name="G20" fmla="+- G19 5400 0"/>
              <a:gd name="G21" fmla="cos G20 9262126"/>
              <a:gd name="G22" fmla="sin G20 9262126"/>
              <a:gd name="G23" fmla="+- G21 10800 0"/>
              <a:gd name="G24" fmla="+- G12 G23 G22"/>
              <a:gd name="G25" fmla="+- G22 G23 G11"/>
              <a:gd name="G26" fmla="cos 10800 9262126"/>
              <a:gd name="G27" fmla="sin 10800 9262126"/>
              <a:gd name="G28" fmla="cos 9455 9262126"/>
              <a:gd name="G29" fmla="sin 9455 9262126"/>
              <a:gd name="G30" fmla="+- G26 10800 0"/>
              <a:gd name="G31" fmla="+- G27 10800 0"/>
              <a:gd name="G32" fmla="+- G28 10800 0"/>
              <a:gd name="G33" fmla="+- G29 10800 0"/>
              <a:gd name="G34" fmla="+- G19 5400 0"/>
              <a:gd name="G35" fmla="cos G34 -11796480"/>
              <a:gd name="G36" fmla="sin G34 -11796480"/>
              <a:gd name="G37" fmla="+/ -11796480 9262126 2"/>
              <a:gd name="T2" fmla="*/ 180 256 1"/>
              <a:gd name="T3" fmla="*/ 0 256 1"/>
              <a:gd name="G38" fmla="+- G37 T2 T3"/>
              <a:gd name="G39" fmla="?: G2 G37 G38"/>
              <a:gd name="G40" fmla="cos 10800 G39"/>
              <a:gd name="G41" fmla="sin 10800 G39"/>
              <a:gd name="G42" fmla="cos 9455 G39"/>
              <a:gd name="G43" fmla="sin 9455 G39"/>
              <a:gd name="G44" fmla="+- G40 10800 0"/>
              <a:gd name="G45" fmla="+- G41 10800 0"/>
              <a:gd name="G46" fmla="+- G42 10800 0"/>
              <a:gd name="G47" fmla="+- G43 10800 0"/>
              <a:gd name="G48" fmla="+- G35 10800 0"/>
              <a:gd name="G49" fmla="+- G36 10800 0"/>
              <a:gd name="T4" fmla="*/ 20990 w 21600"/>
              <a:gd name="T5" fmla="*/ 7224 h 21600"/>
              <a:gd name="T6" fmla="*/ 672 w 21600"/>
              <a:gd name="T7" fmla="*/ 10800 h 21600"/>
              <a:gd name="T8" fmla="*/ 19721 w 21600"/>
              <a:gd name="T9" fmla="*/ 7669 h 21600"/>
              <a:gd name="T10" fmla="*/ 259 w 21600"/>
              <a:gd name="T11" fmla="*/ 19235 h 21600"/>
              <a:gd name="T12" fmla="*/ 784 w 21600"/>
              <a:gd name="T13" fmla="*/ 14494 h 21600"/>
              <a:gd name="T14" fmla="*/ 5526 w 21600"/>
              <a:gd name="T15" fmla="*/ 1502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3418" y="16707"/>
                </a:moveTo>
                <a:cubicBezTo>
                  <a:pt x="5212" y="18949"/>
                  <a:pt x="7928" y="20255"/>
                  <a:pt x="10800" y="20255"/>
                </a:cubicBezTo>
                <a:cubicBezTo>
                  <a:pt x="16021" y="20255"/>
                  <a:pt x="20255" y="16021"/>
                  <a:pt x="20255" y="10800"/>
                </a:cubicBezTo>
                <a:cubicBezTo>
                  <a:pt x="20255" y="5578"/>
                  <a:pt x="16021" y="1345"/>
                  <a:pt x="10800" y="1345"/>
                </a:cubicBezTo>
                <a:cubicBezTo>
                  <a:pt x="5578" y="1345"/>
                  <a:pt x="1345" y="5578"/>
                  <a:pt x="1345" y="10800"/>
                </a:cubicBezTo>
                <a:lnTo>
                  <a:pt x="0" y="10800"/>
                </a:lnTo>
                <a:cubicBezTo>
                  <a:pt x="0" y="4835"/>
                  <a:pt x="4835" y="0"/>
                  <a:pt x="10800" y="0"/>
                </a:cubicBezTo>
                <a:cubicBezTo>
                  <a:pt x="16764" y="0"/>
                  <a:pt x="21600" y="4835"/>
                  <a:pt x="21600" y="10800"/>
                </a:cubicBezTo>
                <a:cubicBezTo>
                  <a:pt x="21600" y="16764"/>
                  <a:pt x="16764" y="21600"/>
                  <a:pt x="10800" y="21600"/>
                </a:cubicBezTo>
                <a:cubicBezTo>
                  <a:pt x="7519" y="21600"/>
                  <a:pt x="4417" y="20109"/>
                  <a:pt x="2367" y="17548"/>
                </a:cubicBezTo>
                <a:lnTo>
                  <a:pt x="259" y="19235"/>
                </a:lnTo>
                <a:lnTo>
                  <a:pt x="784" y="14494"/>
                </a:lnTo>
                <a:lnTo>
                  <a:pt x="5526" y="15020"/>
                </a:lnTo>
                <a:lnTo>
                  <a:pt x="3418" y="16707"/>
                </a:lnTo>
                <a:close/>
              </a:path>
            </a:pathLst>
          </a:custGeom>
          <a:solidFill>
            <a:schemeClr val="accent1"/>
          </a:solidFill>
          <a:ln w="9525" algn="ctr">
            <a:noFill/>
            <a:miter lim="800000"/>
            <a:headEnd/>
            <a:tailEnd/>
          </a:ln>
          <a:effectLst/>
        </p:spPr>
        <p:txBody>
          <a:bodyPr anchor="ctr">
            <a:spAutoFit/>
          </a:bodyPr>
          <a:lstStyle/>
          <a:p>
            <a:endParaRPr lang="en-GB"/>
          </a:p>
        </p:txBody>
      </p:sp>
      <p:sp>
        <p:nvSpPr>
          <p:cNvPr id="222218" name="AutoShape 10"/>
          <p:cNvSpPr>
            <a:spLocks noChangeArrowheads="1"/>
          </p:cNvSpPr>
          <p:nvPr/>
        </p:nvSpPr>
        <p:spPr bwMode="auto">
          <a:xfrm rot="16200000" flipH="1">
            <a:off x="4545806" y="4391819"/>
            <a:ext cx="1065213" cy="911225"/>
          </a:xfrm>
          <a:custGeom>
            <a:avLst/>
            <a:gdLst>
              <a:gd name="G0" fmla="+- 13166 0 0"/>
              <a:gd name="G1" fmla="+- 3563 0 0"/>
              <a:gd name="G2" fmla="+- 12158 0 3563"/>
              <a:gd name="G3" fmla="+- G2 0 3563"/>
              <a:gd name="G4" fmla="*/ G3 32768 32059"/>
              <a:gd name="G5" fmla="*/ G4 1 2"/>
              <a:gd name="G6" fmla="+- 21600 0 13166"/>
              <a:gd name="G7" fmla="*/ G6 3563 6079"/>
              <a:gd name="G8" fmla="+- G7 13166 0"/>
              <a:gd name="T0" fmla="*/ 13166 w 21600"/>
              <a:gd name="T1" fmla="*/ 0 h 21600"/>
              <a:gd name="T2" fmla="*/ 13166 w 21600"/>
              <a:gd name="T3" fmla="*/ 12158 h 21600"/>
              <a:gd name="T4" fmla="*/ 2572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3166" y="0"/>
                </a:lnTo>
                <a:lnTo>
                  <a:pt x="13166" y="3563"/>
                </a:lnTo>
                <a:lnTo>
                  <a:pt x="12427" y="3563"/>
                </a:lnTo>
                <a:cubicBezTo>
                  <a:pt x="5564" y="3563"/>
                  <a:pt x="0" y="7411"/>
                  <a:pt x="0" y="12158"/>
                </a:cubicBezTo>
                <a:lnTo>
                  <a:pt x="0" y="21600"/>
                </a:lnTo>
                <a:lnTo>
                  <a:pt x="5143" y="21600"/>
                </a:lnTo>
                <a:lnTo>
                  <a:pt x="5143" y="12158"/>
                </a:lnTo>
                <a:cubicBezTo>
                  <a:pt x="5143" y="10190"/>
                  <a:pt x="8404" y="8595"/>
                  <a:pt x="12427" y="8595"/>
                </a:cubicBezTo>
                <a:lnTo>
                  <a:pt x="13166" y="8595"/>
                </a:lnTo>
                <a:lnTo>
                  <a:pt x="13166" y="12158"/>
                </a:lnTo>
                <a:close/>
              </a:path>
            </a:pathLst>
          </a:cu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
        <p:nvSpPr>
          <p:cNvPr id="2" name="Rectangle 1"/>
          <p:cNvSpPr/>
          <p:nvPr/>
        </p:nvSpPr>
        <p:spPr>
          <a:xfrm>
            <a:off x="152400" y="6211669"/>
            <a:ext cx="8637588" cy="646331"/>
          </a:xfrm>
          <a:prstGeom prst="rect">
            <a:avLst/>
          </a:prstGeom>
        </p:spPr>
        <p:txBody>
          <a:bodyPr wrap="square">
            <a:spAutoFit/>
          </a:bodyPr>
          <a:lstStyle/>
          <a:p>
            <a:r>
              <a:rPr lang="en-US" dirty="0">
                <a:hlinkClick r:id="rId3"/>
              </a:rPr>
              <a:t>http://</a:t>
            </a:r>
            <a:r>
              <a:rPr lang="en-US" dirty="0" smtClean="0">
                <a:hlinkClick r:id="rId3"/>
              </a:rPr>
              <a:t>www.mathworks.com/videos/hybrid-software-development-with-simulink-and-uml-tools-68870.html?type=shadow</a:t>
            </a:r>
            <a:endParaRPr lang="en-US" dirty="0"/>
          </a:p>
        </p:txBody>
      </p:sp>
    </p:spTree>
    <p:extLst>
      <p:ext uri="{BB962C8B-B14F-4D97-AF65-F5344CB8AC3E}">
        <p14:creationId xmlns:p14="http://schemas.microsoft.com/office/powerpoint/2010/main" val="3542213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2210"/>
                                        </p:tgtEl>
                                        <p:attrNameLst>
                                          <p:attrName>style.visibility</p:attrName>
                                        </p:attrNameLst>
                                      </p:cBhvr>
                                      <p:to>
                                        <p:strVal val="visible"/>
                                      </p:to>
                                    </p:set>
                                    <p:animEffect transition="in" filter="fade">
                                      <p:cBhvr>
                                        <p:cTn id="7" dur="500"/>
                                        <p:tgtEl>
                                          <p:spTgt spid="222210"/>
                                        </p:tgtEl>
                                      </p:cBhvr>
                                    </p:animEffect>
                                  </p:childTnLst>
                                </p:cTn>
                              </p:par>
                              <p:par>
                                <p:cTn id="8" presetID="1" presetClass="entr" presetSubtype="0" fill="hold" nodeType="withEffect">
                                  <p:stCondLst>
                                    <p:cond delay="0"/>
                                  </p:stCondLst>
                                  <p:childTnLst>
                                    <p:set>
                                      <p:cBhvr>
                                        <p:cTn id="9" dur="1" fill="hold">
                                          <p:stCondLst>
                                            <p:cond delay="0"/>
                                          </p:stCondLst>
                                        </p:cTn>
                                        <p:tgtEl>
                                          <p:spTgt spid="22223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222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2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0" grpId="0" animBg="1"/>
      <p:bldP spid="222211" grpId="0" animBg="1"/>
      <p:bldP spid="22223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smtClean="0"/>
              <a:t>Demo for </a:t>
            </a:r>
            <a:r>
              <a:rPr lang="en-GB" altLang="ko-KR" dirty="0" smtClean="0"/>
              <a:t>Automated </a:t>
            </a:r>
            <a:r>
              <a:rPr lang="en-GB" altLang="ko-KR" dirty="0"/>
              <a:t>Integration </a:t>
            </a:r>
            <a:r>
              <a:rPr lang="en-GB" altLang="ko-KR" dirty="0" smtClean="0"/>
              <a:t>Approaches</a:t>
            </a:r>
            <a:r>
              <a:rPr lang="en-GB" altLang="ko-KR" i="1" dirty="0">
                <a:solidFill>
                  <a:srgbClr val="265787"/>
                </a:solidFill>
              </a:rPr>
              <a:t/>
            </a:r>
            <a:br>
              <a:rPr lang="en-GB" altLang="ko-KR" i="1" dirty="0">
                <a:solidFill>
                  <a:srgbClr val="265787"/>
                </a:solidFill>
              </a:rPr>
            </a:b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51907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AutoShape 2"/>
          <p:cNvSpPr>
            <a:spLocks noChangeArrowheads="1"/>
          </p:cNvSpPr>
          <p:nvPr/>
        </p:nvSpPr>
        <p:spPr bwMode="auto">
          <a:xfrm>
            <a:off x="4989513" y="1778000"/>
            <a:ext cx="2270125" cy="1900238"/>
          </a:xfrm>
          <a:prstGeom prst="roundRect">
            <a:avLst>
              <a:gd name="adj" fmla="val 16667"/>
            </a:avLst>
          </a:prstGeom>
          <a:solidFill>
            <a:srgbClr val="CC9900"/>
          </a:solidFill>
          <a:ln w="12700">
            <a:solidFill>
              <a:schemeClr val="tx1"/>
            </a:solidFill>
            <a:round/>
            <a:headEnd/>
            <a:tailEnd/>
          </a:ln>
        </p:spPr>
        <p:txBody>
          <a:bodyPr wrap="none" lIns="90487" tIns="44450" rIns="90487" bIns="44450" anchor="ctr"/>
          <a:lstStyle/>
          <a:p>
            <a:endParaRPr lang="de-DE"/>
          </a:p>
        </p:txBody>
      </p:sp>
      <p:sp>
        <p:nvSpPr>
          <p:cNvPr id="8196" name="Rectangle 4"/>
          <p:cNvSpPr>
            <a:spLocks noGrp="1" noChangeArrowheads="1"/>
          </p:cNvSpPr>
          <p:nvPr>
            <p:ph type="title"/>
          </p:nvPr>
        </p:nvSpPr>
        <p:spPr>
          <a:noFill/>
        </p:spPr>
        <p:txBody>
          <a:bodyPr/>
          <a:lstStyle/>
          <a:p>
            <a:r>
              <a:rPr lang="de-DE" altLang="ko-KR" dirty="0"/>
              <a:t>Control System Design Challenge</a:t>
            </a:r>
            <a:endParaRPr lang="de-DE" dirty="0" smtClean="0"/>
          </a:p>
        </p:txBody>
      </p:sp>
      <p:sp>
        <p:nvSpPr>
          <p:cNvPr id="135171" name="Rectangle 3"/>
          <p:cNvSpPr>
            <a:spLocks noGrp="1" noChangeArrowheads="1"/>
          </p:cNvSpPr>
          <p:nvPr>
            <p:ph idx="1"/>
          </p:nvPr>
        </p:nvSpPr>
        <p:spPr>
          <a:noFill/>
        </p:spPr>
        <p:txBody>
          <a:bodyPr/>
          <a:lstStyle/>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r>
              <a:rPr lang="en-US" dirty="0" smtClean="0"/>
              <a:t>Need to simulate </a:t>
            </a:r>
            <a:r>
              <a:rPr lang="en-US" dirty="0" smtClean="0"/>
              <a:t>plant and controller </a:t>
            </a:r>
            <a:r>
              <a:rPr lang="en-US" dirty="0" smtClean="0">
                <a:solidFill>
                  <a:srgbClr val="0000FF"/>
                </a:solidFill>
              </a:rPr>
              <a:t>in one environment</a:t>
            </a:r>
            <a:r>
              <a:rPr lang="en-US" dirty="0" smtClean="0"/>
              <a:t> </a:t>
            </a:r>
            <a:r>
              <a:rPr lang="en-US" dirty="0" smtClean="0"/>
              <a:t>to </a:t>
            </a:r>
            <a:r>
              <a:rPr lang="en-US" dirty="0" smtClean="0">
                <a:solidFill>
                  <a:srgbClr val="0000FF"/>
                </a:solidFill>
              </a:rPr>
              <a:t>optimize system-level performance</a:t>
            </a:r>
            <a:r>
              <a:rPr lang="en-US" dirty="0" smtClean="0"/>
              <a:t>.</a:t>
            </a:r>
          </a:p>
          <a:p>
            <a:pPr lvl="2"/>
            <a:endParaRPr lang="en-US" dirty="0" smtClean="0"/>
          </a:p>
          <a:p>
            <a:r>
              <a:rPr lang="en-US" dirty="0" smtClean="0"/>
              <a:t>Controls engineers and domain specialists </a:t>
            </a:r>
            <a:r>
              <a:rPr lang="en-US" dirty="0" smtClean="0"/>
              <a:t>need to </a:t>
            </a:r>
            <a:r>
              <a:rPr lang="en-US" dirty="0" smtClean="0"/>
              <a:t>work together to </a:t>
            </a:r>
            <a:r>
              <a:rPr lang="en-US" dirty="0" smtClean="0">
                <a:solidFill>
                  <a:srgbClr val="0000FF"/>
                </a:solidFill>
              </a:rPr>
              <a:t>detect integration issues in simulation</a:t>
            </a:r>
            <a:r>
              <a:rPr lang="en-US" dirty="0" smtClean="0"/>
              <a:t>.</a:t>
            </a:r>
          </a:p>
        </p:txBody>
      </p:sp>
      <p:sp>
        <p:nvSpPr>
          <p:cNvPr id="8197" name="AutoShape 5"/>
          <p:cNvSpPr>
            <a:spLocks noChangeArrowheads="1"/>
          </p:cNvSpPr>
          <p:nvPr/>
        </p:nvSpPr>
        <p:spPr bwMode="auto">
          <a:xfrm>
            <a:off x="1887538" y="2001838"/>
            <a:ext cx="2276475" cy="1566862"/>
          </a:xfrm>
          <a:prstGeom prst="roundRect">
            <a:avLst>
              <a:gd name="adj" fmla="val 16667"/>
            </a:avLst>
          </a:prstGeom>
          <a:solidFill>
            <a:srgbClr val="FFFF99"/>
          </a:solidFill>
          <a:ln w="12700">
            <a:solidFill>
              <a:schemeClr val="tx1"/>
            </a:solidFill>
            <a:round/>
            <a:headEnd/>
            <a:tailEnd/>
          </a:ln>
        </p:spPr>
        <p:txBody>
          <a:bodyPr wrap="none" lIns="90487" tIns="44450" rIns="90487" bIns="44450" anchor="ctr"/>
          <a:lstStyle/>
          <a:p>
            <a:pPr algn="ctr"/>
            <a:endParaRPr lang="de-DE" sz="2000" i="1">
              <a:solidFill>
                <a:schemeClr val="accent2"/>
              </a:solidFill>
              <a:latin typeface="Arial Unicode MS" pitchFamily="34" charset="-128"/>
            </a:endParaRPr>
          </a:p>
        </p:txBody>
      </p:sp>
      <p:sp>
        <p:nvSpPr>
          <p:cNvPr id="8198" name="Text Box 6"/>
          <p:cNvSpPr txBox="1">
            <a:spLocks noChangeArrowheads="1"/>
          </p:cNvSpPr>
          <p:nvPr/>
        </p:nvSpPr>
        <p:spPr bwMode="auto">
          <a:xfrm>
            <a:off x="5657850" y="3602038"/>
            <a:ext cx="876300" cy="454025"/>
          </a:xfrm>
          <a:prstGeom prst="rect">
            <a:avLst/>
          </a:prstGeom>
          <a:noFill/>
          <a:ln w="12700">
            <a:noFill/>
            <a:miter lim="800000"/>
            <a:headEnd/>
            <a:tailEnd/>
          </a:ln>
        </p:spPr>
        <p:txBody>
          <a:bodyPr wrap="none" lIns="90487" tIns="44450" rIns="90487" bIns="44450">
            <a:spAutoFit/>
          </a:bodyPr>
          <a:lstStyle/>
          <a:p>
            <a:r>
              <a:rPr lang="en-US" sz="2400" i="1">
                <a:cs typeface="Arial" charset="0"/>
              </a:rPr>
              <a:t>Plant</a:t>
            </a:r>
          </a:p>
        </p:txBody>
      </p:sp>
      <p:grpSp>
        <p:nvGrpSpPr>
          <p:cNvPr id="2" name="Group 7"/>
          <p:cNvGrpSpPr>
            <a:grpSpLocks/>
          </p:cNvGrpSpPr>
          <p:nvPr/>
        </p:nvGrpSpPr>
        <p:grpSpPr bwMode="auto">
          <a:xfrm>
            <a:off x="1277938" y="2698750"/>
            <a:ext cx="6729412" cy="1471613"/>
            <a:chOff x="805" y="1700"/>
            <a:chExt cx="4239" cy="927"/>
          </a:xfrm>
        </p:grpSpPr>
        <p:sp>
          <p:nvSpPr>
            <p:cNvPr id="8221" name="Line 8"/>
            <p:cNvSpPr>
              <a:spLocks noChangeShapeType="1"/>
            </p:cNvSpPr>
            <p:nvPr/>
          </p:nvSpPr>
          <p:spPr bwMode="auto">
            <a:xfrm>
              <a:off x="5038" y="1700"/>
              <a:ext cx="0" cy="920"/>
            </a:xfrm>
            <a:prstGeom prst="line">
              <a:avLst/>
            </a:prstGeom>
            <a:noFill/>
            <a:ln w="38100">
              <a:solidFill>
                <a:schemeClr val="tx1"/>
              </a:solidFill>
              <a:round/>
              <a:headEnd/>
              <a:tailEnd/>
            </a:ln>
          </p:spPr>
          <p:txBody>
            <a:bodyPr wrap="none" lIns="90487" tIns="44450" rIns="90487" bIns="44450"/>
            <a:lstStyle/>
            <a:p>
              <a:endParaRPr lang="de-DE"/>
            </a:p>
          </p:txBody>
        </p:sp>
        <p:sp>
          <p:nvSpPr>
            <p:cNvPr id="8222" name="Line 9"/>
            <p:cNvSpPr>
              <a:spLocks noChangeShapeType="1"/>
            </p:cNvSpPr>
            <p:nvPr/>
          </p:nvSpPr>
          <p:spPr bwMode="auto">
            <a:xfrm flipH="1" flipV="1">
              <a:off x="805" y="2612"/>
              <a:ext cx="4239" cy="0"/>
            </a:xfrm>
            <a:prstGeom prst="line">
              <a:avLst/>
            </a:prstGeom>
            <a:noFill/>
            <a:ln w="38100">
              <a:solidFill>
                <a:schemeClr val="tx1"/>
              </a:solidFill>
              <a:round/>
              <a:headEnd/>
              <a:tailEnd/>
            </a:ln>
          </p:spPr>
          <p:txBody>
            <a:bodyPr wrap="none" lIns="90487" tIns="44450" rIns="90487" bIns="44450"/>
            <a:lstStyle/>
            <a:p>
              <a:endParaRPr lang="de-DE"/>
            </a:p>
          </p:txBody>
        </p:sp>
        <p:sp>
          <p:nvSpPr>
            <p:cNvPr id="8223" name="Line 10"/>
            <p:cNvSpPr>
              <a:spLocks noChangeShapeType="1"/>
            </p:cNvSpPr>
            <p:nvPr/>
          </p:nvSpPr>
          <p:spPr bwMode="auto">
            <a:xfrm flipV="1">
              <a:off x="806" y="1850"/>
              <a:ext cx="0" cy="777"/>
            </a:xfrm>
            <a:prstGeom prst="line">
              <a:avLst/>
            </a:prstGeom>
            <a:noFill/>
            <a:ln w="38100">
              <a:solidFill>
                <a:schemeClr val="tx1"/>
              </a:solidFill>
              <a:round/>
              <a:headEnd/>
              <a:tailEnd type="triangle" w="med" len="med"/>
            </a:ln>
          </p:spPr>
          <p:txBody>
            <a:bodyPr wrap="none" lIns="90487" tIns="44450" rIns="90487" bIns="44450"/>
            <a:lstStyle/>
            <a:p>
              <a:endParaRPr lang="de-DE"/>
            </a:p>
          </p:txBody>
        </p:sp>
      </p:grpSp>
      <p:grpSp>
        <p:nvGrpSpPr>
          <p:cNvPr id="3" name="Group 11"/>
          <p:cNvGrpSpPr>
            <a:grpSpLocks/>
          </p:cNvGrpSpPr>
          <p:nvPr/>
        </p:nvGrpSpPr>
        <p:grpSpPr bwMode="auto">
          <a:xfrm>
            <a:off x="546100" y="2452688"/>
            <a:ext cx="8056563" cy="754062"/>
            <a:chOff x="344" y="1545"/>
            <a:chExt cx="5075" cy="475"/>
          </a:xfrm>
        </p:grpSpPr>
        <p:sp>
          <p:nvSpPr>
            <p:cNvPr id="8214" name="Line 12"/>
            <p:cNvSpPr>
              <a:spLocks noChangeShapeType="1"/>
            </p:cNvSpPr>
            <p:nvPr/>
          </p:nvSpPr>
          <p:spPr bwMode="auto">
            <a:xfrm flipH="1">
              <a:off x="364" y="1703"/>
              <a:ext cx="294" cy="0"/>
            </a:xfrm>
            <a:prstGeom prst="line">
              <a:avLst/>
            </a:prstGeom>
            <a:noFill/>
            <a:ln w="38100">
              <a:solidFill>
                <a:schemeClr val="tx1"/>
              </a:solidFill>
              <a:round/>
              <a:headEnd type="triangle" w="med" len="med"/>
              <a:tailEnd/>
            </a:ln>
          </p:spPr>
          <p:txBody>
            <a:bodyPr wrap="none" lIns="90487" tIns="44450" rIns="90487" bIns="44450"/>
            <a:lstStyle/>
            <a:p>
              <a:endParaRPr lang="de-DE"/>
            </a:p>
          </p:txBody>
        </p:sp>
        <p:sp>
          <p:nvSpPr>
            <p:cNvPr id="8215" name="Line 13"/>
            <p:cNvSpPr>
              <a:spLocks noChangeShapeType="1"/>
            </p:cNvSpPr>
            <p:nvPr/>
          </p:nvSpPr>
          <p:spPr bwMode="auto">
            <a:xfrm flipH="1">
              <a:off x="2613" y="1707"/>
              <a:ext cx="528" cy="0"/>
            </a:xfrm>
            <a:prstGeom prst="line">
              <a:avLst/>
            </a:prstGeom>
            <a:noFill/>
            <a:ln w="38100">
              <a:solidFill>
                <a:schemeClr val="tx1"/>
              </a:solidFill>
              <a:round/>
              <a:headEnd type="triangle" w="med" len="med"/>
              <a:tailEnd/>
            </a:ln>
          </p:spPr>
          <p:txBody>
            <a:bodyPr wrap="none" lIns="90487" tIns="44450" rIns="90487" bIns="44450"/>
            <a:lstStyle/>
            <a:p>
              <a:endParaRPr lang="de-DE"/>
            </a:p>
          </p:txBody>
        </p:sp>
        <p:sp>
          <p:nvSpPr>
            <p:cNvPr id="8216" name="Oval 14"/>
            <p:cNvSpPr>
              <a:spLocks noChangeArrowheads="1"/>
            </p:cNvSpPr>
            <p:nvPr/>
          </p:nvSpPr>
          <p:spPr bwMode="auto">
            <a:xfrm>
              <a:off x="652" y="1545"/>
              <a:ext cx="301" cy="301"/>
            </a:xfrm>
            <a:prstGeom prst="ellipse">
              <a:avLst/>
            </a:prstGeom>
            <a:solidFill>
              <a:schemeClr val="bg1"/>
            </a:solidFill>
            <a:ln w="12700">
              <a:solidFill>
                <a:schemeClr val="tx1"/>
              </a:solidFill>
              <a:round/>
              <a:headEnd/>
              <a:tailEnd/>
            </a:ln>
          </p:spPr>
          <p:txBody>
            <a:bodyPr wrap="none" lIns="90487" tIns="44450" rIns="90487" bIns="44450" anchor="ctr"/>
            <a:lstStyle/>
            <a:p>
              <a:pPr algn="ctr"/>
              <a:r>
                <a:rPr lang="en-US" sz="4000" b="1">
                  <a:latin typeface="Times" pitchFamily="18" charset="0"/>
                </a:rPr>
                <a:t>+</a:t>
              </a:r>
            </a:p>
          </p:txBody>
        </p:sp>
        <p:sp>
          <p:nvSpPr>
            <p:cNvPr id="8217" name="Line 15"/>
            <p:cNvSpPr>
              <a:spLocks noChangeShapeType="1"/>
            </p:cNvSpPr>
            <p:nvPr/>
          </p:nvSpPr>
          <p:spPr bwMode="auto">
            <a:xfrm flipH="1">
              <a:off x="960" y="1709"/>
              <a:ext cx="215" cy="1"/>
            </a:xfrm>
            <a:prstGeom prst="line">
              <a:avLst/>
            </a:prstGeom>
            <a:noFill/>
            <a:ln w="38100">
              <a:solidFill>
                <a:schemeClr val="tx1"/>
              </a:solidFill>
              <a:round/>
              <a:headEnd type="triangle" w="med" len="med"/>
              <a:tailEnd/>
            </a:ln>
          </p:spPr>
          <p:txBody>
            <a:bodyPr wrap="none" lIns="90487" tIns="44450" rIns="90487" bIns="44450"/>
            <a:lstStyle/>
            <a:p>
              <a:endParaRPr lang="de-DE"/>
            </a:p>
          </p:txBody>
        </p:sp>
        <p:sp>
          <p:nvSpPr>
            <p:cNvPr id="8218" name="Line 16"/>
            <p:cNvSpPr>
              <a:spLocks noChangeShapeType="1"/>
            </p:cNvSpPr>
            <p:nvPr/>
          </p:nvSpPr>
          <p:spPr bwMode="auto">
            <a:xfrm flipH="1">
              <a:off x="4569" y="1706"/>
              <a:ext cx="707" cy="0"/>
            </a:xfrm>
            <a:prstGeom prst="line">
              <a:avLst/>
            </a:prstGeom>
            <a:noFill/>
            <a:ln w="38100">
              <a:solidFill>
                <a:schemeClr val="tx1"/>
              </a:solidFill>
              <a:round/>
              <a:headEnd type="triangle" w="med" len="med"/>
              <a:tailEnd/>
            </a:ln>
          </p:spPr>
          <p:txBody>
            <a:bodyPr wrap="none" lIns="90487" tIns="44450" rIns="90487" bIns="44450"/>
            <a:lstStyle/>
            <a:p>
              <a:endParaRPr lang="de-DE"/>
            </a:p>
          </p:txBody>
        </p:sp>
        <p:sp>
          <p:nvSpPr>
            <p:cNvPr id="8219" name="Text Box 17"/>
            <p:cNvSpPr txBox="1">
              <a:spLocks noChangeArrowheads="1"/>
            </p:cNvSpPr>
            <p:nvPr/>
          </p:nvSpPr>
          <p:spPr bwMode="auto">
            <a:xfrm>
              <a:off x="344" y="1647"/>
              <a:ext cx="242" cy="363"/>
            </a:xfrm>
            <a:prstGeom prst="rect">
              <a:avLst/>
            </a:prstGeom>
            <a:noFill/>
            <a:ln w="12700">
              <a:noFill/>
              <a:miter lim="800000"/>
              <a:headEnd/>
              <a:tailEnd/>
            </a:ln>
          </p:spPr>
          <p:txBody>
            <a:bodyPr wrap="none" lIns="90487" tIns="44450" rIns="90487" bIns="44450">
              <a:spAutoFit/>
            </a:bodyPr>
            <a:lstStyle/>
            <a:p>
              <a:r>
                <a:rPr lang="en-US" sz="3200">
                  <a:latin typeface="Times" pitchFamily="18" charset="0"/>
                </a:rPr>
                <a:t>u</a:t>
              </a:r>
            </a:p>
          </p:txBody>
        </p:sp>
        <p:sp>
          <p:nvSpPr>
            <p:cNvPr id="8220" name="Text Box 18"/>
            <p:cNvSpPr txBox="1">
              <a:spLocks noChangeArrowheads="1"/>
            </p:cNvSpPr>
            <p:nvPr/>
          </p:nvSpPr>
          <p:spPr bwMode="auto">
            <a:xfrm>
              <a:off x="5177" y="1657"/>
              <a:ext cx="242" cy="363"/>
            </a:xfrm>
            <a:prstGeom prst="rect">
              <a:avLst/>
            </a:prstGeom>
            <a:noFill/>
            <a:ln w="12700">
              <a:noFill/>
              <a:miter lim="800000"/>
              <a:headEnd/>
              <a:tailEnd/>
            </a:ln>
          </p:spPr>
          <p:txBody>
            <a:bodyPr wrap="none" lIns="90487" tIns="44450" rIns="90487" bIns="44450">
              <a:spAutoFit/>
            </a:bodyPr>
            <a:lstStyle/>
            <a:p>
              <a:r>
                <a:rPr lang="en-US" sz="3200">
                  <a:latin typeface="Times" pitchFamily="18" charset="0"/>
                </a:rPr>
                <a:t>y</a:t>
              </a:r>
            </a:p>
          </p:txBody>
        </p:sp>
      </p:grpSp>
      <p:sp>
        <p:nvSpPr>
          <p:cNvPr id="8201" name="Text Box 19"/>
          <p:cNvSpPr txBox="1">
            <a:spLocks noChangeArrowheads="1"/>
          </p:cNvSpPr>
          <p:nvPr/>
        </p:nvSpPr>
        <p:spPr bwMode="auto">
          <a:xfrm>
            <a:off x="2247900" y="3482975"/>
            <a:ext cx="1508125" cy="457200"/>
          </a:xfrm>
          <a:prstGeom prst="rect">
            <a:avLst/>
          </a:prstGeom>
          <a:noFill/>
          <a:ln w="12700">
            <a:noFill/>
            <a:miter lim="800000"/>
            <a:headEnd/>
            <a:tailEnd/>
          </a:ln>
        </p:spPr>
        <p:txBody>
          <a:bodyPr wrap="none">
            <a:spAutoFit/>
          </a:bodyPr>
          <a:lstStyle/>
          <a:p>
            <a:pPr>
              <a:spcBef>
                <a:spcPct val="50000"/>
              </a:spcBef>
            </a:pPr>
            <a:r>
              <a:rPr lang="en-US" sz="2400" i="1">
                <a:cs typeface="Arial" charset="0"/>
              </a:rPr>
              <a:t>Controller</a:t>
            </a:r>
          </a:p>
        </p:txBody>
      </p:sp>
      <p:grpSp>
        <p:nvGrpSpPr>
          <p:cNvPr id="4" name="Group 20"/>
          <p:cNvGrpSpPr>
            <a:grpSpLocks/>
          </p:cNvGrpSpPr>
          <p:nvPr/>
        </p:nvGrpSpPr>
        <p:grpSpPr bwMode="auto">
          <a:xfrm>
            <a:off x="2393950" y="2330450"/>
            <a:ext cx="1257300" cy="1042988"/>
            <a:chOff x="1735" y="1886"/>
            <a:chExt cx="553" cy="459"/>
          </a:xfrm>
        </p:grpSpPr>
        <p:sp>
          <p:nvSpPr>
            <p:cNvPr id="8207" name="Oval 21"/>
            <p:cNvSpPr>
              <a:spLocks noChangeArrowheads="1"/>
            </p:cNvSpPr>
            <p:nvPr/>
          </p:nvSpPr>
          <p:spPr bwMode="auto">
            <a:xfrm>
              <a:off x="1735" y="1886"/>
              <a:ext cx="194" cy="195"/>
            </a:xfrm>
            <a:prstGeom prst="ellipse">
              <a:avLst/>
            </a:prstGeom>
            <a:solidFill>
              <a:srgbClr val="CCFFFF"/>
            </a:solidFill>
            <a:ln w="19050">
              <a:solidFill>
                <a:schemeClr val="tx1"/>
              </a:solidFill>
              <a:round/>
              <a:headEnd/>
              <a:tailEnd/>
            </a:ln>
          </p:spPr>
          <p:txBody>
            <a:bodyPr wrap="none" anchor="ctr"/>
            <a:lstStyle/>
            <a:p>
              <a:pPr algn="ctr"/>
              <a:r>
                <a:rPr lang="en-US" b="1"/>
                <a:t>s1</a:t>
              </a:r>
            </a:p>
          </p:txBody>
        </p:sp>
        <p:sp>
          <p:nvSpPr>
            <p:cNvPr id="8208" name="Oval 22"/>
            <p:cNvSpPr>
              <a:spLocks noChangeArrowheads="1"/>
            </p:cNvSpPr>
            <p:nvPr/>
          </p:nvSpPr>
          <p:spPr bwMode="auto">
            <a:xfrm>
              <a:off x="2094" y="1892"/>
              <a:ext cx="194" cy="195"/>
            </a:xfrm>
            <a:prstGeom prst="ellipse">
              <a:avLst/>
            </a:prstGeom>
            <a:solidFill>
              <a:srgbClr val="CCFFFF"/>
            </a:solidFill>
            <a:ln w="19050">
              <a:solidFill>
                <a:schemeClr val="tx1"/>
              </a:solidFill>
              <a:round/>
              <a:headEnd/>
              <a:tailEnd/>
            </a:ln>
          </p:spPr>
          <p:txBody>
            <a:bodyPr wrap="none" anchor="ctr"/>
            <a:lstStyle/>
            <a:p>
              <a:pPr algn="ctr"/>
              <a:r>
                <a:rPr lang="en-US" b="1"/>
                <a:t>s2</a:t>
              </a:r>
            </a:p>
          </p:txBody>
        </p:sp>
        <p:sp>
          <p:nvSpPr>
            <p:cNvPr id="8209" name="Oval 23"/>
            <p:cNvSpPr>
              <a:spLocks noChangeArrowheads="1"/>
            </p:cNvSpPr>
            <p:nvPr/>
          </p:nvSpPr>
          <p:spPr bwMode="auto">
            <a:xfrm>
              <a:off x="1913" y="2150"/>
              <a:ext cx="194" cy="195"/>
            </a:xfrm>
            <a:prstGeom prst="ellipse">
              <a:avLst/>
            </a:prstGeom>
            <a:solidFill>
              <a:srgbClr val="CCFFFF"/>
            </a:solidFill>
            <a:ln w="19050">
              <a:solidFill>
                <a:schemeClr val="tx1"/>
              </a:solidFill>
              <a:round/>
              <a:headEnd/>
              <a:tailEnd/>
            </a:ln>
          </p:spPr>
          <p:txBody>
            <a:bodyPr wrap="none" anchor="ctr"/>
            <a:lstStyle/>
            <a:p>
              <a:pPr algn="ctr"/>
              <a:r>
                <a:rPr lang="en-US" b="1"/>
                <a:t>s3</a:t>
              </a:r>
            </a:p>
          </p:txBody>
        </p:sp>
        <p:sp>
          <p:nvSpPr>
            <p:cNvPr id="8210" name="Freeform 24"/>
            <p:cNvSpPr>
              <a:spLocks/>
            </p:cNvSpPr>
            <p:nvPr/>
          </p:nvSpPr>
          <p:spPr bwMode="auto">
            <a:xfrm>
              <a:off x="1922" y="1894"/>
              <a:ext cx="173" cy="50"/>
            </a:xfrm>
            <a:custGeom>
              <a:avLst/>
              <a:gdLst>
                <a:gd name="T0" fmla="*/ 0 w 173"/>
                <a:gd name="T1" fmla="*/ 36 h 50"/>
                <a:gd name="T2" fmla="*/ 51 w 173"/>
                <a:gd name="T3" fmla="*/ 7 h 50"/>
                <a:gd name="T4" fmla="*/ 101 w 173"/>
                <a:gd name="T5" fmla="*/ 7 h 50"/>
                <a:gd name="T6" fmla="*/ 173 w 173"/>
                <a:gd name="T7" fmla="*/ 50 h 50"/>
                <a:gd name="T8" fmla="*/ 0 60000 65536"/>
                <a:gd name="T9" fmla="*/ 0 60000 65536"/>
                <a:gd name="T10" fmla="*/ 0 60000 65536"/>
                <a:gd name="T11" fmla="*/ 0 60000 65536"/>
                <a:gd name="T12" fmla="*/ 0 w 173"/>
                <a:gd name="T13" fmla="*/ 0 h 50"/>
                <a:gd name="T14" fmla="*/ 173 w 173"/>
                <a:gd name="T15" fmla="*/ 50 h 50"/>
              </a:gdLst>
              <a:ahLst/>
              <a:cxnLst>
                <a:cxn ang="T8">
                  <a:pos x="T0" y="T1"/>
                </a:cxn>
                <a:cxn ang="T9">
                  <a:pos x="T2" y="T3"/>
                </a:cxn>
                <a:cxn ang="T10">
                  <a:pos x="T4" y="T5"/>
                </a:cxn>
                <a:cxn ang="T11">
                  <a:pos x="T6" y="T7"/>
                </a:cxn>
              </a:cxnLst>
              <a:rect l="T12" t="T13" r="T14" b="T15"/>
              <a:pathLst>
                <a:path w="173" h="50">
                  <a:moveTo>
                    <a:pt x="0" y="36"/>
                  </a:moveTo>
                  <a:cubicBezTo>
                    <a:pt x="17" y="24"/>
                    <a:pt x="34" y="12"/>
                    <a:pt x="51" y="7"/>
                  </a:cubicBezTo>
                  <a:cubicBezTo>
                    <a:pt x="68" y="2"/>
                    <a:pt x="81" y="0"/>
                    <a:pt x="101" y="7"/>
                  </a:cubicBezTo>
                  <a:cubicBezTo>
                    <a:pt x="121" y="14"/>
                    <a:pt x="147" y="32"/>
                    <a:pt x="173" y="50"/>
                  </a:cubicBezTo>
                </a:path>
              </a:pathLst>
            </a:custGeom>
            <a:noFill/>
            <a:ln w="9525">
              <a:solidFill>
                <a:schemeClr val="tx1"/>
              </a:solidFill>
              <a:round/>
              <a:headEnd/>
              <a:tailEnd type="triangle" w="med" len="lg"/>
            </a:ln>
          </p:spPr>
          <p:txBody>
            <a:bodyPr/>
            <a:lstStyle/>
            <a:p>
              <a:endParaRPr lang="de-DE"/>
            </a:p>
          </p:txBody>
        </p:sp>
        <p:sp>
          <p:nvSpPr>
            <p:cNvPr id="8211" name="Freeform 25"/>
            <p:cNvSpPr>
              <a:spLocks/>
            </p:cNvSpPr>
            <p:nvPr/>
          </p:nvSpPr>
          <p:spPr bwMode="auto">
            <a:xfrm rot="7322130">
              <a:off x="2088" y="2146"/>
              <a:ext cx="173" cy="33"/>
            </a:xfrm>
            <a:custGeom>
              <a:avLst/>
              <a:gdLst>
                <a:gd name="T0" fmla="*/ 0 w 173"/>
                <a:gd name="T1" fmla="*/ 36 h 50"/>
                <a:gd name="T2" fmla="*/ 51 w 173"/>
                <a:gd name="T3" fmla="*/ 7 h 50"/>
                <a:gd name="T4" fmla="*/ 101 w 173"/>
                <a:gd name="T5" fmla="*/ 7 h 50"/>
                <a:gd name="T6" fmla="*/ 173 w 173"/>
                <a:gd name="T7" fmla="*/ 50 h 50"/>
                <a:gd name="T8" fmla="*/ 0 60000 65536"/>
                <a:gd name="T9" fmla="*/ 0 60000 65536"/>
                <a:gd name="T10" fmla="*/ 0 60000 65536"/>
                <a:gd name="T11" fmla="*/ 0 60000 65536"/>
                <a:gd name="T12" fmla="*/ 0 w 173"/>
                <a:gd name="T13" fmla="*/ 0 h 50"/>
                <a:gd name="T14" fmla="*/ 173 w 173"/>
                <a:gd name="T15" fmla="*/ 50 h 50"/>
              </a:gdLst>
              <a:ahLst/>
              <a:cxnLst>
                <a:cxn ang="T8">
                  <a:pos x="T0" y="T1"/>
                </a:cxn>
                <a:cxn ang="T9">
                  <a:pos x="T2" y="T3"/>
                </a:cxn>
                <a:cxn ang="T10">
                  <a:pos x="T4" y="T5"/>
                </a:cxn>
                <a:cxn ang="T11">
                  <a:pos x="T6" y="T7"/>
                </a:cxn>
              </a:cxnLst>
              <a:rect l="T12" t="T13" r="T14" b="T15"/>
              <a:pathLst>
                <a:path w="173" h="50">
                  <a:moveTo>
                    <a:pt x="0" y="36"/>
                  </a:moveTo>
                  <a:cubicBezTo>
                    <a:pt x="17" y="24"/>
                    <a:pt x="34" y="12"/>
                    <a:pt x="51" y="7"/>
                  </a:cubicBezTo>
                  <a:cubicBezTo>
                    <a:pt x="68" y="2"/>
                    <a:pt x="81" y="0"/>
                    <a:pt x="101" y="7"/>
                  </a:cubicBezTo>
                  <a:cubicBezTo>
                    <a:pt x="121" y="14"/>
                    <a:pt x="147" y="32"/>
                    <a:pt x="173" y="50"/>
                  </a:cubicBezTo>
                </a:path>
              </a:pathLst>
            </a:custGeom>
            <a:noFill/>
            <a:ln w="9525">
              <a:solidFill>
                <a:schemeClr val="tx1"/>
              </a:solidFill>
              <a:round/>
              <a:headEnd/>
              <a:tailEnd type="triangle" w="med" len="lg"/>
            </a:ln>
          </p:spPr>
          <p:txBody>
            <a:bodyPr/>
            <a:lstStyle/>
            <a:p>
              <a:endParaRPr lang="de-DE"/>
            </a:p>
          </p:txBody>
        </p:sp>
        <p:sp>
          <p:nvSpPr>
            <p:cNvPr id="8212" name="Freeform 26"/>
            <p:cNvSpPr>
              <a:spLocks/>
            </p:cNvSpPr>
            <p:nvPr/>
          </p:nvSpPr>
          <p:spPr bwMode="auto">
            <a:xfrm rot="-8182623">
              <a:off x="1763" y="2146"/>
              <a:ext cx="173" cy="50"/>
            </a:xfrm>
            <a:custGeom>
              <a:avLst/>
              <a:gdLst>
                <a:gd name="T0" fmla="*/ 0 w 173"/>
                <a:gd name="T1" fmla="*/ 36 h 50"/>
                <a:gd name="T2" fmla="*/ 51 w 173"/>
                <a:gd name="T3" fmla="*/ 7 h 50"/>
                <a:gd name="T4" fmla="*/ 101 w 173"/>
                <a:gd name="T5" fmla="*/ 7 h 50"/>
                <a:gd name="T6" fmla="*/ 173 w 173"/>
                <a:gd name="T7" fmla="*/ 50 h 50"/>
                <a:gd name="T8" fmla="*/ 0 60000 65536"/>
                <a:gd name="T9" fmla="*/ 0 60000 65536"/>
                <a:gd name="T10" fmla="*/ 0 60000 65536"/>
                <a:gd name="T11" fmla="*/ 0 60000 65536"/>
                <a:gd name="T12" fmla="*/ 0 w 173"/>
                <a:gd name="T13" fmla="*/ 0 h 50"/>
                <a:gd name="T14" fmla="*/ 173 w 173"/>
                <a:gd name="T15" fmla="*/ 50 h 50"/>
              </a:gdLst>
              <a:ahLst/>
              <a:cxnLst>
                <a:cxn ang="T8">
                  <a:pos x="T0" y="T1"/>
                </a:cxn>
                <a:cxn ang="T9">
                  <a:pos x="T2" y="T3"/>
                </a:cxn>
                <a:cxn ang="T10">
                  <a:pos x="T4" y="T5"/>
                </a:cxn>
                <a:cxn ang="T11">
                  <a:pos x="T6" y="T7"/>
                </a:cxn>
              </a:cxnLst>
              <a:rect l="T12" t="T13" r="T14" b="T15"/>
              <a:pathLst>
                <a:path w="173" h="50">
                  <a:moveTo>
                    <a:pt x="0" y="36"/>
                  </a:moveTo>
                  <a:cubicBezTo>
                    <a:pt x="17" y="24"/>
                    <a:pt x="34" y="12"/>
                    <a:pt x="51" y="7"/>
                  </a:cubicBezTo>
                  <a:cubicBezTo>
                    <a:pt x="68" y="2"/>
                    <a:pt x="81" y="0"/>
                    <a:pt x="101" y="7"/>
                  </a:cubicBezTo>
                  <a:cubicBezTo>
                    <a:pt x="121" y="14"/>
                    <a:pt x="147" y="32"/>
                    <a:pt x="173" y="50"/>
                  </a:cubicBezTo>
                </a:path>
              </a:pathLst>
            </a:custGeom>
            <a:noFill/>
            <a:ln w="9525">
              <a:solidFill>
                <a:schemeClr val="tx1"/>
              </a:solidFill>
              <a:round/>
              <a:headEnd/>
              <a:tailEnd type="triangle" w="med" len="lg"/>
            </a:ln>
          </p:spPr>
          <p:txBody>
            <a:bodyPr/>
            <a:lstStyle/>
            <a:p>
              <a:endParaRPr lang="de-DE"/>
            </a:p>
          </p:txBody>
        </p:sp>
        <p:sp>
          <p:nvSpPr>
            <p:cNvPr id="8213" name="Freeform 27"/>
            <p:cNvSpPr>
              <a:spLocks/>
            </p:cNvSpPr>
            <p:nvPr/>
          </p:nvSpPr>
          <p:spPr bwMode="auto">
            <a:xfrm rot="10548376">
              <a:off x="1922" y="2022"/>
              <a:ext cx="173" cy="33"/>
            </a:xfrm>
            <a:custGeom>
              <a:avLst/>
              <a:gdLst>
                <a:gd name="T0" fmla="*/ 0 w 173"/>
                <a:gd name="T1" fmla="*/ 36 h 50"/>
                <a:gd name="T2" fmla="*/ 51 w 173"/>
                <a:gd name="T3" fmla="*/ 7 h 50"/>
                <a:gd name="T4" fmla="*/ 101 w 173"/>
                <a:gd name="T5" fmla="*/ 7 h 50"/>
                <a:gd name="T6" fmla="*/ 173 w 173"/>
                <a:gd name="T7" fmla="*/ 50 h 50"/>
                <a:gd name="T8" fmla="*/ 0 60000 65536"/>
                <a:gd name="T9" fmla="*/ 0 60000 65536"/>
                <a:gd name="T10" fmla="*/ 0 60000 65536"/>
                <a:gd name="T11" fmla="*/ 0 60000 65536"/>
                <a:gd name="T12" fmla="*/ 0 w 173"/>
                <a:gd name="T13" fmla="*/ 0 h 50"/>
                <a:gd name="T14" fmla="*/ 173 w 173"/>
                <a:gd name="T15" fmla="*/ 50 h 50"/>
              </a:gdLst>
              <a:ahLst/>
              <a:cxnLst>
                <a:cxn ang="T8">
                  <a:pos x="T0" y="T1"/>
                </a:cxn>
                <a:cxn ang="T9">
                  <a:pos x="T2" y="T3"/>
                </a:cxn>
                <a:cxn ang="T10">
                  <a:pos x="T4" y="T5"/>
                </a:cxn>
                <a:cxn ang="T11">
                  <a:pos x="T6" y="T7"/>
                </a:cxn>
              </a:cxnLst>
              <a:rect l="T12" t="T13" r="T14" b="T15"/>
              <a:pathLst>
                <a:path w="173" h="50">
                  <a:moveTo>
                    <a:pt x="0" y="36"/>
                  </a:moveTo>
                  <a:cubicBezTo>
                    <a:pt x="17" y="24"/>
                    <a:pt x="34" y="12"/>
                    <a:pt x="51" y="7"/>
                  </a:cubicBezTo>
                  <a:cubicBezTo>
                    <a:pt x="68" y="2"/>
                    <a:pt x="81" y="0"/>
                    <a:pt x="101" y="7"/>
                  </a:cubicBezTo>
                  <a:cubicBezTo>
                    <a:pt x="121" y="14"/>
                    <a:pt x="147" y="32"/>
                    <a:pt x="173" y="50"/>
                  </a:cubicBezTo>
                </a:path>
              </a:pathLst>
            </a:custGeom>
            <a:noFill/>
            <a:ln w="9525">
              <a:solidFill>
                <a:schemeClr val="tx1"/>
              </a:solidFill>
              <a:round/>
              <a:headEnd/>
              <a:tailEnd type="triangle" w="med" len="lg"/>
            </a:ln>
          </p:spPr>
          <p:txBody>
            <a:bodyPr/>
            <a:lstStyle/>
            <a:p>
              <a:endParaRPr lang="de-DE"/>
            </a:p>
          </p:txBody>
        </p:sp>
      </p:grpSp>
      <p:grpSp>
        <p:nvGrpSpPr>
          <p:cNvPr id="5" name="Group 28"/>
          <p:cNvGrpSpPr>
            <a:grpSpLocks/>
          </p:cNvGrpSpPr>
          <p:nvPr/>
        </p:nvGrpSpPr>
        <p:grpSpPr bwMode="auto">
          <a:xfrm>
            <a:off x="5146675" y="2157413"/>
            <a:ext cx="1965325" cy="1165225"/>
            <a:chOff x="3146" y="1263"/>
            <a:chExt cx="1238" cy="734"/>
          </a:xfrm>
        </p:grpSpPr>
        <p:sp>
          <p:nvSpPr>
            <p:cNvPr id="8204" name="AutoShape 29"/>
            <p:cNvSpPr>
              <a:spLocks noChangeArrowheads="1"/>
            </p:cNvSpPr>
            <p:nvPr/>
          </p:nvSpPr>
          <p:spPr bwMode="auto">
            <a:xfrm>
              <a:off x="3487" y="1270"/>
              <a:ext cx="574" cy="727"/>
            </a:xfrm>
            <a:prstGeom prst="roundRect">
              <a:avLst>
                <a:gd name="adj" fmla="val 16667"/>
              </a:avLst>
            </a:prstGeom>
            <a:solidFill>
              <a:srgbClr val="003399"/>
            </a:solidFill>
            <a:ln w="12700">
              <a:solidFill>
                <a:schemeClr val="tx1"/>
              </a:solidFill>
              <a:round/>
              <a:headEnd/>
              <a:tailEnd/>
            </a:ln>
          </p:spPr>
          <p:txBody>
            <a:bodyPr wrap="none" lIns="90487" tIns="44450" rIns="90487" bIns="44450" anchor="ctr"/>
            <a:lstStyle/>
            <a:p>
              <a:pPr algn="ctr"/>
              <a:r>
                <a:rPr lang="en-US" sz="2000" b="1">
                  <a:solidFill>
                    <a:srgbClr val="FFFF00"/>
                  </a:solidFill>
                  <a:cs typeface="Arial" charset="0"/>
                </a:rPr>
                <a:t>System</a:t>
              </a:r>
            </a:p>
          </p:txBody>
        </p:sp>
        <p:sp>
          <p:nvSpPr>
            <p:cNvPr id="8205" name="AutoShape 30"/>
            <p:cNvSpPr>
              <a:spLocks noChangeArrowheads="1"/>
            </p:cNvSpPr>
            <p:nvPr/>
          </p:nvSpPr>
          <p:spPr bwMode="auto">
            <a:xfrm>
              <a:off x="3146" y="1282"/>
              <a:ext cx="327" cy="702"/>
            </a:xfrm>
            <a:prstGeom prst="roundRect">
              <a:avLst>
                <a:gd name="adj" fmla="val 16667"/>
              </a:avLst>
            </a:prstGeom>
            <a:solidFill>
              <a:srgbClr val="FFFF00"/>
            </a:solidFill>
            <a:ln w="12700">
              <a:solidFill>
                <a:schemeClr val="tx1"/>
              </a:solidFill>
              <a:round/>
              <a:headEnd/>
              <a:tailEnd/>
            </a:ln>
          </p:spPr>
          <p:txBody>
            <a:bodyPr vert="eaVert" wrap="none" lIns="90487" tIns="44450" rIns="90487" bIns="44450" anchor="ctr"/>
            <a:lstStyle/>
            <a:p>
              <a:pPr algn="ctr"/>
              <a:r>
                <a:rPr lang="en-US" sz="1200" b="1" i="1">
                  <a:solidFill>
                    <a:srgbClr val="003399"/>
                  </a:solidFill>
                  <a:cs typeface="Arial" charset="0"/>
                </a:rPr>
                <a:t>Actuators</a:t>
              </a:r>
            </a:p>
          </p:txBody>
        </p:sp>
        <p:sp>
          <p:nvSpPr>
            <p:cNvPr id="8206" name="AutoShape 31"/>
            <p:cNvSpPr>
              <a:spLocks noChangeArrowheads="1"/>
            </p:cNvSpPr>
            <p:nvPr/>
          </p:nvSpPr>
          <p:spPr bwMode="auto">
            <a:xfrm>
              <a:off x="4079" y="1263"/>
              <a:ext cx="305" cy="730"/>
            </a:xfrm>
            <a:prstGeom prst="roundRect">
              <a:avLst>
                <a:gd name="adj" fmla="val 16667"/>
              </a:avLst>
            </a:prstGeom>
            <a:solidFill>
              <a:srgbClr val="FFFF00"/>
            </a:solidFill>
            <a:ln w="12700">
              <a:solidFill>
                <a:schemeClr val="tx1"/>
              </a:solidFill>
              <a:round/>
              <a:headEnd/>
              <a:tailEnd/>
            </a:ln>
          </p:spPr>
          <p:txBody>
            <a:bodyPr vert="eaVert" wrap="none" lIns="90487" tIns="44450" rIns="90487" bIns="44450" anchor="ctr"/>
            <a:lstStyle/>
            <a:p>
              <a:pPr algn="ctr"/>
              <a:r>
                <a:rPr lang="en-US" sz="1200" b="1" i="1">
                  <a:solidFill>
                    <a:srgbClr val="003399"/>
                  </a:solidFill>
                  <a:cs typeface="Arial" charset="0"/>
                </a:rPr>
                <a:t>Sensors</a:t>
              </a:r>
            </a:p>
          </p:txBody>
        </p:sp>
      </p:grpSp>
    </p:spTree>
    <p:extLst>
      <p:ext uri="{BB962C8B-B14F-4D97-AF65-F5344CB8AC3E}">
        <p14:creationId xmlns:p14="http://schemas.microsoft.com/office/powerpoint/2010/main" val="34119978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5171">
                                            <p:txEl>
                                              <p:pRg st="7" end="7"/>
                                            </p:txEl>
                                          </p:spTgt>
                                        </p:tgtEl>
                                        <p:attrNameLst>
                                          <p:attrName>style.visibility</p:attrName>
                                        </p:attrNameLst>
                                      </p:cBhvr>
                                      <p:to>
                                        <p:strVal val="visible"/>
                                      </p:to>
                                    </p:set>
                                    <p:animEffect transition="in" filter="wipe(left)">
                                      <p:cBhvr>
                                        <p:cTn id="17" dur="500"/>
                                        <p:tgtEl>
                                          <p:spTgt spid="135171">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5171">
                                            <p:txEl>
                                              <p:pRg st="9" end="9"/>
                                            </p:txEl>
                                          </p:spTgt>
                                        </p:tgtEl>
                                        <p:attrNameLst>
                                          <p:attrName>style.visibility</p:attrName>
                                        </p:attrNameLst>
                                      </p:cBhvr>
                                      <p:to>
                                        <p:strVal val="visible"/>
                                      </p:to>
                                    </p:set>
                                    <p:animEffect transition="in" filter="wipe(left)">
                                      <p:cBhvr>
                                        <p:cTn id="22" dur="500"/>
                                        <p:tgtEl>
                                          <p:spTgt spid="1351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scene 1c_Screen_Stream.avi">
            <a:hlinkClick r:id="" action="ppaction://media"/>
          </p:cNvPr>
          <p:cNvPicPr>
            <a:picLocks noRot="1" noChangeAspect="1"/>
          </p:cNvPicPr>
          <p:nvPr>
            <a:videoFile r:link="rId1"/>
          </p:nvPr>
        </p:nvPicPr>
        <p:blipFill>
          <a:blip r:embed="rId9" cstate="print"/>
          <a:stretch>
            <a:fillRect/>
          </a:stretch>
        </p:blipFill>
        <p:spPr>
          <a:xfrm>
            <a:off x="2819518" y="2399919"/>
            <a:ext cx="6264100" cy="4379976"/>
          </a:xfrm>
          <a:prstGeom prst="rect">
            <a:avLst/>
          </a:prstGeom>
        </p:spPr>
      </p:pic>
      <p:pic>
        <p:nvPicPr>
          <p:cNvPr id="33" name="scene 1d_Screen_Stream.avi">
            <a:hlinkClick r:id="" action="ppaction://media"/>
          </p:cNvPr>
          <p:cNvPicPr>
            <a:picLocks noRot="1" noChangeAspect="1"/>
          </p:cNvPicPr>
          <p:nvPr>
            <a:videoFile r:link="rId2"/>
          </p:nvPr>
        </p:nvPicPr>
        <p:blipFill>
          <a:blip r:embed="rId10" cstate="print"/>
          <a:stretch>
            <a:fillRect/>
          </a:stretch>
        </p:blipFill>
        <p:spPr>
          <a:xfrm>
            <a:off x="2819518" y="2399919"/>
            <a:ext cx="6264100" cy="4379976"/>
          </a:xfrm>
          <a:prstGeom prst="rect">
            <a:avLst/>
          </a:prstGeom>
        </p:spPr>
      </p:pic>
      <p:pic>
        <p:nvPicPr>
          <p:cNvPr id="34" name="scene 1e_Screen_Stream.avi">
            <a:hlinkClick r:id="" action="ppaction://media"/>
          </p:cNvPr>
          <p:cNvPicPr>
            <a:picLocks noRot="1" noChangeAspect="1"/>
          </p:cNvPicPr>
          <p:nvPr>
            <a:videoFile r:link="rId3"/>
          </p:nvPr>
        </p:nvPicPr>
        <p:blipFill>
          <a:blip r:embed="rId11" cstate="print"/>
          <a:stretch>
            <a:fillRect/>
          </a:stretch>
        </p:blipFill>
        <p:spPr>
          <a:xfrm>
            <a:off x="2819518" y="2399919"/>
            <a:ext cx="6264100" cy="4379976"/>
          </a:xfrm>
          <a:prstGeom prst="rect">
            <a:avLst/>
          </a:prstGeom>
        </p:spPr>
      </p:pic>
      <p:pic>
        <p:nvPicPr>
          <p:cNvPr id="35" name="scene 1f_Screen_Stream.avi">
            <a:hlinkClick r:id="" action="ppaction://media"/>
          </p:cNvPr>
          <p:cNvPicPr>
            <a:picLocks noRot="1" noChangeAspect="1"/>
          </p:cNvPicPr>
          <p:nvPr>
            <a:videoFile r:link="rId4"/>
          </p:nvPr>
        </p:nvPicPr>
        <p:blipFill>
          <a:blip r:embed="rId12" cstate="print"/>
          <a:stretch>
            <a:fillRect/>
          </a:stretch>
        </p:blipFill>
        <p:spPr>
          <a:xfrm>
            <a:off x="2819518" y="2399919"/>
            <a:ext cx="6264100" cy="4379976"/>
          </a:xfrm>
          <a:prstGeom prst="rect">
            <a:avLst/>
          </a:prstGeom>
        </p:spPr>
      </p:pic>
      <p:pic>
        <p:nvPicPr>
          <p:cNvPr id="22" name="scene 1a_Screen_Stream.avi">
            <a:hlinkClick r:id="" action="ppaction://media"/>
          </p:cNvPr>
          <p:cNvPicPr>
            <a:picLocks noRot="1" noChangeAspect="1"/>
          </p:cNvPicPr>
          <p:nvPr>
            <a:videoFile r:link="rId5"/>
          </p:nvPr>
        </p:nvPicPr>
        <p:blipFill>
          <a:blip r:embed="rId13" cstate="print"/>
          <a:stretch>
            <a:fillRect/>
          </a:stretch>
        </p:blipFill>
        <p:spPr>
          <a:xfrm>
            <a:off x="87849" y="2389516"/>
            <a:ext cx="6295701" cy="4382218"/>
          </a:xfrm>
          <a:prstGeom prst="rect">
            <a:avLst/>
          </a:prstGeom>
        </p:spPr>
      </p:pic>
      <p:pic>
        <p:nvPicPr>
          <p:cNvPr id="23" name="scene 1b_Screen_Stream.avi">
            <a:hlinkClick r:id="" action="ppaction://media"/>
          </p:cNvPr>
          <p:cNvPicPr>
            <a:picLocks noRot="1" noChangeAspect="1"/>
          </p:cNvPicPr>
          <p:nvPr>
            <a:videoFile r:link="rId6"/>
          </p:nvPr>
        </p:nvPicPr>
        <p:blipFill>
          <a:blip r:embed="rId14" cstate="print"/>
          <a:stretch>
            <a:fillRect/>
          </a:stretch>
        </p:blipFill>
        <p:spPr>
          <a:xfrm>
            <a:off x="105101" y="2391758"/>
            <a:ext cx="6264100" cy="4379976"/>
          </a:xfrm>
          <a:prstGeom prst="rect">
            <a:avLst/>
          </a:prstGeom>
        </p:spPr>
      </p:pic>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0" name="Rectangle 2"/>
          <p:cNvSpPr>
            <a:spLocks noChangeArrowheads="1"/>
          </p:cNvSpPr>
          <p:nvPr/>
        </p:nvSpPr>
        <p:spPr bwMode="auto">
          <a:xfrm>
            <a:off x="1759789" y="1720970"/>
            <a:ext cx="1295399" cy="683264"/>
          </a:xfrm>
          <a:prstGeom prst="rect">
            <a:avLst/>
          </a:prstGeom>
          <a:solidFill>
            <a:schemeClr val="bg1"/>
          </a:solid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software architecture</a:t>
            </a:r>
            <a:endParaRPr lang="en-GB" sz="1600" dirty="0"/>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a:solidFill>
                  <a:schemeClr val="bg1"/>
                </a:solidFill>
              </a:rPr>
              <a:t>Real-Time Workshop</a:t>
            </a:r>
            <a:br>
              <a:rPr lang="en-US" sz="1000" b="1">
                <a:solidFill>
                  <a:schemeClr val="bg1"/>
                </a:solidFill>
              </a:rPr>
            </a:br>
            <a:r>
              <a:rPr lang="en-US" sz="1000" b="1">
                <a:solidFill>
                  <a:schemeClr val="bg1"/>
                </a:solidFill>
              </a:rPr>
              <a:t>Embedded Coder</a:t>
            </a: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22221" name="AutoShape 13"/>
          <p:cNvSpPr>
            <a:spLocks noChangeArrowheads="1"/>
          </p:cNvSpPr>
          <p:nvPr/>
        </p:nvSpPr>
        <p:spPr bwMode="auto">
          <a:xfrm>
            <a:off x="7388062" y="4070081"/>
            <a:ext cx="1062037" cy="757237"/>
          </a:xfrm>
          <a:prstGeom prst="flowChartMultidocument">
            <a:avLst/>
          </a:prstGeom>
          <a:gradFill rotWithShape="1">
            <a:gsLst>
              <a:gs pos="0">
                <a:srgbClr val="4F8ECD">
                  <a:gamma/>
                  <a:shade val="66275"/>
                  <a:invGamma/>
                </a:srgbClr>
              </a:gs>
              <a:gs pos="100000">
                <a:srgbClr val="4F8ECD"/>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222222" name="AutoShape 14"/>
          <p:cNvSpPr>
            <a:spLocks noChangeArrowheads="1"/>
          </p:cNvSpPr>
          <p:nvPr/>
        </p:nvSpPr>
        <p:spPr bwMode="auto">
          <a:xfrm>
            <a:off x="7623012" y="2974706"/>
            <a:ext cx="620712" cy="977900"/>
          </a:xfrm>
          <a:prstGeom prst="downArrow">
            <a:avLst>
              <a:gd name="adj1" fmla="val 50000"/>
              <a:gd name="adj2" fmla="val 39386"/>
            </a:avLst>
          </a:pr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
        <p:nvSpPr>
          <p:cNvPr id="222223" name="Rectangle 15"/>
          <p:cNvSpPr>
            <a:spLocks noChangeArrowheads="1"/>
          </p:cNvSpPr>
          <p:nvPr/>
        </p:nvSpPr>
        <p:spPr bwMode="auto">
          <a:xfrm>
            <a:off x="6780214" y="4959202"/>
            <a:ext cx="2189162" cy="873125"/>
          </a:xfrm>
          <a:prstGeom prst="rect">
            <a:avLst/>
          </a:prstGeom>
          <a:noFill/>
          <a:ln w="9525" algn="ctr">
            <a:noFill/>
            <a:miter lim="800000"/>
            <a:headEnd/>
            <a:tailEnd/>
          </a:ln>
          <a:effectLst/>
        </p:spPr>
        <p:txBody>
          <a:bodyPr>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Generate code </a:t>
            </a:r>
            <a:r>
              <a:rPr lang="en-GB" sz="1600" dirty="0"/>
              <a:t>from </a:t>
            </a:r>
            <a:br>
              <a:rPr lang="en-GB" sz="1600" dirty="0"/>
            </a:br>
            <a:r>
              <a:rPr lang="en-GB" sz="1600" dirty="0"/>
              <a:t>Real-Time Workshop Embedded Coder with C++ option</a:t>
            </a:r>
          </a:p>
        </p:txBody>
      </p:sp>
      <p:sp>
        <p:nvSpPr>
          <p:cNvPr id="222228" name="AutoShape 20"/>
          <p:cNvSpPr>
            <a:spLocks noChangeArrowheads="1"/>
          </p:cNvSpPr>
          <p:nvPr/>
        </p:nvSpPr>
        <p:spPr bwMode="auto">
          <a:xfrm rot="1099016" flipH="1">
            <a:off x="1599556" y="3232303"/>
            <a:ext cx="5750066" cy="644392"/>
          </a:xfrm>
          <a:custGeom>
            <a:avLst/>
            <a:gdLst>
              <a:gd name="G0" fmla="+- 19483 0 0"/>
              <a:gd name="G1" fmla="+- 6891 0 0"/>
              <a:gd name="G2" fmla="+- 21600 0 6891"/>
              <a:gd name="G3" fmla="+- 10800 0 6891"/>
              <a:gd name="G4" fmla="+- 21600 0 19483"/>
              <a:gd name="G5" fmla="*/ G4 G3 10800"/>
              <a:gd name="G6" fmla="+- 21600 0 G5"/>
              <a:gd name="T0" fmla="*/ 19483 w 21600"/>
              <a:gd name="T1" fmla="*/ 0 h 21600"/>
              <a:gd name="T2" fmla="*/ 0 w 21600"/>
              <a:gd name="T3" fmla="*/ 10800 h 21600"/>
              <a:gd name="T4" fmla="*/ 1948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483" y="0"/>
                </a:moveTo>
                <a:lnTo>
                  <a:pt x="19483" y="6891"/>
                </a:lnTo>
                <a:lnTo>
                  <a:pt x="3375" y="6891"/>
                </a:lnTo>
                <a:lnTo>
                  <a:pt x="3375" y="14709"/>
                </a:lnTo>
                <a:lnTo>
                  <a:pt x="19483" y="14709"/>
                </a:lnTo>
                <a:lnTo>
                  <a:pt x="19483" y="21600"/>
                </a:lnTo>
                <a:lnTo>
                  <a:pt x="21600" y="10800"/>
                </a:lnTo>
                <a:close/>
              </a:path>
              <a:path w="21600" h="21600">
                <a:moveTo>
                  <a:pt x="1350" y="6891"/>
                </a:moveTo>
                <a:lnTo>
                  <a:pt x="1350" y="14709"/>
                </a:lnTo>
                <a:lnTo>
                  <a:pt x="2700" y="14709"/>
                </a:lnTo>
                <a:lnTo>
                  <a:pt x="2700" y="6891"/>
                </a:lnTo>
                <a:close/>
              </a:path>
              <a:path w="21600" h="21600">
                <a:moveTo>
                  <a:pt x="0" y="6891"/>
                </a:moveTo>
                <a:lnTo>
                  <a:pt x="0" y="14709"/>
                </a:lnTo>
                <a:lnTo>
                  <a:pt x="675" y="14709"/>
                </a:lnTo>
                <a:lnTo>
                  <a:pt x="675" y="6891"/>
                </a:lnTo>
                <a:close/>
              </a:path>
            </a:pathLst>
          </a:custGeom>
          <a:gradFill rotWithShape="1">
            <a:gsLst>
              <a:gs pos="0">
                <a:srgbClr val="4F8ECD"/>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484962" y="1587271"/>
            <a:ext cx="1447800" cy="683264"/>
          </a:xfrm>
          <a:prstGeom prst="rect">
            <a:avLst/>
          </a:prstGeom>
          <a:no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‘placeholder’ model</a:t>
            </a:r>
            <a:endParaRPr lang="en-GB" sz="1600" dirty="0"/>
          </a:p>
        </p:txBody>
      </p:sp>
      <p:sp>
        <p:nvSpPr>
          <p:cNvPr id="32" name="TextBox 31"/>
          <p:cNvSpPr txBox="1"/>
          <p:nvPr/>
        </p:nvSpPr>
        <p:spPr>
          <a:xfrm>
            <a:off x="1466490" y="3114137"/>
            <a:ext cx="1266693" cy="338554"/>
          </a:xfrm>
          <a:prstGeom prst="rect">
            <a:avLst/>
          </a:prstGeom>
          <a:noFill/>
        </p:spPr>
        <p:txBody>
          <a:bodyPr wrap="square" rtlCol="0">
            <a:spAutoFit/>
          </a:bodyPr>
          <a:lstStyle/>
          <a:p>
            <a:r>
              <a:rPr lang="en-GB" sz="1600" dirty="0" smtClean="0"/>
              <a:t>Parse Code</a:t>
            </a:r>
            <a:endParaRPr lang="en-GB" sz="2200" dirty="0">
              <a:latin typeface="Arial" pitchFamily="34" charset="0"/>
              <a:cs typeface="Arial" pitchFamily="34" charset="0"/>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827752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2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22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2" presetClass="mediacall" presetSubtype="0" fill="hold" nodeType="afterEffect">
                                  <p:stCondLst>
                                    <p:cond delay="500"/>
                                  </p:stCondLst>
                                  <p:childTnLst>
                                    <p:cmd type="call" cmd="togglePause">
                                      <p:cBhvr>
                                        <p:cTn id="23" dur="1" fill="hold"/>
                                        <p:tgtEl>
                                          <p:spTgt spid="22"/>
                                        </p:tgtEl>
                                      </p:cBhvr>
                                    </p:cmd>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222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222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2222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22214"/>
                                        </p:tgtEl>
                                        <p:attrNameLst>
                                          <p:attrName>style.visibility</p:attrName>
                                        </p:attrNameLst>
                                      </p:cBhvr>
                                      <p:to>
                                        <p:strVal val="visible"/>
                                      </p:to>
                                    </p:set>
                                  </p:childTnLst>
                                </p:cTn>
                              </p:par>
                              <p:par>
                                <p:cTn id="34" presetID="2" presetClass="mediacall" presetSubtype="0" fill="hold" nodeType="withEffect">
                                  <p:stCondLst>
                                    <p:cond delay="500"/>
                                  </p:stCondLst>
                                  <p:childTnLst>
                                    <p:cmd type="call" cmd="togglePause">
                                      <p:cBhvr>
                                        <p:cTn id="35" dur="1" fill="hold"/>
                                        <p:tgtEl>
                                          <p:spTgt spid="23"/>
                                        </p:tgtEl>
                                      </p:cBhvr>
                                    </p:cmd>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2228"/>
                                        </p:tgtEl>
                                        <p:attrNameLst>
                                          <p:attrName>style.visibility</p:attrName>
                                        </p:attrNameLst>
                                      </p:cBhvr>
                                      <p:to>
                                        <p:strVal val="visible"/>
                                      </p:to>
                                    </p:set>
                                  </p:childTnLst>
                                </p:cTn>
                              </p:par>
                            </p:childTnLst>
                          </p:cTn>
                        </p:par>
                        <p:par>
                          <p:cTn id="42" fill="hold">
                            <p:stCondLst>
                              <p:cond delay="0"/>
                            </p:stCondLst>
                            <p:childTnLst>
                              <p:par>
                                <p:cTn id="43" presetID="2" presetClass="mediacall" presetSubtype="0" fill="hold" nodeType="afterEffect">
                                  <p:stCondLst>
                                    <p:cond delay="500"/>
                                  </p:stCondLst>
                                  <p:childTnLst>
                                    <p:cmd type="call" cmd="togglePause">
                                      <p:cBhvr>
                                        <p:cTn id="44" dur="1" fill="hold"/>
                                        <p:tgtEl>
                                          <p:spTgt spid="24"/>
                                        </p:tgtEl>
                                      </p:cBhvr>
                                    </p:cmd>
                                  </p:childTnLst>
                                </p:cTn>
                              </p:par>
                            </p:childTnLst>
                          </p:cTn>
                        </p:par>
                        <p:par>
                          <p:cTn id="45" fill="hold">
                            <p:stCondLst>
                              <p:cond delay="500"/>
                            </p:stCondLst>
                            <p:childTnLst>
                              <p:par>
                                <p:cTn id="46" presetID="2" presetClass="mediacall" presetSubtype="0" fill="hold" nodeType="afterEffect">
                                  <p:stCondLst>
                                    <p:cond delay="0"/>
                                  </p:stCondLst>
                                  <p:childTnLst>
                                    <p:cmd type="call" cmd="togglePause">
                                      <p:cBhvr>
                                        <p:cTn id="47" dur="1" fill="hold"/>
                                        <p:tgtEl>
                                          <p:spTgt spid="33"/>
                                        </p:tgtEl>
                                      </p:cBhvr>
                                    </p:cmd>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2210"/>
                                        </p:tgtEl>
                                        <p:attrNameLst>
                                          <p:attrName>style.visibility</p:attrName>
                                        </p:attrNameLst>
                                      </p:cBhvr>
                                      <p:to>
                                        <p:strVal val="visible"/>
                                      </p:to>
                                    </p:set>
                                    <p:animEffect transition="in" filter="fade">
                                      <p:cBhvr>
                                        <p:cTn id="52" dur="500"/>
                                        <p:tgtEl>
                                          <p:spTgt spid="222210"/>
                                        </p:tgtEl>
                                      </p:cBhvr>
                                    </p:animEffect>
                                  </p:childTnLst>
                                </p:cTn>
                              </p:par>
                            </p:childTnLst>
                          </p:cTn>
                        </p:par>
                        <p:par>
                          <p:cTn id="53" fill="hold">
                            <p:stCondLst>
                              <p:cond delay="500"/>
                            </p:stCondLst>
                            <p:childTnLst>
                              <p:par>
                                <p:cTn id="54" presetID="2" presetClass="mediacall" presetSubtype="0" fill="hold" nodeType="afterEffect">
                                  <p:stCondLst>
                                    <p:cond delay="500"/>
                                  </p:stCondLst>
                                  <p:childTnLst>
                                    <p:cmd type="call" cmd="togglePause">
                                      <p:cBhvr>
                                        <p:cTn id="55" dur="1" fill="hold"/>
                                        <p:tgtEl>
                                          <p:spTgt spid="34"/>
                                        </p:tgtEl>
                                      </p:cBhvr>
                                    </p:cmd>
                                  </p:childTnLst>
                                </p:cTn>
                              </p:par>
                            </p:childTnLst>
                          </p:cTn>
                        </p:par>
                        <p:par>
                          <p:cTn id="56" fill="hold">
                            <p:stCondLst>
                              <p:cond delay="1000"/>
                            </p:stCondLst>
                            <p:childTnLst>
                              <p:par>
                                <p:cTn id="57" presetID="2" presetClass="mediacall" presetSubtype="0" fill="hold" nodeType="afterEffect">
                                  <p:stCondLst>
                                    <p:cond delay="0"/>
                                  </p:stCondLst>
                                  <p:childTnLst>
                                    <p:cmd type="call" cmd="togglePause">
                                      <p:cBhvr>
                                        <p:cTn id="58"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showWhenStopped="0">
                <p:cTn id="59" fill="hold" display="0">
                  <p:stCondLst>
                    <p:cond delay="indefinite"/>
                  </p:stCondLst>
                  <p:endCondLst>
                    <p:cond evt="onNext" delay="0">
                      <p:tgtEl>
                        <p:sldTgt/>
                      </p:tgtEl>
                    </p:cond>
                    <p:cond evt="onPrev" delay="0">
                      <p:tgtEl>
                        <p:sldTgt/>
                      </p:tgtEl>
                    </p:cond>
                  </p:endCondLst>
                </p:cTn>
                <p:tgtEl>
                  <p:spTgt spid="22"/>
                </p:tgtEl>
              </p:cMediaNode>
            </p:video>
            <p:video>
              <p:cMediaNode showWhenStopped="0">
                <p:cTn id="60" fill="hold" display="0">
                  <p:stCondLst>
                    <p:cond delay="indefinite"/>
                  </p:stCondLst>
                  <p:endCondLst>
                    <p:cond evt="onNext" delay="0">
                      <p:tgtEl>
                        <p:sldTgt/>
                      </p:tgtEl>
                    </p:cond>
                    <p:cond evt="onPrev" delay="0">
                      <p:tgtEl>
                        <p:sldTgt/>
                      </p:tgtEl>
                    </p:cond>
                  </p:endCondLst>
                </p:cTn>
                <p:tgtEl>
                  <p:spTgt spid="23"/>
                </p:tgtEl>
              </p:cMediaNode>
            </p:video>
            <p:video>
              <p:cMediaNode showWhenStopped="0">
                <p:cTn id="61" fill="hold" display="0">
                  <p:stCondLst>
                    <p:cond delay="indefinite"/>
                  </p:stCondLst>
                  <p:endCondLst>
                    <p:cond evt="onNext" delay="0">
                      <p:tgtEl>
                        <p:sldTgt/>
                      </p:tgtEl>
                    </p:cond>
                    <p:cond evt="onPrev" delay="0">
                      <p:tgtEl>
                        <p:sldTgt/>
                      </p:tgtEl>
                    </p:cond>
                  </p:endCondLst>
                </p:cTn>
                <p:tgtEl>
                  <p:spTgt spid="24"/>
                </p:tgtEl>
              </p:cMediaNode>
            </p:video>
            <p:video>
              <p:cMediaNode showWhenStopped="0">
                <p:cTn id="62" fill="hold" display="0">
                  <p:stCondLst>
                    <p:cond delay="indefinite"/>
                  </p:stCondLst>
                  <p:endCondLst>
                    <p:cond evt="onNext" delay="0">
                      <p:tgtEl>
                        <p:sldTgt/>
                      </p:tgtEl>
                    </p:cond>
                    <p:cond evt="onPrev" delay="0">
                      <p:tgtEl>
                        <p:sldTgt/>
                      </p:tgtEl>
                    </p:cond>
                  </p:endCondLst>
                </p:cTn>
                <p:tgtEl>
                  <p:spTgt spid="33"/>
                </p:tgtEl>
              </p:cMediaNode>
            </p:video>
            <p:video>
              <p:cMediaNode showWhenStopped="0">
                <p:cTn id="63" fill="hold" display="0">
                  <p:stCondLst>
                    <p:cond delay="indefinite"/>
                  </p:stCondLst>
                  <p:endCondLst>
                    <p:cond evt="onNext" delay="0">
                      <p:tgtEl>
                        <p:sldTgt/>
                      </p:tgtEl>
                    </p:cond>
                    <p:cond evt="onPrev" delay="0">
                      <p:tgtEl>
                        <p:sldTgt/>
                      </p:tgtEl>
                    </p:cond>
                  </p:endCondLst>
                </p:cTn>
                <p:tgtEl>
                  <p:spTgt spid="34"/>
                </p:tgtEl>
              </p:cMediaNode>
            </p:video>
            <p:video>
              <p:cMediaNode showWhenStopped="0">
                <p:cTn id="64" fill="hold" display="0">
                  <p:stCondLst>
                    <p:cond delay="indefinite"/>
                  </p:stCondLst>
                  <p:endCondLst>
                    <p:cond evt="onNext" delay="0">
                      <p:tgtEl>
                        <p:sldTgt/>
                      </p:tgtEl>
                    </p:cond>
                    <p:cond evt="onPrev" delay="0">
                      <p:tgtEl>
                        <p:sldTgt/>
                      </p:tgtEl>
                    </p:cond>
                  </p:endCondLst>
                </p:cTn>
                <p:tgtEl>
                  <p:spTgt spid="35"/>
                </p:tgtEl>
              </p:cMediaNode>
            </p:video>
          </p:childTnLst>
        </p:cTn>
      </p:par>
    </p:tnLst>
    <p:bldLst>
      <p:bldP spid="31" grpId="0" animBg="1"/>
      <p:bldP spid="30" grpId="0" animBg="1"/>
      <p:bldP spid="222210" grpId="0" animBg="1"/>
      <p:bldP spid="222213" grpId="0" animBg="1"/>
      <p:bldP spid="222214" grpId="0" animBg="1"/>
      <p:bldP spid="222219" grpId="0" animBg="1"/>
      <p:bldP spid="222221" grpId="0" animBg="1"/>
      <p:bldP spid="222222" grpId="0" animBg="1"/>
      <p:bldP spid="222223" grpId="0"/>
      <p:bldP spid="222228" grpId="0" animBg="1"/>
      <p:bldP spid="25" grpId="0" animBg="1"/>
      <p:bldP spid="26" grpId="0" animBg="1"/>
      <p:bldP spid="27" grpId="0" animBg="1"/>
      <p:bldP spid="28" grpId="0"/>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dirty="0" smtClean="0">
                <a:solidFill>
                  <a:schemeClr val="bg1"/>
                </a:solidFill>
              </a:rPr>
              <a:t>Embedded Coder</a:t>
            </a:r>
            <a:endParaRPr lang="en-US" sz="1000" b="1" dirty="0">
              <a:solidFill>
                <a:schemeClr val="bg1"/>
              </a:solidFill>
            </a:endParaRP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484962" y="1587271"/>
            <a:ext cx="1447800" cy="683264"/>
          </a:xfrm>
          <a:prstGeom prst="rect">
            <a:avLst/>
          </a:prstGeom>
          <a:no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‘placeholder’ model</a:t>
            </a:r>
            <a:endParaRPr lang="en-GB" sz="1600" dirty="0"/>
          </a:p>
        </p:txBody>
      </p:sp>
      <p:sp>
        <p:nvSpPr>
          <p:cNvPr id="29" name="Title 28"/>
          <p:cNvSpPr>
            <a:spLocks noGrp="1"/>
          </p:cNvSpPr>
          <p:nvPr>
            <p:ph type="title"/>
          </p:nvPr>
        </p:nvSpPr>
        <p:spPr>
          <a:xfrm>
            <a:off x="429990" y="3193512"/>
            <a:ext cx="8401156" cy="723395"/>
          </a:xfrm>
        </p:spPr>
        <p:txBody>
          <a:bodyPr/>
          <a:lstStyle/>
          <a:p>
            <a:pPr algn="ctr"/>
            <a:r>
              <a:rPr lang="en-GB" dirty="0"/>
              <a:t>Setting Up A Hybrid Development Project</a:t>
            </a:r>
            <a:br>
              <a:rPr lang="en-GB" dirty="0"/>
            </a:br>
            <a:endParaRPr lang="en-GB" dirty="0"/>
          </a:p>
        </p:txBody>
      </p:sp>
      <p:sp>
        <p:nvSpPr>
          <p:cNvPr id="2" name="Rectangle 1"/>
          <p:cNvSpPr/>
          <p:nvPr/>
        </p:nvSpPr>
        <p:spPr>
          <a:xfrm>
            <a:off x="733244" y="3893958"/>
            <a:ext cx="7728367" cy="1077218"/>
          </a:xfrm>
          <a:prstGeom prst="rect">
            <a:avLst/>
          </a:prstGeom>
        </p:spPr>
        <p:txBody>
          <a:bodyPr wrap="square">
            <a:spAutoFit/>
          </a:bodyPr>
          <a:lstStyle/>
          <a:p>
            <a:pPr algn="ctr"/>
            <a:r>
              <a:rPr lang="en-GB" sz="3200" b="1" dirty="0">
                <a:solidFill>
                  <a:schemeClr val="tx2"/>
                </a:solidFill>
                <a:latin typeface="Arial" pitchFamily="34" charset="0"/>
                <a:ea typeface="+mj-ea"/>
                <a:cs typeface="Arial" pitchFamily="34" charset="0"/>
              </a:rPr>
              <a:t>Inserting a Simulink Component into a Software Architecture.</a:t>
            </a:r>
            <a:endParaRPr lang="en-US" sz="3200" b="1" dirty="0">
              <a:solidFill>
                <a:schemeClr val="tx2"/>
              </a:solidFill>
              <a:latin typeface="Arial" pitchFamily="34" charset="0"/>
              <a:ea typeface="+mj-ea"/>
              <a:cs typeface="Arial" pitchFamily="34" charset="0"/>
            </a:endParaRPr>
          </a:p>
        </p:txBody>
      </p:sp>
    </p:spTree>
    <p:extLst>
      <p:ext uri="{BB962C8B-B14F-4D97-AF65-F5344CB8AC3E}">
        <p14:creationId xmlns:p14="http://schemas.microsoft.com/office/powerpoint/2010/main" val="9883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2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22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22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22213" grpId="0" animBg="1"/>
      <p:bldP spid="222214" grpId="0" animBg="1"/>
      <p:bldP spid="222219" grpId="0" animBg="1"/>
      <p:bldP spid="25" grpId="0" animBg="1"/>
      <p:bldP spid="26" grpId="0" animBg="1"/>
      <p:bldP spid="27" grpId="0" animBg="1"/>
      <p:bldP spid="28"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dirty="0" smtClean="0">
                <a:solidFill>
                  <a:schemeClr val="bg1"/>
                </a:solidFill>
              </a:rPr>
              <a:t>Embedded Coder</a:t>
            </a:r>
            <a:endParaRPr lang="en-US" sz="1000" b="1" dirty="0">
              <a:solidFill>
                <a:schemeClr val="bg1"/>
              </a:solidFill>
            </a:endParaRP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372861" y="1477693"/>
            <a:ext cx="1818348" cy="1112001"/>
          </a:xfrm>
          <a:prstGeom prst="rect">
            <a:avLst/>
          </a:prstGeom>
        </p:spPr>
        <p:txBody>
          <a:bodyPr vert="horz" lIns="91440" tIns="45720" rIns="91440" bIns="45720" rtlCol="0" anchor="t" anchorCtr="0">
            <a:noAutofit/>
          </a:bodyPr>
          <a:lstStyle/>
          <a:p>
            <a:pPr>
              <a:spcBef>
                <a:spcPct val="0"/>
              </a:spcBef>
            </a:pPr>
            <a:r>
              <a:rPr lang="en-GB" sz="2000" b="1" dirty="0" smtClean="0">
                <a:solidFill>
                  <a:schemeClr val="tx2"/>
                </a:solidFill>
                <a:latin typeface="Arial" pitchFamily="34" charset="0"/>
                <a:ea typeface="+mj-ea"/>
                <a:cs typeface="Arial" pitchFamily="34" charset="0"/>
              </a:rPr>
              <a:t>Create ‘placeholder</a:t>
            </a:r>
            <a:r>
              <a:rPr lang="en-GB" sz="2000" b="1" dirty="0">
                <a:solidFill>
                  <a:schemeClr val="tx2"/>
                </a:solidFill>
                <a:latin typeface="Arial" pitchFamily="34" charset="0"/>
                <a:ea typeface="+mj-ea"/>
                <a:cs typeface="Arial" pitchFamily="34" charset="0"/>
              </a:rPr>
              <a:t>’ model</a:t>
            </a:r>
          </a:p>
        </p:txBody>
      </p:sp>
      <p:sp>
        <p:nvSpPr>
          <p:cNvPr id="29" name="Title 28"/>
          <p:cNvSpPr>
            <a:spLocks noGrp="1"/>
          </p:cNvSpPr>
          <p:nvPr>
            <p:ph type="title"/>
          </p:nvPr>
        </p:nvSpPr>
        <p:spPr>
          <a:xfrm>
            <a:off x="530508" y="3037937"/>
            <a:ext cx="8284716" cy="1373007"/>
          </a:xfrm>
        </p:spPr>
        <p:txBody>
          <a:bodyPr/>
          <a:lstStyle/>
          <a:p>
            <a:r>
              <a:rPr lang="en-GB" dirty="0" smtClean="0"/>
              <a:t>Create a Simulink Component by defining the interfaces – 1 Input and 2 Output</a:t>
            </a:r>
            <a:endParaRPr lang="en-GB" dirty="0"/>
          </a:p>
        </p:txBody>
      </p:sp>
    </p:spTree>
    <p:extLst>
      <p:ext uri="{BB962C8B-B14F-4D97-AF65-F5344CB8AC3E}">
        <p14:creationId xmlns:p14="http://schemas.microsoft.com/office/powerpoint/2010/main" val="37768428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dirty="0" smtClean="0">
                <a:solidFill>
                  <a:schemeClr val="bg1"/>
                </a:solidFill>
              </a:rPr>
              <a:t>Embedded Coder</a:t>
            </a:r>
            <a:endParaRPr lang="en-US" sz="1000" b="1" dirty="0">
              <a:solidFill>
                <a:schemeClr val="bg1"/>
              </a:solidFill>
            </a:endParaRP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484962" y="1587271"/>
            <a:ext cx="1447800" cy="683264"/>
          </a:xfrm>
          <a:prstGeom prst="rect">
            <a:avLst/>
          </a:prstGeom>
          <a:no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‘placeholder’ model</a:t>
            </a:r>
            <a:endParaRPr lang="en-GB" sz="1600" dirty="0"/>
          </a:p>
        </p:txBody>
      </p:sp>
      <p:pic>
        <p:nvPicPr>
          <p:cNvPr id="3" name="1a-3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8963" y="2410006"/>
            <a:ext cx="5638800" cy="4229100"/>
          </a:xfrm>
          <a:prstGeom prst="rect">
            <a:avLst/>
          </a:prstGeom>
        </p:spPr>
      </p:pic>
    </p:spTree>
    <p:extLst>
      <p:ext uri="{BB962C8B-B14F-4D97-AF65-F5344CB8AC3E}">
        <p14:creationId xmlns:p14="http://schemas.microsoft.com/office/powerpoint/2010/main" val="735927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dirty="0" smtClean="0">
                <a:solidFill>
                  <a:schemeClr val="bg1"/>
                </a:solidFill>
              </a:rPr>
              <a:t>Embedded Coder</a:t>
            </a:r>
            <a:endParaRPr lang="en-US" sz="1000" b="1" dirty="0">
              <a:solidFill>
                <a:schemeClr val="bg1"/>
              </a:solidFill>
            </a:endParaRP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484962" y="1587271"/>
            <a:ext cx="1447800" cy="683264"/>
          </a:xfrm>
          <a:prstGeom prst="rect">
            <a:avLst/>
          </a:prstGeom>
          <a:no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‘placeholder’ model</a:t>
            </a:r>
            <a:endParaRPr lang="en-GB" sz="1600" dirty="0"/>
          </a:p>
        </p:txBody>
      </p:sp>
      <p:sp>
        <p:nvSpPr>
          <p:cNvPr id="29" name="Title 28"/>
          <p:cNvSpPr>
            <a:spLocks noGrp="1"/>
          </p:cNvSpPr>
          <p:nvPr>
            <p:ph type="title"/>
          </p:nvPr>
        </p:nvSpPr>
        <p:spPr>
          <a:xfrm>
            <a:off x="1934001" y="2892313"/>
            <a:ext cx="5199797" cy="1373007"/>
          </a:xfrm>
        </p:spPr>
        <p:txBody>
          <a:bodyPr/>
          <a:lstStyle/>
          <a:p>
            <a:r>
              <a:rPr lang="en-GB" dirty="0" smtClean="0"/>
              <a:t>Generate C++ from Simulink component</a:t>
            </a:r>
            <a:endParaRPr lang="en-GB" dirty="0"/>
          </a:p>
        </p:txBody>
      </p:sp>
      <p:sp>
        <p:nvSpPr>
          <p:cNvPr id="12" name="AutoShape 13"/>
          <p:cNvSpPr>
            <a:spLocks noChangeArrowheads="1"/>
          </p:cNvSpPr>
          <p:nvPr/>
        </p:nvSpPr>
        <p:spPr bwMode="auto">
          <a:xfrm>
            <a:off x="7388062" y="4070081"/>
            <a:ext cx="1062037" cy="757237"/>
          </a:xfrm>
          <a:prstGeom prst="flowChartMultidocument">
            <a:avLst/>
          </a:prstGeom>
          <a:gradFill rotWithShape="1">
            <a:gsLst>
              <a:gs pos="0">
                <a:srgbClr val="4F8ECD">
                  <a:gamma/>
                  <a:shade val="66275"/>
                  <a:invGamma/>
                </a:srgbClr>
              </a:gs>
              <a:gs pos="100000">
                <a:srgbClr val="4F8ECD"/>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13" name="AutoShape 14"/>
          <p:cNvSpPr>
            <a:spLocks noChangeArrowheads="1"/>
          </p:cNvSpPr>
          <p:nvPr/>
        </p:nvSpPr>
        <p:spPr bwMode="auto">
          <a:xfrm>
            <a:off x="7623012" y="2974706"/>
            <a:ext cx="620712" cy="977900"/>
          </a:xfrm>
          <a:prstGeom prst="downArrow">
            <a:avLst>
              <a:gd name="adj1" fmla="val 50000"/>
              <a:gd name="adj2" fmla="val 39386"/>
            </a:avLst>
          </a:pr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Tree>
    <p:extLst>
      <p:ext uri="{BB962C8B-B14F-4D97-AF65-F5344CB8AC3E}">
        <p14:creationId xmlns:p14="http://schemas.microsoft.com/office/powerpoint/2010/main" val="28195598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dirty="0" smtClean="0">
                <a:solidFill>
                  <a:schemeClr val="bg1"/>
                </a:solidFill>
              </a:rPr>
              <a:t>Embedded Coder</a:t>
            </a:r>
            <a:endParaRPr lang="en-US" sz="1000" b="1" dirty="0">
              <a:solidFill>
                <a:schemeClr val="bg1"/>
              </a:solidFill>
            </a:endParaRP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484962" y="1587271"/>
            <a:ext cx="1447800" cy="683264"/>
          </a:xfrm>
          <a:prstGeom prst="rect">
            <a:avLst/>
          </a:prstGeom>
          <a:no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‘placeholder’ model</a:t>
            </a:r>
            <a:endParaRPr lang="en-GB" sz="1600" dirty="0"/>
          </a:p>
        </p:txBody>
      </p:sp>
      <p:pic>
        <p:nvPicPr>
          <p:cNvPr id="2" name="1b-35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2888" y="2621487"/>
            <a:ext cx="5207190" cy="3905393"/>
          </a:xfrm>
          <a:prstGeom prst="rect">
            <a:avLst/>
          </a:prstGeom>
        </p:spPr>
      </p:pic>
      <p:sp>
        <p:nvSpPr>
          <p:cNvPr id="13" name="AutoShape 13"/>
          <p:cNvSpPr>
            <a:spLocks noChangeArrowheads="1"/>
          </p:cNvSpPr>
          <p:nvPr/>
        </p:nvSpPr>
        <p:spPr bwMode="auto">
          <a:xfrm>
            <a:off x="7388062" y="4070081"/>
            <a:ext cx="1062037" cy="757237"/>
          </a:xfrm>
          <a:prstGeom prst="flowChartMultidocument">
            <a:avLst/>
          </a:prstGeom>
          <a:gradFill rotWithShape="1">
            <a:gsLst>
              <a:gs pos="0">
                <a:srgbClr val="4F8ECD">
                  <a:gamma/>
                  <a:shade val="66275"/>
                  <a:invGamma/>
                </a:srgbClr>
              </a:gs>
              <a:gs pos="100000">
                <a:srgbClr val="4F8ECD"/>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14" name="AutoShape 14"/>
          <p:cNvSpPr>
            <a:spLocks noChangeArrowheads="1"/>
          </p:cNvSpPr>
          <p:nvPr/>
        </p:nvSpPr>
        <p:spPr bwMode="auto">
          <a:xfrm>
            <a:off x="7623012" y="2974706"/>
            <a:ext cx="620712" cy="977900"/>
          </a:xfrm>
          <a:prstGeom prst="downArrow">
            <a:avLst>
              <a:gd name="adj1" fmla="val 50000"/>
              <a:gd name="adj2" fmla="val 39386"/>
            </a:avLst>
          </a:pr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Tree>
    <p:extLst>
      <p:ext uri="{BB962C8B-B14F-4D97-AF65-F5344CB8AC3E}">
        <p14:creationId xmlns:p14="http://schemas.microsoft.com/office/powerpoint/2010/main" val="186212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dirty="0" smtClean="0">
                <a:solidFill>
                  <a:schemeClr val="bg1"/>
                </a:solidFill>
              </a:rPr>
              <a:t>Embedded Coder</a:t>
            </a:r>
            <a:endParaRPr lang="en-US" sz="1000" b="1" dirty="0">
              <a:solidFill>
                <a:schemeClr val="bg1"/>
              </a:solidFill>
            </a:endParaRP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484962" y="1587271"/>
            <a:ext cx="1447800" cy="683264"/>
          </a:xfrm>
          <a:prstGeom prst="rect">
            <a:avLst/>
          </a:prstGeom>
          <a:no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‘placeholder’ model</a:t>
            </a:r>
            <a:endParaRPr lang="en-GB" sz="1600" dirty="0"/>
          </a:p>
        </p:txBody>
      </p:sp>
      <p:sp>
        <p:nvSpPr>
          <p:cNvPr id="12" name="AutoShape 13"/>
          <p:cNvSpPr>
            <a:spLocks noChangeArrowheads="1"/>
          </p:cNvSpPr>
          <p:nvPr/>
        </p:nvSpPr>
        <p:spPr bwMode="auto">
          <a:xfrm>
            <a:off x="7388062" y="4070081"/>
            <a:ext cx="1062037" cy="757237"/>
          </a:xfrm>
          <a:prstGeom prst="flowChartMultidocument">
            <a:avLst/>
          </a:prstGeom>
          <a:gradFill rotWithShape="1">
            <a:gsLst>
              <a:gs pos="0">
                <a:srgbClr val="4F8ECD">
                  <a:gamma/>
                  <a:shade val="66275"/>
                  <a:invGamma/>
                </a:srgbClr>
              </a:gs>
              <a:gs pos="100000">
                <a:srgbClr val="4F8ECD"/>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13" name="AutoShape 14"/>
          <p:cNvSpPr>
            <a:spLocks noChangeArrowheads="1"/>
          </p:cNvSpPr>
          <p:nvPr/>
        </p:nvSpPr>
        <p:spPr bwMode="auto">
          <a:xfrm>
            <a:off x="7623012" y="2974706"/>
            <a:ext cx="620712" cy="977900"/>
          </a:xfrm>
          <a:prstGeom prst="downArrow">
            <a:avLst>
              <a:gd name="adj1" fmla="val 50000"/>
              <a:gd name="adj2" fmla="val 39386"/>
            </a:avLst>
          </a:pr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
        <p:nvSpPr>
          <p:cNvPr id="15" name="AutoShape 20"/>
          <p:cNvSpPr>
            <a:spLocks noChangeArrowheads="1"/>
          </p:cNvSpPr>
          <p:nvPr/>
        </p:nvSpPr>
        <p:spPr bwMode="auto">
          <a:xfrm rot="1099016" flipH="1">
            <a:off x="1599556" y="3232303"/>
            <a:ext cx="5750066" cy="644392"/>
          </a:xfrm>
          <a:custGeom>
            <a:avLst/>
            <a:gdLst>
              <a:gd name="G0" fmla="+- 19483 0 0"/>
              <a:gd name="G1" fmla="+- 6891 0 0"/>
              <a:gd name="G2" fmla="+- 21600 0 6891"/>
              <a:gd name="G3" fmla="+- 10800 0 6891"/>
              <a:gd name="G4" fmla="+- 21600 0 19483"/>
              <a:gd name="G5" fmla="*/ G4 G3 10800"/>
              <a:gd name="G6" fmla="+- 21600 0 G5"/>
              <a:gd name="T0" fmla="*/ 19483 w 21600"/>
              <a:gd name="T1" fmla="*/ 0 h 21600"/>
              <a:gd name="T2" fmla="*/ 0 w 21600"/>
              <a:gd name="T3" fmla="*/ 10800 h 21600"/>
              <a:gd name="T4" fmla="*/ 1948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483" y="0"/>
                </a:moveTo>
                <a:lnTo>
                  <a:pt x="19483" y="6891"/>
                </a:lnTo>
                <a:lnTo>
                  <a:pt x="3375" y="6891"/>
                </a:lnTo>
                <a:lnTo>
                  <a:pt x="3375" y="14709"/>
                </a:lnTo>
                <a:lnTo>
                  <a:pt x="19483" y="14709"/>
                </a:lnTo>
                <a:lnTo>
                  <a:pt x="19483" y="21600"/>
                </a:lnTo>
                <a:lnTo>
                  <a:pt x="21600" y="10800"/>
                </a:lnTo>
                <a:close/>
              </a:path>
              <a:path w="21600" h="21600">
                <a:moveTo>
                  <a:pt x="1350" y="6891"/>
                </a:moveTo>
                <a:lnTo>
                  <a:pt x="1350" y="14709"/>
                </a:lnTo>
                <a:lnTo>
                  <a:pt x="2700" y="14709"/>
                </a:lnTo>
                <a:lnTo>
                  <a:pt x="2700" y="6891"/>
                </a:lnTo>
                <a:close/>
              </a:path>
              <a:path w="21600" h="21600">
                <a:moveTo>
                  <a:pt x="0" y="6891"/>
                </a:moveTo>
                <a:lnTo>
                  <a:pt x="0" y="14709"/>
                </a:lnTo>
                <a:lnTo>
                  <a:pt x="675" y="14709"/>
                </a:lnTo>
                <a:lnTo>
                  <a:pt x="675" y="6891"/>
                </a:lnTo>
                <a:close/>
              </a:path>
            </a:pathLst>
          </a:custGeom>
          <a:gradFill rotWithShape="1">
            <a:gsLst>
              <a:gs pos="0">
                <a:srgbClr val="4F8ECD"/>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16" name="TextBox 15"/>
          <p:cNvSpPr txBox="1"/>
          <p:nvPr/>
        </p:nvSpPr>
        <p:spPr>
          <a:xfrm>
            <a:off x="3505200" y="2621487"/>
            <a:ext cx="2933597" cy="645602"/>
          </a:xfrm>
          <a:prstGeom prst="rect">
            <a:avLst/>
          </a:prstGeom>
        </p:spPr>
        <p:txBody>
          <a:bodyPr vert="horz" lIns="91440" tIns="45720" rIns="91440" bIns="45720" rtlCol="0" anchor="t" anchorCtr="0">
            <a:noAutofit/>
          </a:bodyPr>
          <a:lstStyle>
            <a:lvl1pPr>
              <a:spcBef>
                <a:spcPct val="0"/>
              </a:spcBef>
              <a:buNone/>
              <a:defRPr sz="3200" b="1">
                <a:solidFill>
                  <a:schemeClr val="tx2"/>
                </a:solidFill>
                <a:latin typeface="Arial" pitchFamily="34" charset="0"/>
                <a:ea typeface="+mj-ea"/>
                <a:cs typeface="Arial" pitchFamily="34" charset="0"/>
              </a:defRPr>
            </a:lvl1pPr>
          </a:lstStyle>
          <a:p>
            <a:r>
              <a:rPr lang="en-GB" dirty="0"/>
              <a:t>Parse </a:t>
            </a:r>
            <a:r>
              <a:rPr lang="en-GB" dirty="0" smtClean="0"/>
              <a:t>Code</a:t>
            </a:r>
            <a:endParaRPr lang="en-GB" dirty="0"/>
          </a:p>
        </p:txBody>
      </p:sp>
    </p:spTree>
    <p:extLst>
      <p:ext uri="{BB962C8B-B14F-4D97-AF65-F5344CB8AC3E}">
        <p14:creationId xmlns:p14="http://schemas.microsoft.com/office/powerpoint/2010/main" val="213459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dirty="0" smtClean="0">
                <a:solidFill>
                  <a:schemeClr val="bg1"/>
                </a:solidFill>
              </a:rPr>
              <a:t>Embedded Coder</a:t>
            </a:r>
            <a:endParaRPr lang="en-US" sz="1000" b="1" dirty="0">
              <a:solidFill>
                <a:schemeClr val="bg1"/>
              </a:solidFill>
            </a:endParaRP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484962" y="1587271"/>
            <a:ext cx="1447800" cy="683264"/>
          </a:xfrm>
          <a:prstGeom prst="rect">
            <a:avLst/>
          </a:prstGeom>
          <a:no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‘placeholder’ model</a:t>
            </a:r>
            <a:endParaRPr lang="en-GB" sz="1600" dirty="0"/>
          </a:p>
        </p:txBody>
      </p:sp>
      <p:sp>
        <p:nvSpPr>
          <p:cNvPr id="12" name="AutoShape 13"/>
          <p:cNvSpPr>
            <a:spLocks noChangeArrowheads="1"/>
          </p:cNvSpPr>
          <p:nvPr/>
        </p:nvSpPr>
        <p:spPr bwMode="auto">
          <a:xfrm>
            <a:off x="7388062" y="4070081"/>
            <a:ext cx="1062037" cy="757237"/>
          </a:xfrm>
          <a:prstGeom prst="flowChartMultidocument">
            <a:avLst/>
          </a:prstGeom>
          <a:gradFill rotWithShape="1">
            <a:gsLst>
              <a:gs pos="0">
                <a:srgbClr val="4F8ECD">
                  <a:gamma/>
                  <a:shade val="66275"/>
                  <a:invGamma/>
                </a:srgbClr>
              </a:gs>
              <a:gs pos="100000">
                <a:srgbClr val="4F8ECD"/>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13" name="AutoShape 14"/>
          <p:cNvSpPr>
            <a:spLocks noChangeArrowheads="1"/>
          </p:cNvSpPr>
          <p:nvPr/>
        </p:nvSpPr>
        <p:spPr bwMode="auto">
          <a:xfrm>
            <a:off x="7623012" y="2974706"/>
            <a:ext cx="620712" cy="977900"/>
          </a:xfrm>
          <a:prstGeom prst="downArrow">
            <a:avLst>
              <a:gd name="adj1" fmla="val 50000"/>
              <a:gd name="adj2" fmla="val 39386"/>
            </a:avLst>
          </a:pr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
        <p:nvSpPr>
          <p:cNvPr id="15" name="AutoShape 20"/>
          <p:cNvSpPr>
            <a:spLocks noChangeArrowheads="1"/>
          </p:cNvSpPr>
          <p:nvPr/>
        </p:nvSpPr>
        <p:spPr bwMode="auto">
          <a:xfrm rot="1099016" flipH="1">
            <a:off x="1599556" y="3232303"/>
            <a:ext cx="5750066" cy="644392"/>
          </a:xfrm>
          <a:custGeom>
            <a:avLst/>
            <a:gdLst>
              <a:gd name="G0" fmla="+- 19483 0 0"/>
              <a:gd name="G1" fmla="+- 6891 0 0"/>
              <a:gd name="G2" fmla="+- 21600 0 6891"/>
              <a:gd name="G3" fmla="+- 10800 0 6891"/>
              <a:gd name="G4" fmla="+- 21600 0 19483"/>
              <a:gd name="G5" fmla="*/ G4 G3 10800"/>
              <a:gd name="G6" fmla="+- 21600 0 G5"/>
              <a:gd name="T0" fmla="*/ 19483 w 21600"/>
              <a:gd name="T1" fmla="*/ 0 h 21600"/>
              <a:gd name="T2" fmla="*/ 0 w 21600"/>
              <a:gd name="T3" fmla="*/ 10800 h 21600"/>
              <a:gd name="T4" fmla="*/ 1948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483" y="0"/>
                </a:moveTo>
                <a:lnTo>
                  <a:pt x="19483" y="6891"/>
                </a:lnTo>
                <a:lnTo>
                  <a:pt x="3375" y="6891"/>
                </a:lnTo>
                <a:lnTo>
                  <a:pt x="3375" y="14709"/>
                </a:lnTo>
                <a:lnTo>
                  <a:pt x="19483" y="14709"/>
                </a:lnTo>
                <a:lnTo>
                  <a:pt x="19483" y="21600"/>
                </a:lnTo>
                <a:lnTo>
                  <a:pt x="21600" y="10800"/>
                </a:lnTo>
                <a:close/>
              </a:path>
              <a:path w="21600" h="21600">
                <a:moveTo>
                  <a:pt x="1350" y="6891"/>
                </a:moveTo>
                <a:lnTo>
                  <a:pt x="1350" y="14709"/>
                </a:lnTo>
                <a:lnTo>
                  <a:pt x="2700" y="14709"/>
                </a:lnTo>
                <a:lnTo>
                  <a:pt x="2700" y="6891"/>
                </a:lnTo>
                <a:close/>
              </a:path>
              <a:path w="21600" h="21600">
                <a:moveTo>
                  <a:pt x="0" y="6891"/>
                </a:moveTo>
                <a:lnTo>
                  <a:pt x="0" y="14709"/>
                </a:lnTo>
                <a:lnTo>
                  <a:pt x="675" y="14709"/>
                </a:lnTo>
                <a:lnTo>
                  <a:pt x="675" y="6891"/>
                </a:lnTo>
                <a:close/>
              </a:path>
            </a:pathLst>
          </a:custGeom>
          <a:gradFill rotWithShape="1">
            <a:gsLst>
              <a:gs pos="0">
                <a:srgbClr val="4F8ECD"/>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16" name="TextBox 15"/>
          <p:cNvSpPr txBox="1"/>
          <p:nvPr/>
        </p:nvSpPr>
        <p:spPr>
          <a:xfrm>
            <a:off x="3505200" y="2621487"/>
            <a:ext cx="2933597" cy="645602"/>
          </a:xfrm>
          <a:prstGeom prst="rect">
            <a:avLst/>
          </a:prstGeom>
        </p:spPr>
        <p:txBody>
          <a:bodyPr vert="horz" lIns="91440" tIns="45720" rIns="91440" bIns="45720" rtlCol="0" anchor="t" anchorCtr="0">
            <a:noAutofit/>
          </a:bodyPr>
          <a:lstStyle>
            <a:lvl1pPr>
              <a:spcBef>
                <a:spcPct val="0"/>
              </a:spcBef>
              <a:buNone/>
              <a:defRPr sz="3200" b="1">
                <a:solidFill>
                  <a:schemeClr val="tx2"/>
                </a:solidFill>
                <a:latin typeface="Arial" pitchFamily="34" charset="0"/>
                <a:ea typeface="+mj-ea"/>
                <a:cs typeface="Arial" pitchFamily="34" charset="0"/>
              </a:defRPr>
            </a:lvl1pPr>
          </a:lstStyle>
          <a:p>
            <a:r>
              <a:rPr lang="en-GB" dirty="0"/>
              <a:t>Parse </a:t>
            </a:r>
            <a:r>
              <a:rPr lang="en-GB" dirty="0" smtClean="0"/>
              <a:t>Code</a:t>
            </a:r>
            <a:endParaRPr lang="en-GB" dirty="0"/>
          </a:p>
        </p:txBody>
      </p:sp>
      <p:pic>
        <p:nvPicPr>
          <p:cNvPr id="2" name="1c-4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5332" y="2431631"/>
            <a:ext cx="5707430" cy="4280573"/>
          </a:xfrm>
          <a:prstGeom prst="rect">
            <a:avLst/>
          </a:prstGeom>
        </p:spPr>
      </p:pic>
    </p:spTree>
    <p:extLst>
      <p:ext uri="{BB962C8B-B14F-4D97-AF65-F5344CB8AC3E}">
        <p14:creationId xmlns:p14="http://schemas.microsoft.com/office/powerpoint/2010/main" val="23337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video>
              <p:cMediaNode vol="80000">
                <p:cTn id="14" fill="hold" display="0">
                  <p:stCondLst>
                    <p:cond delay="indefinite"/>
                  </p:stCondLst>
                </p:cTn>
                <p:tgtEl>
                  <p:spTgt spid="2"/>
                </p:tgtEl>
              </p:cMediaNode>
            </p:video>
          </p:childTnLst>
        </p:cTn>
      </p:par>
    </p:tnLst>
    <p:bldLst>
      <p:bldP spid="15" grpId="0" animBg="1"/>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dirty="0" smtClean="0">
                <a:solidFill>
                  <a:schemeClr val="bg1"/>
                </a:solidFill>
              </a:rPr>
              <a:t>Embedded Coder</a:t>
            </a:r>
            <a:endParaRPr lang="en-US" sz="1000" b="1" dirty="0">
              <a:solidFill>
                <a:schemeClr val="bg1"/>
              </a:solidFill>
            </a:endParaRP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484962" y="1587271"/>
            <a:ext cx="1447800" cy="683264"/>
          </a:xfrm>
          <a:prstGeom prst="rect">
            <a:avLst/>
          </a:prstGeom>
          <a:no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‘placeholder’ model</a:t>
            </a:r>
            <a:endParaRPr lang="en-GB" sz="1600" dirty="0"/>
          </a:p>
        </p:txBody>
      </p:sp>
      <p:sp>
        <p:nvSpPr>
          <p:cNvPr id="12" name="AutoShape 13"/>
          <p:cNvSpPr>
            <a:spLocks noChangeArrowheads="1"/>
          </p:cNvSpPr>
          <p:nvPr/>
        </p:nvSpPr>
        <p:spPr bwMode="auto">
          <a:xfrm>
            <a:off x="7388062" y="4070081"/>
            <a:ext cx="1062037" cy="757237"/>
          </a:xfrm>
          <a:prstGeom prst="flowChartMultidocument">
            <a:avLst/>
          </a:prstGeom>
          <a:gradFill rotWithShape="1">
            <a:gsLst>
              <a:gs pos="0">
                <a:srgbClr val="4F8ECD">
                  <a:gamma/>
                  <a:shade val="66275"/>
                  <a:invGamma/>
                </a:srgbClr>
              </a:gs>
              <a:gs pos="100000">
                <a:srgbClr val="4F8ECD"/>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13" name="AutoShape 14"/>
          <p:cNvSpPr>
            <a:spLocks noChangeArrowheads="1"/>
          </p:cNvSpPr>
          <p:nvPr/>
        </p:nvSpPr>
        <p:spPr bwMode="auto">
          <a:xfrm>
            <a:off x="7623012" y="2974706"/>
            <a:ext cx="620712" cy="977900"/>
          </a:xfrm>
          <a:prstGeom prst="downArrow">
            <a:avLst>
              <a:gd name="adj1" fmla="val 50000"/>
              <a:gd name="adj2" fmla="val 39386"/>
            </a:avLst>
          </a:pr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
        <p:nvSpPr>
          <p:cNvPr id="15" name="AutoShape 20"/>
          <p:cNvSpPr>
            <a:spLocks noChangeArrowheads="1"/>
          </p:cNvSpPr>
          <p:nvPr/>
        </p:nvSpPr>
        <p:spPr bwMode="auto">
          <a:xfrm rot="1099016" flipH="1">
            <a:off x="1599556" y="3232303"/>
            <a:ext cx="5750066" cy="644392"/>
          </a:xfrm>
          <a:custGeom>
            <a:avLst/>
            <a:gdLst>
              <a:gd name="G0" fmla="+- 19483 0 0"/>
              <a:gd name="G1" fmla="+- 6891 0 0"/>
              <a:gd name="G2" fmla="+- 21600 0 6891"/>
              <a:gd name="G3" fmla="+- 10800 0 6891"/>
              <a:gd name="G4" fmla="+- 21600 0 19483"/>
              <a:gd name="G5" fmla="*/ G4 G3 10800"/>
              <a:gd name="G6" fmla="+- 21600 0 G5"/>
              <a:gd name="T0" fmla="*/ 19483 w 21600"/>
              <a:gd name="T1" fmla="*/ 0 h 21600"/>
              <a:gd name="T2" fmla="*/ 0 w 21600"/>
              <a:gd name="T3" fmla="*/ 10800 h 21600"/>
              <a:gd name="T4" fmla="*/ 1948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483" y="0"/>
                </a:moveTo>
                <a:lnTo>
                  <a:pt x="19483" y="6891"/>
                </a:lnTo>
                <a:lnTo>
                  <a:pt x="3375" y="6891"/>
                </a:lnTo>
                <a:lnTo>
                  <a:pt x="3375" y="14709"/>
                </a:lnTo>
                <a:lnTo>
                  <a:pt x="19483" y="14709"/>
                </a:lnTo>
                <a:lnTo>
                  <a:pt x="19483" y="21600"/>
                </a:lnTo>
                <a:lnTo>
                  <a:pt x="21600" y="10800"/>
                </a:lnTo>
                <a:close/>
              </a:path>
              <a:path w="21600" h="21600">
                <a:moveTo>
                  <a:pt x="1350" y="6891"/>
                </a:moveTo>
                <a:lnTo>
                  <a:pt x="1350" y="14709"/>
                </a:lnTo>
                <a:lnTo>
                  <a:pt x="2700" y="14709"/>
                </a:lnTo>
                <a:lnTo>
                  <a:pt x="2700" y="6891"/>
                </a:lnTo>
                <a:close/>
              </a:path>
              <a:path w="21600" h="21600">
                <a:moveTo>
                  <a:pt x="0" y="6891"/>
                </a:moveTo>
                <a:lnTo>
                  <a:pt x="0" y="14709"/>
                </a:lnTo>
                <a:lnTo>
                  <a:pt x="675" y="14709"/>
                </a:lnTo>
                <a:lnTo>
                  <a:pt x="675" y="6891"/>
                </a:lnTo>
                <a:close/>
              </a:path>
            </a:pathLst>
          </a:custGeom>
          <a:gradFill rotWithShape="1">
            <a:gsLst>
              <a:gs pos="0">
                <a:srgbClr val="4F8ECD"/>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16" name="TextBox 15"/>
          <p:cNvSpPr txBox="1"/>
          <p:nvPr/>
        </p:nvSpPr>
        <p:spPr>
          <a:xfrm>
            <a:off x="3630453" y="2802307"/>
            <a:ext cx="2933597" cy="289310"/>
          </a:xfrm>
          <a:prstGeom prst="rect">
            <a:avLst/>
          </a:prstGeom>
          <a:noFill/>
          <a:ln w="9525" algn="ctr">
            <a:noFill/>
            <a:miter lim="800000"/>
            <a:headEnd/>
            <a:tailEnd/>
          </a:ln>
          <a:effectLst/>
        </p:spPr>
        <p:txBody>
          <a:bodyPr wrap="square">
            <a:spAutoFit/>
          </a:bodyPr>
          <a:lstStyle>
            <a:defPPr>
              <a:defRPr lang="en-US"/>
            </a:defPPr>
            <a:lvl1pPr eaLnBrk="0" hangingPunct="0">
              <a:lnSpc>
                <a:spcPct val="80000"/>
              </a:lnSpc>
              <a:spcBef>
                <a:spcPct val="20000"/>
              </a:spcBef>
              <a:buClr>
                <a:srgbClr val="215383"/>
              </a:buClr>
              <a:buSzPct val="95000"/>
              <a:buFont typeface="Wingdings" pitchFamily="2" charset="2"/>
              <a:buNone/>
              <a:defRPr sz="1600"/>
            </a:lvl1pPr>
          </a:lstStyle>
          <a:p>
            <a:r>
              <a:rPr lang="en-GB" dirty="0"/>
              <a:t>Parse Code</a:t>
            </a:r>
          </a:p>
        </p:txBody>
      </p:sp>
      <p:sp>
        <p:nvSpPr>
          <p:cNvPr id="17" name="Rectangle 2"/>
          <p:cNvSpPr>
            <a:spLocks noChangeArrowheads="1"/>
          </p:cNvSpPr>
          <p:nvPr/>
        </p:nvSpPr>
        <p:spPr bwMode="auto">
          <a:xfrm>
            <a:off x="191104" y="2371481"/>
            <a:ext cx="2541968" cy="1150961"/>
          </a:xfrm>
          <a:prstGeom prst="rect">
            <a:avLst/>
          </a:prstGeom>
        </p:spPr>
        <p:txBody>
          <a:bodyPr vert="horz" lIns="91440" tIns="45720" rIns="91440" bIns="45720" rtlCol="0" anchor="t" anchorCtr="0">
            <a:noAutofit/>
          </a:bodyPr>
          <a:lstStyle/>
          <a:p>
            <a:pPr>
              <a:spcBef>
                <a:spcPct val="0"/>
              </a:spcBef>
            </a:pPr>
            <a:r>
              <a:rPr lang="en-GB" sz="3200" b="1" dirty="0">
                <a:solidFill>
                  <a:schemeClr val="tx2"/>
                </a:solidFill>
                <a:latin typeface="Arial" pitchFamily="34" charset="0"/>
                <a:ea typeface="+mj-ea"/>
                <a:cs typeface="Arial" pitchFamily="34" charset="0"/>
              </a:rPr>
              <a:t>Create software architecture</a:t>
            </a:r>
          </a:p>
        </p:txBody>
      </p:sp>
    </p:spTree>
    <p:extLst>
      <p:ext uri="{BB962C8B-B14F-4D97-AF65-F5344CB8AC3E}">
        <p14:creationId xmlns:p14="http://schemas.microsoft.com/office/powerpoint/2010/main" val="908678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dirty="0" smtClean="0">
                <a:solidFill>
                  <a:schemeClr val="bg1"/>
                </a:solidFill>
              </a:rPr>
              <a:t>Embedded Coder</a:t>
            </a:r>
            <a:endParaRPr lang="en-US" sz="1000" b="1" dirty="0">
              <a:solidFill>
                <a:schemeClr val="bg1"/>
              </a:solidFill>
            </a:endParaRP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484962" y="1587271"/>
            <a:ext cx="1447800" cy="683264"/>
          </a:xfrm>
          <a:prstGeom prst="rect">
            <a:avLst/>
          </a:prstGeom>
          <a:no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‘placeholder’ model</a:t>
            </a:r>
            <a:endParaRPr lang="en-GB" sz="1600" dirty="0"/>
          </a:p>
        </p:txBody>
      </p:sp>
      <p:sp>
        <p:nvSpPr>
          <p:cNvPr id="12" name="AutoShape 13"/>
          <p:cNvSpPr>
            <a:spLocks noChangeArrowheads="1"/>
          </p:cNvSpPr>
          <p:nvPr/>
        </p:nvSpPr>
        <p:spPr bwMode="auto">
          <a:xfrm>
            <a:off x="7388062" y="4070081"/>
            <a:ext cx="1062037" cy="757237"/>
          </a:xfrm>
          <a:prstGeom prst="flowChartMultidocument">
            <a:avLst/>
          </a:prstGeom>
          <a:gradFill rotWithShape="1">
            <a:gsLst>
              <a:gs pos="0">
                <a:srgbClr val="4F8ECD">
                  <a:gamma/>
                  <a:shade val="66275"/>
                  <a:invGamma/>
                </a:srgbClr>
              </a:gs>
              <a:gs pos="100000">
                <a:srgbClr val="4F8ECD"/>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13" name="AutoShape 14"/>
          <p:cNvSpPr>
            <a:spLocks noChangeArrowheads="1"/>
          </p:cNvSpPr>
          <p:nvPr/>
        </p:nvSpPr>
        <p:spPr bwMode="auto">
          <a:xfrm>
            <a:off x="7623012" y="2974706"/>
            <a:ext cx="620712" cy="977900"/>
          </a:xfrm>
          <a:prstGeom prst="downArrow">
            <a:avLst>
              <a:gd name="adj1" fmla="val 50000"/>
              <a:gd name="adj2" fmla="val 39386"/>
            </a:avLst>
          </a:pr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
        <p:nvSpPr>
          <p:cNvPr id="15" name="AutoShape 20"/>
          <p:cNvSpPr>
            <a:spLocks noChangeArrowheads="1"/>
          </p:cNvSpPr>
          <p:nvPr/>
        </p:nvSpPr>
        <p:spPr bwMode="auto">
          <a:xfrm rot="1099016" flipH="1">
            <a:off x="1599556" y="3232303"/>
            <a:ext cx="5750066" cy="644392"/>
          </a:xfrm>
          <a:custGeom>
            <a:avLst/>
            <a:gdLst>
              <a:gd name="G0" fmla="+- 19483 0 0"/>
              <a:gd name="G1" fmla="+- 6891 0 0"/>
              <a:gd name="G2" fmla="+- 21600 0 6891"/>
              <a:gd name="G3" fmla="+- 10800 0 6891"/>
              <a:gd name="G4" fmla="+- 21600 0 19483"/>
              <a:gd name="G5" fmla="*/ G4 G3 10800"/>
              <a:gd name="G6" fmla="+- 21600 0 G5"/>
              <a:gd name="T0" fmla="*/ 19483 w 21600"/>
              <a:gd name="T1" fmla="*/ 0 h 21600"/>
              <a:gd name="T2" fmla="*/ 0 w 21600"/>
              <a:gd name="T3" fmla="*/ 10800 h 21600"/>
              <a:gd name="T4" fmla="*/ 1948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483" y="0"/>
                </a:moveTo>
                <a:lnTo>
                  <a:pt x="19483" y="6891"/>
                </a:lnTo>
                <a:lnTo>
                  <a:pt x="3375" y="6891"/>
                </a:lnTo>
                <a:lnTo>
                  <a:pt x="3375" y="14709"/>
                </a:lnTo>
                <a:lnTo>
                  <a:pt x="19483" y="14709"/>
                </a:lnTo>
                <a:lnTo>
                  <a:pt x="19483" y="21600"/>
                </a:lnTo>
                <a:lnTo>
                  <a:pt x="21600" y="10800"/>
                </a:lnTo>
                <a:close/>
              </a:path>
              <a:path w="21600" h="21600">
                <a:moveTo>
                  <a:pt x="1350" y="6891"/>
                </a:moveTo>
                <a:lnTo>
                  <a:pt x="1350" y="14709"/>
                </a:lnTo>
                <a:lnTo>
                  <a:pt x="2700" y="14709"/>
                </a:lnTo>
                <a:lnTo>
                  <a:pt x="2700" y="6891"/>
                </a:lnTo>
                <a:close/>
              </a:path>
              <a:path w="21600" h="21600">
                <a:moveTo>
                  <a:pt x="0" y="6891"/>
                </a:moveTo>
                <a:lnTo>
                  <a:pt x="0" y="14709"/>
                </a:lnTo>
                <a:lnTo>
                  <a:pt x="675" y="14709"/>
                </a:lnTo>
                <a:lnTo>
                  <a:pt x="675" y="6891"/>
                </a:lnTo>
                <a:close/>
              </a:path>
            </a:pathLst>
          </a:custGeom>
          <a:gradFill rotWithShape="1">
            <a:gsLst>
              <a:gs pos="0">
                <a:srgbClr val="4F8ECD"/>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16" name="TextBox 15"/>
          <p:cNvSpPr txBox="1"/>
          <p:nvPr/>
        </p:nvSpPr>
        <p:spPr>
          <a:xfrm>
            <a:off x="3630453" y="2802307"/>
            <a:ext cx="2933597" cy="289310"/>
          </a:xfrm>
          <a:prstGeom prst="rect">
            <a:avLst/>
          </a:prstGeom>
          <a:noFill/>
          <a:ln w="9525" algn="ctr">
            <a:noFill/>
            <a:miter lim="800000"/>
            <a:headEnd/>
            <a:tailEnd/>
          </a:ln>
          <a:effectLst/>
        </p:spPr>
        <p:txBody>
          <a:bodyPr wrap="square">
            <a:spAutoFit/>
          </a:bodyPr>
          <a:lstStyle>
            <a:defPPr>
              <a:defRPr lang="en-US"/>
            </a:defPPr>
            <a:lvl1pPr eaLnBrk="0" hangingPunct="0">
              <a:lnSpc>
                <a:spcPct val="80000"/>
              </a:lnSpc>
              <a:spcBef>
                <a:spcPct val="20000"/>
              </a:spcBef>
              <a:buClr>
                <a:srgbClr val="215383"/>
              </a:buClr>
              <a:buSzPct val="95000"/>
              <a:buFont typeface="Wingdings" pitchFamily="2" charset="2"/>
              <a:buNone/>
              <a:defRPr sz="1600"/>
            </a:lvl1pPr>
          </a:lstStyle>
          <a:p>
            <a:r>
              <a:rPr lang="en-GB" dirty="0"/>
              <a:t>Parse Code</a:t>
            </a:r>
          </a:p>
        </p:txBody>
      </p:sp>
      <p:sp>
        <p:nvSpPr>
          <p:cNvPr id="17" name="Rectangle 2"/>
          <p:cNvSpPr>
            <a:spLocks noChangeArrowheads="1"/>
          </p:cNvSpPr>
          <p:nvPr/>
        </p:nvSpPr>
        <p:spPr bwMode="auto">
          <a:xfrm>
            <a:off x="238284" y="2703818"/>
            <a:ext cx="2541968" cy="486287"/>
          </a:xfrm>
          <a:prstGeom prst="rect">
            <a:avLst/>
          </a:prstGeom>
          <a:noFill/>
          <a:ln w="9525" algn="ctr">
            <a:noFill/>
            <a:miter lim="800000"/>
            <a:headEnd/>
            <a:tailEnd/>
          </a:ln>
          <a:effectLst/>
        </p:spPr>
        <p:txBody>
          <a:bodyPr wrap="square">
            <a:spAutoFit/>
          </a:bodyPr>
          <a:lstStyle/>
          <a:p>
            <a:pPr eaLnBrk="0" hangingPunct="0">
              <a:lnSpc>
                <a:spcPct val="80000"/>
              </a:lnSpc>
              <a:spcBef>
                <a:spcPct val="20000"/>
              </a:spcBef>
              <a:buClr>
                <a:srgbClr val="215383"/>
              </a:buClr>
              <a:buSzPct val="95000"/>
              <a:buFont typeface="Wingdings" pitchFamily="2" charset="2"/>
              <a:buNone/>
            </a:pPr>
            <a:r>
              <a:rPr lang="en-GB" sz="1600" dirty="0"/>
              <a:t>Create software architecture</a:t>
            </a:r>
          </a:p>
        </p:txBody>
      </p:sp>
      <p:pic>
        <p:nvPicPr>
          <p:cNvPr id="2" name="1d-35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80559" y="2270535"/>
            <a:ext cx="6096000" cy="4572000"/>
          </a:xfrm>
          <a:prstGeom prst="rect">
            <a:avLst/>
          </a:prstGeom>
        </p:spPr>
      </p:pic>
    </p:spTree>
    <p:extLst>
      <p:ext uri="{BB962C8B-B14F-4D97-AF65-F5344CB8AC3E}">
        <p14:creationId xmlns:p14="http://schemas.microsoft.com/office/powerpoint/2010/main" val="36510777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Plant (</a:t>
            </a:r>
            <a:r>
              <a:rPr lang="en-US" altLang="ko-KR" dirty="0"/>
              <a:t>Quad-Rotor </a:t>
            </a:r>
            <a:r>
              <a:rPr lang="en-US" altLang="ko-KR" dirty="0" smtClean="0"/>
              <a:t>Vehicle)</a:t>
            </a:r>
            <a:r>
              <a:rPr lang="en-US" dirty="0" smtClean="0"/>
              <a:t> Modeling</a:t>
            </a:r>
            <a:endParaRPr lang="en-US" dirty="0"/>
          </a:p>
        </p:txBody>
      </p:sp>
      <p:sp>
        <p:nvSpPr>
          <p:cNvPr id="4" name="Subtitle 3"/>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21708868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239704" y="651054"/>
            <a:ext cx="3265495" cy="1060092"/>
          </a:xfrm>
          <a:prstGeom prst="rect">
            <a:avLst/>
          </a:prstGeom>
        </p:spPr>
        <p:txBody>
          <a:bodyPr vert="horz" lIns="91440" tIns="45720" rIns="91440" bIns="45720" rtlCol="0" anchor="t" anchorCtr="0">
            <a:noAutofit/>
          </a:bodyPr>
          <a:lstStyle/>
          <a:p>
            <a:pPr>
              <a:spcBef>
                <a:spcPct val="0"/>
              </a:spcBef>
            </a:pPr>
            <a:r>
              <a:rPr lang="en-GB" sz="3200" b="1" dirty="0">
                <a:solidFill>
                  <a:schemeClr val="tx2"/>
                </a:solidFill>
                <a:latin typeface="Arial" pitchFamily="34" charset="0"/>
                <a:ea typeface="+mj-ea"/>
                <a:cs typeface="Arial" pitchFamily="34" charset="0"/>
              </a:rPr>
              <a:t>Develop and test </a:t>
            </a:r>
            <a:r>
              <a:rPr lang="en-GB" sz="3200" b="1" dirty="0" smtClean="0">
                <a:solidFill>
                  <a:schemeClr val="tx2"/>
                </a:solidFill>
                <a:latin typeface="Arial" pitchFamily="34" charset="0"/>
                <a:ea typeface="+mj-ea"/>
                <a:cs typeface="Arial" pitchFamily="34" charset="0"/>
              </a:rPr>
              <a:t>component in Simulink</a:t>
            </a:r>
            <a:endParaRPr lang="en-GB" sz="3200" b="1" dirty="0">
              <a:solidFill>
                <a:schemeClr val="tx2"/>
              </a:solidFill>
              <a:latin typeface="Arial" pitchFamily="34" charset="0"/>
              <a:ea typeface="+mj-ea"/>
              <a:cs typeface="Arial" pitchFamily="34" charset="0"/>
            </a:endParaRPr>
          </a:p>
        </p:txBody>
      </p:sp>
      <p:pic>
        <p:nvPicPr>
          <p:cNvPr id="3" name="2a-3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7885" y="2129259"/>
            <a:ext cx="6096000" cy="4572000"/>
          </a:xfrm>
          <a:prstGeom prst="rect">
            <a:avLst/>
          </a:prstGeom>
        </p:spPr>
      </p:pic>
    </p:spTree>
    <p:extLst>
      <p:ext uri="{BB962C8B-B14F-4D97-AF65-F5344CB8AC3E}">
        <p14:creationId xmlns:p14="http://schemas.microsoft.com/office/powerpoint/2010/main" val="2565439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239704" y="651054"/>
            <a:ext cx="3265495" cy="1060092"/>
          </a:xfrm>
          <a:prstGeom prst="rect">
            <a:avLst/>
          </a:prstGeom>
        </p:spPr>
        <p:txBody>
          <a:bodyPr vert="horz" lIns="91440" tIns="45720" rIns="91440" bIns="45720" rtlCol="0" anchor="t" anchorCtr="0">
            <a:noAutofit/>
          </a:bodyPr>
          <a:lstStyle/>
          <a:p>
            <a:pPr>
              <a:spcBef>
                <a:spcPct val="0"/>
              </a:spcBef>
            </a:pPr>
            <a:r>
              <a:rPr lang="en-GB" sz="3200" b="1" dirty="0" smtClean="0">
                <a:solidFill>
                  <a:schemeClr val="tx2"/>
                </a:solidFill>
                <a:latin typeface="Arial" pitchFamily="34" charset="0"/>
                <a:ea typeface="+mj-ea"/>
                <a:cs typeface="Arial" pitchFamily="34" charset="0"/>
              </a:rPr>
              <a:t>Generate code</a:t>
            </a:r>
            <a:endParaRPr lang="en-GB" sz="3200" b="1" dirty="0">
              <a:solidFill>
                <a:schemeClr val="tx2"/>
              </a:solidFill>
              <a:latin typeface="Arial" pitchFamily="34" charset="0"/>
              <a:ea typeface="+mj-ea"/>
              <a:cs typeface="Arial" pitchFamily="34" charset="0"/>
            </a:endParaRPr>
          </a:p>
        </p:txBody>
      </p:sp>
      <p:pic>
        <p:nvPicPr>
          <p:cNvPr id="2" name="2b-2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9916" y="1858696"/>
            <a:ext cx="6525827" cy="4894370"/>
          </a:xfrm>
          <a:prstGeom prst="rect">
            <a:avLst/>
          </a:prstGeom>
        </p:spPr>
      </p:pic>
    </p:spTree>
    <p:extLst>
      <p:ext uri="{BB962C8B-B14F-4D97-AF65-F5344CB8AC3E}">
        <p14:creationId xmlns:p14="http://schemas.microsoft.com/office/powerpoint/2010/main" val="17859286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dirty="0" smtClean="0">
                <a:solidFill>
                  <a:schemeClr val="bg1"/>
                </a:solidFill>
              </a:rPr>
              <a:t>Embedded Coder</a:t>
            </a:r>
            <a:endParaRPr lang="en-US" sz="1000" b="1" dirty="0">
              <a:solidFill>
                <a:schemeClr val="bg1"/>
              </a:solidFill>
            </a:endParaRP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484962" y="1587271"/>
            <a:ext cx="1447800" cy="683264"/>
          </a:xfrm>
          <a:prstGeom prst="rect">
            <a:avLst/>
          </a:prstGeom>
          <a:no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‘placeholder’ model</a:t>
            </a:r>
            <a:endParaRPr lang="en-GB" sz="1600" dirty="0"/>
          </a:p>
        </p:txBody>
      </p:sp>
      <p:sp>
        <p:nvSpPr>
          <p:cNvPr id="12" name="AutoShape 13"/>
          <p:cNvSpPr>
            <a:spLocks noChangeArrowheads="1"/>
          </p:cNvSpPr>
          <p:nvPr/>
        </p:nvSpPr>
        <p:spPr bwMode="auto">
          <a:xfrm>
            <a:off x="7388062" y="4070081"/>
            <a:ext cx="1062037" cy="757237"/>
          </a:xfrm>
          <a:prstGeom prst="flowChartMultidocument">
            <a:avLst/>
          </a:prstGeom>
          <a:gradFill rotWithShape="1">
            <a:gsLst>
              <a:gs pos="0">
                <a:srgbClr val="4F8ECD">
                  <a:gamma/>
                  <a:shade val="66275"/>
                  <a:invGamma/>
                </a:srgbClr>
              </a:gs>
              <a:gs pos="100000">
                <a:srgbClr val="4F8ECD"/>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13" name="AutoShape 14"/>
          <p:cNvSpPr>
            <a:spLocks noChangeArrowheads="1"/>
          </p:cNvSpPr>
          <p:nvPr/>
        </p:nvSpPr>
        <p:spPr bwMode="auto">
          <a:xfrm>
            <a:off x="7623012" y="2974706"/>
            <a:ext cx="620712" cy="977900"/>
          </a:xfrm>
          <a:prstGeom prst="downArrow">
            <a:avLst>
              <a:gd name="adj1" fmla="val 50000"/>
              <a:gd name="adj2" fmla="val 39386"/>
            </a:avLst>
          </a:pr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
        <p:nvSpPr>
          <p:cNvPr id="15" name="AutoShape 20"/>
          <p:cNvSpPr>
            <a:spLocks noChangeArrowheads="1"/>
          </p:cNvSpPr>
          <p:nvPr/>
        </p:nvSpPr>
        <p:spPr bwMode="auto">
          <a:xfrm rot="1099016" flipH="1">
            <a:off x="1599556" y="3232303"/>
            <a:ext cx="5750066" cy="644392"/>
          </a:xfrm>
          <a:custGeom>
            <a:avLst/>
            <a:gdLst>
              <a:gd name="G0" fmla="+- 19483 0 0"/>
              <a:gd name="G1" fmla="+- 6891 0 0"/>
              <a:gd name="G2" fmla="+- 21600 0 6891"/>
              <a:gd name="G3" fmla="+- 10800 0 6891"/>
              <a:gd name="G4" fmla="+- 21600 0 19483"/>
              <a:gd name="G5" fmla="*/ G4 G3 10800"/>
              <a:gd name="G6" fmla="+- 21600 0 G5"/>
              <a:gd name="T0" fmla="*/ 19483 w 21600"/>
              <a:gd name="T1" fmla="*/ 0 h 21600"/>
              <a:gd name="T2" fmla="*/ 0 w 21600"/>
              <a:gd name="T3" fmla="*/ 10800 h 21600"/>
              <a:gd name="T4" fmla="*/ 1948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483" y="0"/>
                </a:moveTo>
                <a:lnTo>
                  <a:pt x="19483" y="6891"/>
                </a:lnTo>
                <a:lnTo>
                  <a:pt x="3375" y="6891"/>
                </a:lnTo>
                <a:lnTo>
                  <a:pt x="3375" y="14709"/>
                </a:lnTo>
                <a:lnTo>
                  <a:pt x="19483" y="14709"/>
                </a:lnTo>
                <a:lnTo>
                  <a:pt x="19483" y="21600"/>
                </a:lnTo>
                <a:lnTo>
                  <a:pt x="21600" y="10800"/>
                </a:lnTo>
                <a:close/>
              </a:path>
              <a:path w="21600" h="21600">
                <a:moveTo>
                  <a:pt x="1350" y="6891"/>
                </a:moveTo>
                <a:lnTo>
                  <a:pt x="1350" y="14709"/>
                </a:lnTo>
                <a:lnTo>
                  <a:pt x="2700" y="14709"/>
                </a:lnTo>
                <a:lnTo>
                  <a:pt x="2700" y="6891"/>
                </a:lnTo>
                <a:close/>
              </a:path>
              <a:path w="21600" h="21600">
                <a:moveTo>
                  <a:pt x="0" y="6891"/>
                </a:moveTo>
                <a:lnTo>
                  <a:pt x="0" y="14709"/>
                </a:lnTo>
                <a:lnTo>
                  <a:pt x="675" y="14709"/>
                </a:lnTo>
                <a:lnTo>
                  <a:pt x="675" y="6891"/>
                </a:lnTo>
                <a:close/>
              </a:path>
            </a:pathLst>
          </a:custGeom>
          <a:gradFill rotWithShape="1">
            <a:gsLst>
              <a:gs pos="0">
                <a:srgbClr val="4F8ECD"/>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16" name="TextBox 15"/>
          <p:cNvSpPr txBox="1"/>
          <p:nvPr/>
        </p:nvSpPr>
        <p:spPr>
          <a:xfrm>
            <a:off x="3505200" y="2621487"/>
            <a:ext cx="3427562" cy="645602"/>
          </a:xfrm>
          <a:prstGeom prst="rect">
            <a:avLst/>
          </a:prstGeom>
        </p:spPr>
        <p:txBody>
          <a:bodyPr vert="horz" lIns="91440" tIns="45720" rIns="91440" bIns="45720" rtlCol="0" anchor="t" anchorCtr="0">
            <a:noAutofit/>
          </a:bodyPr>
          <a:lstStyle>
            <a:lvl1pPr>
              <a:spcBef>
                <a:spcPct val="0"/>
              </a:spcBef>
              <a:buNone/>
              <a:defRPr sz="3200" b="1">
                <a:solidFill>
                  <a:schemeClr val="tx2"/>
                </a:solidFill>
                <a:latin typeface="Arial" pitchFamily="34" charset="0"/>
                <a:ea typeface="+mj-ea"/>
                <a:cs typeface="Arial" pitchFamily="34" charset="0"/>
              </a:defRPr>
            </a:lvl1pPr>
          </a:lstStyle>
          <a:p>
            <a:r>
              <a:rPr lang="en-GB" dirty="0" smtClean="0"/>
              <a:t>Re - Parse Code</a:t>
            </a:r>
            <a:endParaRPr lang="en-GB" dirty="0"/>
          </a:p>
        </p:txBody>
      </p:sp>
    </p:spTree>
    <p:extLst>
      <p:ext uri="{BB962C8B-B14F-4D97-AF65-F5344CB8AC3E}">
        <p14:creationId xmlns:p14="http://schemas.microsoft.com/office/powerpoint/2010/main" val="16177131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5"/>
          <p:cNvSpPr>
            <a:spLocks noChangeArrowheads="1"/>
          </p:cNvSpPr>
          <p:nvPr/>
        </p:nvSpPr>
        <p:spPr bwMode="auto">
          <a:xfrm>
            <a:off x="7289639" y="1438009"/>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30" name="Rectangle 5"/>
          <p:cNvSpPr>
            <a:spLocks noChangeArrowheads="1"/>
          </p:cNvSpPr>
          <p:nvPr/>
        </p:nvSpPr>
        <p:spPr bwMode="auto">
          <a:xfrm>
            <a:off x="7240424" y="1477693"/>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3" name="Rectangle 5"/>
          <p:cNvSpPr>
            <a:spLocks noChangeArrowheads="1"/>
          </p:cNvSpPr>
          <p:nvPr/>
        </p:nvSpPr>
        <p:spPr bwMode="auto">
          <a:xfrm>
            <a:off x="7183274" y="1517381"/>
            <a:ext cx="1574800" cy="841375"/>
          </a:xfrm>
          <a:prstGeom prst="rect">
            <a:avLst/>
          </a:prstGeom>
          <a:solidFill>
            <a:schemeClr val="tx2"/>
          </a:solidFill>
          <a:ln w="3175" algn="ctr">
            <a:solidFill>
              <a:schemeClr val="tx1"/>
            </a:solidFill>
            <a:miter lim="800000"/>
            <a:headEnd/>
            <a:tailEnd/>
          </a:ln>
          <a:effectLst/>
        </p:spPr>
        <p:txBody>
          <a:bodyPr anchor="ctr"/>
          <a:lstStyle/>
          <a:p>
            <a:r>
              <a:rPr lang="en-US" sz="1600" b="1" dirty="0">
                <a:solidFill>
                  <a:schemeClr val="bg1"/>
                </a:solidFill>
              </a:rPr>
              <a:t>Simulink and Stateflow</a:t>
            </a:r>
            <a:endParaRPr lang="en-US" sz="1600" b="1" baseline="30000" dirty="0">
              <a:solidFill>
                <a:schemeClr val="bg1"/>
              </a:solidFill>
              <a:cs typeface="Arial" charset="0"/>
            </a:endParaRPr>
          </a:p>
        </p:txBody>
      </p:sp>
      <p:sp>
        <p:nvSpPr>
          <p:cNvPr id="222214" name="Rectangle 6"/>
          <p:cNvSpPr>
            <a:spLocks noChangeArrowheads="1"/>
          </p:cNvSpPr>
          <p:nvPr/>
        </p:nvSpPr>
        <p:spPr bwMode="auto">
          <a:xfrm>
            <a:off x="7181687" y="2358756"/>
            <a:ext cx="1574800" cy="525462"/>
          </a:xfrm>
          <a:prstGeom prst="rect">
            <a:avLst/>
          </a:prstGeom>
          <a:solidFill>
            <a:srgbClr val="3C82C8"/>
          </a:solidFill>
          <a:ln w="6350" algn="ctr">
            <a:solidFill>
              <a:schemeClr val="tx1"/>
            </a:solidFill>
            <a:miter lim="800000"/>
            <a:headEnd/>
            <a:tailEnd/>
          </a:ln>
          <a:effectLst/>
        </p:spPr>
        <p:txBody>
          <a:bodyPr wrap="none" anchor="ctr"/>
          <a:lstStyle/>
          <a:p>
            <a:r>
              <a:rPr lang="en-US" sz="1000" b="1" dirty="0" smtClean="0">
                <a:solidFill>
                  <a:schemeClr val="bg1"/>
                </a:solidFill>
              </a:rPr>
              <a:t>Embedded Coder</a:t>
            </a:r>
            <a:endParaRPr lang="en-US" sz="1000" b="1" dirty="0">
              <a:solidFill>
                <a:schemeClr val="bg1"/>
              </a:solidFill>
            </a:endParaRPr>
          </a:p>
        </p:txBody>
      </p:sp>
      <p:sp>
        <p:nvSpPr>
          <p:cNvPr id="222219" name="Rectangle 11"/>
          <p:cNvSpPr>
            <a:spLocks noChangeArrowheads="1"/>
          </p:cNvSpPr>
          <p:nvPr/>
        </p:nvSpPr>
        <p:spPr bwMode="auto">
          <a:xfrm>
            <a:off x="256516" y="1590256"/>
            <a:ext cx="1274763" cy="841375"/>
          </a:xfrm>
          <a:prstGeom prst="rect">
            <a:avLst/>
          </a:prstGeom>
          <a:solidFill>
            <a:srgbClr val="EBB24B"/>
          </a:solidFill>
          <a:ln w="19050" algn="ctr">
            <a:noFill/>
            <a:miter lim="800000"/>
            <a:headEnd/>
            <a:tailEnd/>
          </a:ln>
          <a:effectLst/>
        </p:spPr>
        <p:txBody>
          <a:bodyPr wrap="none" anchor="ctr"/>
          <a:lstStyle/>
          <a:p>
            <a:r>
              <a:rPr lang="en-US" b="1"/>
              <a:t>UML Tool</a:t>
            </a:r>
          </a:p>
        </p:txBody>
      </p:sp>
      <p:sp>
        <p:nvSpPr>
          <p:cNvPr id="25" name="Flowchart: Multidocument 24"/>
          <p:cNvSpPr/>
          <p:nvPr/>
        </p:nvSpPr>
        <p:spPr>
          <a:xfrm>
            <a:off x="3505200" y="685800"/>
            <a:ext cx="2057400" cy="762000"/>
          </a:xfrm>
          <a:prstGeom prst="flowChartMultidocumen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latin typeface="Arial" pitchFamily="34" charset="0"/>
                <a:cs typeface="Arial" pitchFamily="34" charset="0"/>
              </a:rPr>
              <a:t>S/W</a:t>
            </a:r>
          </a:p>
          <a:p>
            <a:pPr algn="ctr"/>
            <a:r>
              <a:rPr lang="en-GB" sz="1600" b="1" dirty="0" smtClean="0">
                <a:solidFill>
                  <a:schemeClr val="tx1"/>
                </a:solidFill>
                <a:latin typeface="Arial" pitchFamily="34" charset="0"/>
                <a:cs typeface="Arial" pitchFamily="34" charset="0"/>
              </a:rPr>
              <a:t>Requirements</a:t>
            </a:r>
          </a:p>
        </p:txBody>
      </p:sp>
      <p:sp>
        <p:nvSpPr>
          <p:cNvPr id="26" name="Bent Arrow 25"/>
          <p:cNvSpPr/>
          <p:nvPr/>
        </p:nvSpPr>
        <p:spPr>
          <a:xfrm rot="5400000">
            <a:off x="6526602" y="-49602"/>
            <a:ext cx="685800" cy="246140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7" name="Bent Arrow 26"/>
          <p:cNvSpPr/>
          <p:nvPr/>
        </p:nvSpPr>
        <p:spPr>
          <a:xfrm rot="16200000" flipH="1">
            <a:off x="1700123" y="-128678"/>
            <a:ext cx="685800" cy="2619555"/>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solidFill>
                <a:schemeClr val="tx1"/>
              </a:solidFill>
              <a:latin typeface="Arial" pitchFamily="34" charset="0"/>
              <a:cs typeface="Arial" pitchFamily="34" charset="0"/>
            </a:endParaRPr>
          </a:p>
        </p:txBody>
      </p:sp>
      <p:sp>
        <p:nvSpPr>
          <p:cNvPr id="28" name="Rectangle 15"/>
          <p:cNvSpPr>
            <a:spLocks noChangeArrowheads="1"/>
          </p:cNvSpPr>
          <p:nvPr/>
        </p:nvSpPr>
        <p:spPr bwMode="auto">
          <a:xfrm>
            <a:off x="5484962" y="1587271"/>
            <a:ext cx="1447800" cy="683264"/>
          </a:xfrm>
          <a:prstGeom prst="rect">
            <a:avLst/>
          </a:prstGeom>
          <a:noFill/>
          <a:ln w="9525" algn="ctr">
            <a:noFill/>
            <a:miter lim="800000"/>
            <a:headEnd/>
            <a:tailEnd/>
          </a:ln>
          <a:effectLst/>
        </p:spPr>
        <p:txBody>
          <a:bodyPr wrap="square">
            <a:spAutoFit/>
          </a:bodyPr>
          <a:lstStyle/>
          <a:p>
            <a:pPr algn="l" eaLnBrk="0" hangingPunct="0">
              <a:lnSpc>
                <a:spcPct val="80000"/>
              </a:lnSpc>
              <a:spcBef>
                <a:spcPct val="20000"/>
              </a:spcBef>
              <a:buClr>
                <a:srgbClr val="215383"/>
              </a:buClr>
              <a:buSzPct val="95000"/>
              <a:buFont typeface="Wingdings" pitchFamily="2" charset="2"/>
              <a:buNone/>
            </a:pPr>
            <a:r>
              <a:rPr lang="en-GB" sz="1600" dirty="0" smtClean="0"/>
              <a:t>Create ‘placeholder’ model</a:t>
            </a:r>
            <a:endParaRPr lang="en-GB" sz="1600" dirty="0"/>
          </a:p>
        </p:txBody>
      </p:sp>
      <p:sp>
        <p:nvSpPr>
          <p:cNvPr id="12" name="AutoShape 13"/>
          <p:cNvSpPr>
            <a:spLocks noChangeArrowheads="1"/>
          </p:cNvSpPr>
          <p:nvPr/>
        </p:nvSpPr>
        <p:spPr bwMode="auto">
          <a:xfrm>
            <a:off x="7388062" y="4070081"/>
            <a:ext cx="1062037" cy="757237"/>
          </a:xfrm>
          <a:prstGeom prst="flowChartMultidocument">
            <a:avLst/>
          </a:prstGeom>
          <a:gradFill rotWithShape="1">
            <a:gsLst>
              <a:gs pos="0">
                <a:srgbClr val="4F8ECD">
                  <a:gamma/>
                  <a:shade val="66275"/>
                  <a:invGamma/>
                </a:srgbClr>
              </a:gs>
              <a:gs pos="100000">
                <a:srgbClr val="4F8ECD"/>
              </a:gs>
            </a:gsLst>
            <a:lin ang="18900000" scaled="1"/>
          </a:gradFill>
          <a:ln w="38100">
            <a:solidFill>
              <a:schemeClr val="bg1"/>
            </a:solidFill>
            <a:miter lim="800000"/>
            <a:headEnd/>
            <a:tailEnd/>
          </a:ln>
          <a:effectLst/>
        </p:spPr>
        <p:txBody>
          <a:bodyPr wrap="none" anchor="ctr"/>
          <a:lstStyle/>
          <a:p>
            <a:r>
              <a:rPr lang="en-GB" b="1">
                <a:solidFill>
                  <a:schemeClr val="bg1"/>
                </a:solidFill>
              </a:rPr>
              <a:t>C++</a:t>
            </a:r>
          </a:p>
        </p:txBody>
      </p:sp>
      <p:sp>
        <p:nvSpPr>
          <p:cNvPr id="13" name="AutoShape 14"/>
          <p:cNvSpPr>
            <a:spLocks noChangeArrowheads="1"/>
          </p:cNvSpPr>
          <p:nvPr/>
        </p:nvSpPr>
        <p:spPr bwMode="auto">
          <a:xfrm>
            <a:off x="7623012" y="2974706"/>
            <a:ext cx="620712" cy="977900"/>
          </a:xfrm>
          <a:prstGeom prst="downArrow">
            <a:avLst>
              <a:gd name="adj1" fmla="val 50000"/>
              <a:gd name="adj2" fmla="val 39386"/>
            </a:avLst>
          </a:prstGeom>
          <a:gradFill rotWithShape="1">
            <a:gsLst>
              <a:gs pos="0">
                <a:srgbClr val="4F8ECD">
                  <a:gamma/>
                  <a:shade val="46275"/>
                  <a:invGamma/>
                </a:srgbClr>
              </a:gs>
              <a:gs pos="100000">
                <a:srgbClr val="4F8ECD"/>
              </a:gs>
            </a:gsLst>
            <a:lin ang="18900000" scaled="1"/>
          </a:gradFill>
          <a:ln w="38100" algn="ctr">
            <a:solidFill>
              <a:schemeClr val="bg1"/>
            </a:solidFill>
            <a:miter lim="800000"/>
            <a:headEnd/>
            <a:tailEnd/>
          </a:ln>
          <a:effectLst/>
        </p:spPr>
        <p:txBody>
          <a:bodyPr wrap="none" anchor="ctr"/>
          <a:lstStyle/>
          <a:p>
            <a:endParaRPr lang="en-GB"/>
          </a:p>
        </p:txBody>
      </p:sp>
      <p:sp>
        <p:nvSpPr>
          <p:cNvPr id="15" name="AutoShape 20"/>
          <p:cNvSpPr>
            <a:spLocks noChangeArrowheads="1"/>
          </p:cNvSpPr>
          <p:nvPr/>
        </p:nvSpPr>
        <p:spPr bwMode="auto">
          <a:xfrm rot="1099016" flipH="1">
            <a:off x="1599556" y="3232303"/>
            <a:ext cx="5750066" cy="644392"/>
          </a:xfrm>
          <a:custGeom>
            <a:avLst/>
            <a:gdLst>
              <a:gd name="G0" fmla="+- 19483 0 0"/>
              <a:gd name="G1" fmla="+- 6891 0 0"/>
              <a:gd name="G2" fmla="+- 21600 0 6891"/>
              <a:gd name="G3" fmla="+- 10800 0 6891"/>
              <a:gd name="G4" fmla="+- 21600 0 19483"/>
              <a:gd name="G5" fmla="*/ G4 G3 10800"/>
              <a:gd name="G6" fmla="+- 21600 0 G5"/>
              <a:gd name="T0" fmla="*/ 19483 w 21600"/>
              <a:gd name="T1" fmla="*/ 0 h 21600"/>
              <a:gd name="T2" fmla="*/ 0 w 21600"/>
              <a:gd name="T3" fmla="*/ 10800 h 21600"/>
              <a:gd name="T4" fmla="*/ 1948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483" y="0"/>
                </a:moveTo>
                <a:lnTo>
                  <a:pt x="19483" y="6891"/>
                </a:lnTo>
                <a:lnTo>
                  <a:pt x="3375" y="6891"/>
                </a:lnTo>
                <a:lnTo>
                  <a:pt x="3375" y="14709"/>
                </a:lnTo>
                <a:lnTo>
                  <a:pt x="19483" y="14709"/>
                </a:lnTo>
                <a:lnTo>
                  <a:pt x="19483" y="21600"/>
                </a:lnTo>
                <a:lnTo>
                  <a:pt x="21600" y="10800"/>
                </a:lnTo>
                <a:close/>
              </a:path>
              <a:path w="21600" h="21600">
                <a:moveTo>
                  <a:pt x="1350" y="6891"/>
                </a:moveTo>
                <a:lnTo>
                  <a:pt x="1350" y="14709"/>
                </a:lnTo>
                <a:lnTo>
                  <a:pt x="2700" y="14709"/>
                </a:lnTo>
                <a:lnTo>
                  <a:pt x="2700" y="6891"/>
                </a:lnTo>
                <a:close/>
              </a:path>
              <a:path w="21600" h="21600">
                <a:moveTo>
                  <a:pt x="0" y="6891"/>
                </a:moveTo>
                <a:lnTo>
                  <a:pt x="0" y="14709"/>
                </a:lnTo>
                <a:lnTo>
                  <a:pt x="675" y="14709"/>
                </a:lnTo>
                <a:lnTo>
                  <a:pt x="675" y="6891"/>
                </a:lnTo>
                <a:close/>
              </a:path>
            </a:pathLst>
          </a:custGeom>
          <a:gradFill rotWithShape="1">
            <a:gsLst>
              <a:gs pos="0">
                <a:srgbClr val="4F8ECD"/>
              </a:gs>
              <a:gs pos="100000">
                <a:schemeClr val="accent1"/>
              </a:gs>
            </a:gsLst>
            <a:lin ang="18900000" scaled="1"/>
          </a:gradFill>
          <a:ln w="38100" algn="ctr">
            <a:solidFill>
              <a:schemeClr val="bg1"/>
            </a:solidFill>
            <a:miter lim="800000"/>
            <a:headEnd/>
            <a:tailEnd/>
          </a:ln>
          <a:effectLst/>
        </p:spPr>
        <p:txBody>
          <a:bodyPr wrap="none" anchor="ctr"/>
          <a:lstStyle/>
          <a:p>
            <a:endParaRPr lang="en-GB"/>
          </a:p>
        </p:txBody>
      </p:sp>
      <p:sp>
        <p:nvSpPr>
          <p:cNvPr id="16" name="TextBox 15"/>
          <p:cNvSpPr txBox="1"/>
          <p:nvPr/>
        </p:nvSpPr>
        <p:spPr>
          <a:xfrm>
            <a:off x="3505200" y="2621487"/>
            <a:ext cx="3427562" cy="645602"/>
          </a:xfrm>
          <a:prstGeom prst="rect">
            <a:avLst/>
          </a:prstGeom>
        </p:spPr>
        <p:txBody>
          <a:bodyPr vert="horz" lIns="91440" tIns="45720" rIns="91440" bIns="45720" rtlCol="0" anchor="t" anchorCtr="0">
            <a:noAutofit/>
          </a:bodyPr>
          <a:lstStyle>
            <a:lvl1pPr>
              <a:spcBef>
                <a:spcPct val="0"/>
              </a:spcBef>
              <a:buNone/>
              <a:defRPr sz="3200" b="1">
                <a:solidFill>
                  <a:schemeClr val="tx2"/>
                </a:solidFill>
                <a:latin typeface="Arial" pitchFamily="34" charset="0"/>
                <a:ea typeface="+mj-ea"/>
                <a:cs typeface="Arial" pitchFamily="34" charset="0"/>
              </a:defRPr>
            </a:lvl1pPr>
          </a:lstStyle>
          <a:p>
            <a:r>
              <a:rPr lang="en-GB" dirty="0" smtClean="0"/>
              <a:t>Re - Parse Code</a:t>
            </a:r>
            <a:endParaRPr lang="en-GB" dirty="0"/>
          </a:p>
        </p:txBody>
      </p:sp>
      <p:pic>
        <p:nvPicPr>
          <p:cNvPr id="2" name="2c-3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6353" y="1590319"/>
            <a:ext cx="6812482" cy="5109362"/>
          </a:xfrm>
          <a:prstGeom prst="rect">
            <a:avLst/>
          </a:prstGeom>
        </p:spPr>
      </p:pic>
    </p:spTree>
    <p:extLst>
      <p:ext uri="{BB962C8B-B14F-4D97-AF65-F5344CB8AC3E}">
        <p14:creationId xmlns:p14="http://schemas.microsoft.com/office/powerpoint/2010/main" val="1575635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smtClean="0"/>
              <a:t>System Engineering</a:t>
            </a:r>
            <a:endParaRPr lang="en-US" dirty="0"/>
          </a:p>
        </p:txBody>
      </p:sp>
      <p:sp>
        <p:nvSpPr>
          <p:cNvPr id="4" name="Subtitle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3529171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381000"/>
            <a:ext cx="8077200" cy="990600"/>
          </a:xfrm>
        </p:spPr>
        <p:txBody>
          <a:bodyPr/>
          <a:lstStyle/>
          <a:p>
            <a:r>
              <a:rPr lang="en-US" sz="2400" dirty="0" smtClean="0"/>
              <a:t>From Requirements to Architecture and Specification</a:t>
            </a:r>
            <a:endParaRPr lang="en-US" sz="2400" dirty="0"/>
          </a:p>
        </p:txBody>
      </p:sp>
      <p:sp>
        <p:nvSpPr>
          <p:cNvPr id="4" name="Rounded Rectangle 3"/>
          <p:cNvSpPr/>
          <p:nvPr/>
        </p:nvSpPr>
        <p:spPr>
          <a:xfrm>
            <a:off x="2237096" y="3876645"/>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Architecture</a:t>
            </a:r>
          </a:p>
        </p:txBody>
      </p:sp>
      <p:sp>
        <p:nvSpPr>
          <p:cNvPr id="8" name="Rounded Rectangle 7"/>
          <p:cNvSpPr/>
          <p:nvPr/>
        </p:nvSpPr>
        <p:spPr>
          <a:xfrm>
            <a:off x="4852922" y="3876645"/>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Behavior</a:t>
            </a:r>
          </a:p>
        </p:txBody>
      </p:sp>
      <p:cxnSp>
        <p:nvCxnSpPr>
          <p:cNvPr id="13" name="Straight Connector 12"/>
          <p:cNvCxnSpPr/>
          <p:nvPr/>
        </p:nvCxnSpPr>
        <p:spPr>
          <a:xfrm>
            <a:off x="1903036" y="5744805"/>
            <a:ext cx="5021308" cy="0"/>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937960" y="5887451"/>
            <a:ext cx="5154488" cy="400110"/>
          </a:xfrm>
          <a:prstGeom prst="rect">
            <a:avLst/>
          </a:prstGeom>
          <a:noFill/>
        </p:spPr>
        <p:txBody>
          <a:bodyPr wrap="square" rtlCol="0">
            <a:spAutoFit/>
          </a:bodyPr>
          <a:lstStyle/>
          <a:p>
            <a:r>
              <a:rPr lang="en-US" sz="2000" dirty="0" smtClean="0">
                <a:latin typeface="Arial" pitchFamily="34" charset="0"/>
                <a:cs typeface="Arial" pitchFamily="34" charset="0"/>
              </a:rPr>
              <a:t>Abstract 	                         Detailed</a:t>
            </a:r>
            <a:endParaRPr lang="en-US" sz="2000" dirty="0">
              <a:latin typeface="Arial" pitchFamily="34" charset="0"/>
              <a:cs typeface="Arial" pitchFamily="34" charset="0"/>
            </a:endParaRPr>
          </a:p>
        </p:txBody>
      </p:sp>
      <p:sp>
        <p:nvSpPr>
          <p:cNvPr id="2" name="Curved Down Arrow 1"/>
          <p:cNvSpPr/>
          <p:nvPr/>
        </p:nvSpPr>
        <p:spPr>
          <a:xfrm>
            <a:off x="3075295" y="3239561"/>
            <a:ext cx="2895601" cy="609600"/>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15" name="Curved Down Arrow 14"/>
          <p:cNvSpPr/>
          <p:nvPr/>
        </p:nvSpPr>
        <p:spPr>
          <a:xfrm rot="10800000">
            <a:off x="3075296" y="5019645"/>
            <a:ext cx="2895600" cy="609600"/>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10" name="Rounded Rectangle 9"/>
          <p:cNvSpPr/>
          <p:nvPr/>
        </p:nvSpPr>
        <p:spPr>
          <a:xfrm>
            <a:off x="3562704" y="1143000"/>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Requirements</a:t>
            </a:r>
          </a:p>
        </p:txBody>
      </p:sp>
      <p:sp>
        <p:nvSpPr>
          <p:cNvPr id="7" name="Left Arrow 6"/>
          <p:cNvSpPr/>
          <p:nvPr/>
        </p:nvSpPr>
        <p:spPr>
          <a:xfrm rot="18346481">
            <a:off x="2389870" y="2904820"/>
            <a:ext cx="1449764" cy="49636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 name="Left Arrow 13"/>
          <p:cNvSpPr/>
          <p:nvPr/>
        </p:nvSpPr>
        <p:spPr>
          <a:xfrm rot="13545392">
            <a:off x="5297169" y="2823464"/>
            <a:ext cx="1449764" cy="49636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Left Arrow 15"/>
          <p:cNvSpPr/>
          <p:nvPr/>
        </p:nvSpPr>
        <p:spPr>
          <a:xfrm rot="7499812">
            <a:off x="2542269" y="2716507"/>
            <a:ext cx="1449764" cy="49636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7" name="Left Arrow 16"/>
          <p:cNvSpPr/>
          <p:nvPr/>
        </p:nvSpPr>
        <p:spPr>
          <a:xfrm rot="2732692">
            <a:off x="5131694" y="2652853"/>
            <a:ext cx="1449764" cy="49636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865396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7" grpId="0" animBg="1"/>
      <p:bldP spid="14" grpId="0" animBg="1"/>
      <p:bldP spid="16" grpId="0" animBg="1"/>
      <p:bldP spid="17"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modeled?</a:t>
            </a:r>
            <a:endParaRPr lang="en-US" dirty="0"/>
          </a:p>
        </p:txBody>
      </p:sp>
      <p:sp>
        <p:nvSpPr>
          <p:cNvPr id="4" name="Rounded Rectangle 3"/>
          <p:cNvSpPr/>
          <p:nvPr/>
        </p:nvSpPr>
        <p:spPr>
          <a:xfrm>
            <a:off x="2133600" y="2084884"/>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Architecture</a:t>
            </a:r>
          </a:p>
        </p:txBody>
      </p:sp>
      <p:sp>
        <p:nvSpPr>
          <p:cNvPr id="5" name="Rounded Rectangle 4"/>
          <p:cNvSpPr/>
          <p:nvPr/>
        </p:nvSpPr>
        <p:spPr>
          <a:xfrm>
            <a:off x="2133600" y="3835907"/>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Software Architecture</a:t>
            </a:r>
          </a:p>
        </p:txBody>
      </p:sp>
      <p:sp>
        <p:nvSpPr>
          <p:cNvPr id="8" name="Rounded Rectangle 7"/>
          <p:cNvSpPr/>
          <p:nvPr/>
        </p:nvSpPr>
        <p:spPr>
          <a:xfrm>
            <a:off x="4749426" y="2084884"/>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Behavior</a:t>
            </a:r>
          </a:p>
        </p:txBody>
      </p:sp>
      <p:sp>
        <p:nvSpPr>
          <p:cNvPr id="9" name="Rounded Rectangle 8"/>
          <p:cNvSpPr/>
          <p:nvPr/>
        </p:nvSpPr>
        <p:spPr>
          <a:xfrm>
            <a:off x="4749426" y="3835907"/>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Software</a:t>
            </a:r>
          </a:p>
          <a:p>
            <a:pPr algn="ctr"/>
            <a:r>
              <a:rPr lang="en-US" b="1" dirty="0" smtClean="0">
                <a:latin typeface="Arial" pitchFamily="34" charset="0"/>
                <a:cs typeface="Arial" pitchFamily="34" charset="0"/>
              </a:rPr>
              <a:t>Behavior</a:t>
            </a:r>
          </a:p>
        </p:txBody>
      </p:sp>
      <p:cxnSp>
        <p:nvCxnSpPr>
          <p:cNvPr id="3" name="Straight Connector 2"/>
          <p:cNvCxnSpPr/>
          <p:nvPr/>
        </p:nvCxnSpPr>
        <p:spPr>
          <a:xfrm>
            <a:off x="1981200" y="3505200"/>
            <a:ext cx="4876800" cy="0"/>
          </a:xfrm>
          <a:prstGeom prst="line">
            <a:avLst/>
          </a:prstGeom>
          <a:ln w="63500">
            <a:solidFill>
              <a:schemeClr val="accent5">
                <a:lumMod val="7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1708" y="1905000"/>
            <a:ext cx="0" cy="3569207"/>
          </a:xfrm>
          <a:prstGeom prst="line">
            <a:avLst/>
          </a:prstGeom>
          <a:ln w="63500">
            <a:solidFill>
              <a:schemeClr val="accent5">
                <a:lumMod val="7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99540" y="5638800"/>
            <a:ext cx="5021308" cy="0"/>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828800" y="1981201"/>
            <a:ext cx="0" cy="3657599"/>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34464" y="5781446"/>
            <a:ext cx="5154488" cy="400110"/>
          </a:xfrm>
          <a:prstGeom prst="rect">
            <a:avLst/>
          </a:prstGeom>
          <a:noFill/>
        </p:spPr>
        <p:txBody>
          <a:bodyPr wrap="square" rtlCol="0">
            <a:spAutoFit/>
          </a:bodyPr>
          <a:lstStyle/>
          <a:p>
            <a:r>
              <a:rPr lang="en-US" sz="2000" dirty="0" smtClean="0">
                <a:latin typeface="Arial" pitchFamily="34" charset="0"/>
                <a:cs typeface="Arial" pitchFamily="34" charset="0"/>
              </a:rPr>
              <a:t>Abstract 	                         Detailed</a:t>
            </a:r>
            <a:endParaRPr lang="en-US" sz="2000" dirty="0">
              <a:latin typeface="Arial" pitchFamily="34" charset="0"/>
              <a:cs typeface="Arial" pitchFamily="34" charset="0"/>
            </a:endParaRPr>
          </a:p>
        </p:txBody>
      </p:sp>
      <p:sp>
        <p:nvSpPr>
          <p:cNvPr id="20" name="TextBox 19"/>
          <p:cNvSpPr txBox="1"/>
          <p:nvPr/>
        </p:nvSpPr>
        <p:spPr>
          <a:xfrm rot="16200000">
            <a:off x="-307127" y="3305145"/>
            <a:ext cx="3320140" cy="400110"/>
          </a:xfrm>
          <a:prstGeom prst="rect">
            <a:avLst/>
          </a:prstGeom>
          <a:noFill/>
        </p:spPr>
        <p:txBody>
          <a:bodyPr wrap="none" rtlCol="0">
            <a:spAutoFit/>
          </a:bodyPr>
          <a:lstStyle/>
          <a:p>
            <a:r>
              <a:rPr lang="en-US" sz="2000" dirty="0" smtClean="0">
                <a:latin typeface="Arial" pitchFamily="34" charset="0"/>
                <a:cs typeface="Arial" pitchFamily="34" charset="0"/>
              </a:rPr>
              <a:t>Software                  System</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90194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it is modeled using SysML/UML</a:t>
            </a:r>
            <a:endParaRPr lang="en-US" dirty="0"/>
          </a:p>
        </p:txBody>
      </p:sp>
      <p:sp>
        <p:nvSpPr>
          <p:cNvPr id="4" name="Rounded Rectangle 3"/>
          <p:cNvSpPr/>
          <p:nvPr/>
        </p:nvSpPr>
        <p:spPr>
          <a:xfrm>
            <a:off x="2133600" y="2084884"/>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Architecture</a:t>
            </a:r>
          </a:p>
        </p:txBody>
      </p:sp>
      <p:sp>
        <p:nvSpPr>
          <p:cNvPr id="5" name="Rounded Rectangle 4"/>
          <p:cNvSpPr/>
          <p:nvPr/>
        </p:nvSpPr>
        <p:spPr>
          <a:xfrm>
            <a:off x="2133600" y="3835907"/>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Software Architecture</a:t>
            </a:r>
          </a:p>
        </p:txBody>
      </p:sp>
      <p:sp>
        <p:nvSpPr>
          <p:cNvPr id="8" name="Rounded Rectangle 7"/>
          <p:cNvSpPr/>
          <p:nvPr/>
        </p:nvSpPr>
        <p:spPr>
          <a:xfrm>
            <a:off x="4749426" y="2084884"/>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Behavior</a:t>
            </a:r>
          </a:p>
        </p:txBody>
      </p:sp>
      <p:sp>
        <p:nvSpPr>
          <p:cNvPr id="9" name="Rounded Rectangle 8"/>
          <p:cNvSpPr/>
          <p:nvPr/>
        </p:nvSpPr>
        <p:spPr>
          <a:xfrm>
            <a:off x="4749426" y="3835907"/>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Software</a:t>
            </a:r>
          </a:p>
          <a:p>
            <a:pPr algn="ctr"/>
            <a:r>
              <a:rPr lang="en-US" b="1" dirty="0" smtClean="0">
                <a:latin typeface="Arial" pitchFamily="34" charset="0"/>
                <a:cs typeface="Arial" pitchFamily="34" charset="0"/>
              </a:rPr>
              <a:t>Behavior</a:t>
            </a:r>
          </a:p>
        </p:txBody>
      </p:sp>
      <p:cxnSp>
        <p:nvCxnSpPr>
          <p:cNvPr id="3" name="Straight Connector 2"/>
          <p:cNvCxnSpPr/>
          <p:nvPr/>
        </p:nvCxnSpPr>
        <p:spPr>
          <a:xfrm>
            <a:off x="1981200" y="3505200"/>
            <a:ext cx="4876800" cy="0"/>
          </a:xfrm>
          <a:prstGeom prst="line">
            <a:avLst/>
          </a:prstGeom>
          <a:ln w="63500">
            <a:solidFill>
              <a:schemeClr val="accent5">
                <a:lumMod val="7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1708" y="1905000"/>
            <a:ext cx="0" cy="3569207"/>
          </a:xfrm>
          <a:prstGeom prst="line">
            <a:avLst/>
          </a:prstGeom>
          <a:ln w="63500">
            <a:solidFill>
              <a:schemeClr val="accent5">
                <a:lumMod val="7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99540" y="5638800"/>
            <a:ext cx="5021308" cy="0"/>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828800" y="1981201"/>
            <a:ext cx="0" cy="3657599"/>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34464" y="5781446"/>
            <a:ext cx="5154488" cy="400110"/>
          </a:xfrm>
          <a:prstGeom prst="rect">
            <a:avLst/>
          </a:prstGeom>
          <a:noFill/>
        </p:spPr>
        <p:txBody>
          <a:bodyPr wrap="square" rtlCol="0">
            <a:spAutoFit/>
          </a:bodyPr>
          <a:lstStyle/>
          <a:p>
            <a:r>
              <a:rPr lang="en-US" sz="2000" dirty="0" smtClean="0">
                <a:latin typeface="Arial" pitchFamily="34" charset="0"/>
                <a:cs typeface="Arial" pitchFamily="34" charset="0"/>
              </a:rPr>
              <a:t>Abstract 	                         Detailed</a:t>
            </a:r>
            <a:endParaRPr lang="en-US" sz="2000" dirty="0">
              <a:latin typeface="Arial" pitchFamily="34" charset="0"/>
              <a:cs typeface="Arial" pitchFamily="34" charset="0"/>
            </a:endParaRPr>
          </a:p>
        </p:txBody>
      </p:sp>
      <p:sp>
        <p:nvSpPr>
          <p:cNvPr id="20" name="TextBox 19"/>
          <p:cNvSpPr txBox="1"/>
          <p:nvPr/>
        </p:nvSpPr>
        <p:spPr>
          <a:xfrm rot="16200000">
            <a:off x="-307127" y="3305145"/>
            <a:ext cx="3320140" cy="400110"/>
          </a:xfrm>
          <a:prstGeom prst="rect">
            <a:avLst/>
          </a:prstGeom>
          <a:noFill/>
        </p:spPr>
        <p:txBody>
          <a:bodyPr wrap="none" rtlCol="0">
            <a:spAutoFit/>
          </a:bodyPr>
          <a:lstStyle/>
          <a:p>
            <a:r>
              <a:rPr lang="en-US" sz="2000" dirty="0" smtClean="0">
                <a:latin typeface="Arial" pitchFamily="34" charset="0"/>
                <a:cs typeface="Arial" pitchFamily="34" charset="0"/>
              </a:rPr>
              <a:t>Software                  System</a:t>
            </a:r>
            <a:endParaRPr lang="en-US" sz="2000" dirty="0">
              <a:latin typeface="Arial" pitchFamily="34" charset="0"/>
              <a:cs typeface="Arial" pitchFamily="34" charset="0"/>
            </a:endParaRPr>
          </a:p>
        </p:txBody>
      </p:sp>
      <p:sp>
        <p:nvSpPr>
          <p:cNvPr id="2" name="Rounded Rectangle 1"/>
          <p:cNvSpPr/>
          <p:nvPr/>
        </p:nvSpPr>
        <p:spPr>
          <a:xfrm>
            <a:off x="1834465" y="3810000"/>
            <a:ext cx="5154488" cy="1219200"/>
          </a:xfrm>
          <a:prstGeom prst="round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UML</a:t>
            </a:r>
          </a:p>
        </p:txBody>
      </p:sp>
      <p:sp>
        <p:nvSpPr>
          <p:cNvPr id="15" name="Rounded Rectangle 14"/>
          <p:cNvSpPr/>
          <p:nvPr/>
        </p:nvSpPr>
        <p:spPr>
          <a:xfrm>
            <a:off x="1905001" y="2057400"/>
            <a:ext cx="5029199" cy="1219200"/>
          </a:xfrm>
          <a:prstGeom prst="roundRect">
            <a:avLst/>
          </a:prstGeom>
          <a:solidFill>
            <a:srgbClr val="00206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SysML</a:t>
            </a:r>
          </a:p>
        </p:txBody>
      </p:sp>
      <p:sp>
        <p:nvSpPr>
          <p:cNvPr id="16" name="Content Placeholder 2"/>
          <p:cNvSpPr>
            <a:spLocks noGrp="1"/>
          </p:cNvSpPr>
          <p:nvPr>
            <p:ph idx="1"/>
          </p:nvPr>
        </p:nvSpPr>
        <p:spPr>
          <a:xfrm>
            <a:off x="6654426" y="1600200"/>
            <a:ext cx="2337174" cy="4648200"/>
          </a:xfrm>
        </p:spPr>
        <p:txBody>
          <a:bodyPr/>
          <a:lstStyle/>
          <a:p>
            <a:r>
              <a:rPr lang="en-US" dirty="0" smtClean="0"/>
              <a:t>Tools</a:t>
            </a:r>
          </a:p>
          <a:p>
            <a:pPr lvl="1"/>
            <a:r>
              <a:rPr lang="en-US" dirty="0" smtClean="0"/>
              <a:t>Rhapsody (IBM)</a:t>
            </a:r>
          </a:p>
          <a:p>
            <a:pPr lvl="1"/>
            <a:r>
              <a:rPr lang="en-US" dirty="0" smtClean="0"/>
              <a:t>Magic Draw (No Magic)</a:t>
            </a:r>
          </a:p>
          <a:p>
            <a:pPr lvl="1"/>
            <a:r>
              <a:rPr lang="en-US" dirty="0" smtClean="0"/>
              <a:t>Enterprise Architect (</a:t>
            </a:r>
            <a:r>
              <a:rPr lang="en-US" dirty="0" err="1" smtClean="0"/>
              <a:t>Sparx</a:t>
            </a:r>
            <a:r>
              <a:rPr lang="en-US" dirty="0" smtClean="0"/>
              <a:t>) </a:t>
            </a:r>
          </a:p>
          <a:p>
            <a:pPr lvl="1"/>
            <a:endParaRPr lang="en-US" dirty="0"/>
          </a:p>
          <a:p>
            <a:pPr lvl="1"/>
            <a:r>
              <a:rPr lang="en-US" dirty="0" smtClean="0"/>
              <a:t>CORE</a:t>
            </a:r>
            <a:br>
              <a:rPr lang="en-US" dirty="0" smtClean="0"/>
            </a:br>
            <a:r>
              <a:rPr lang="en-US" dirty="0" smtClean="0"/>
              <a:t>(</a:t>
            </a:r>
            <a:r>
              <a:rPr lang="en-US" dirty="0" err="1" smtClean="0"/>
              <a:t>ViTech</a:t>
            </a:r>
            <a:r>
              <a:rPr lang="en-US" dirty="0" smtClean="0"/>
              <a:t>)</a:t>
            </a:r>
            <a:endParaRPr lang="en-US" dirty="0"/>
          </a:p>
        </p:txBody>
      </p:sp>
    </p:spTree>
    <p:extLst>
      <p:ext uri="{BB962C8B-B14F-4D97-AF65-F5344CB8AC3E}">
        <p14:creationId xmlns:p14="http://schemas.microsoft.com/office/powerpoint/2010/main" val="1968087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Hybrid Simulink-SysML/UML Workflow</a:t>
            </a:r>
            <a:endParaRPr lang="en-US" dirty="0"/>
          </a:p>
        </p:txBody>
      </p:sp>
      <p:sp>
        <p:nvSpPr>
          <p:cNvPr id="4" name="Rounded Rectangle 3"/>
          <p:cNvSpPr/>
          <p:nvPr/>
        </p:nvSpPr>
        <p:spPr>
          <a:xfrm>
            <a:off x="2133600" y="2084884"/>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Architecture</a:t>
            </a:r>
          </a:p>
        </p:txBody>
      </p:sp>
      <p:sp>
        <p:nvSpPr>
          <p:cNvPr id="5" name="Rounded Rectangle 4"/>
          <p:cNvSpPr/>
          <p:nvPr/>
        </p:nvSpPr>
        <p:spPr>
          <a:xfrm>
            <a:off x="2133600" y="3835907"/>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Software Architecture</a:t>
            </a:r>
          </a:p>
        </p:txBody>
      </p:sp>
      <p:sp>
        <p:nvSpPr>
          <p:cNvPr id="8" name="Rounded Rectangle 7"/>
          <p:cNvSpPr/>
          <p:nvPr/>
        </p:nvSpPr>
        <p:spPr>
          <a:xfrm>
            <a:off x="4749426" y="2084884"/>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Behavior</a:t>
            </a:r>
          </a:p>
        </p:txBody>
      </p:sp>
      <p:sp>
        <p:nvSpPr>
          <p:cNvPr id="9" name="Rounded Rectangle 8"/>
          <p:cNvSpPr/>
          <p:nvPr/>
        </p:nvSpPr>
        <p:spPr>
          <a:xfrm>
            <a:off x="4749426" y="3835907"/>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Software</a:t>
            </a:r>
          </a:p>
          <a:p>
            <a:pPr algn="ctr"/>
            <a:r>
              <a:rPr lang="en-US" b="1" dirty="0" smtClean="0">
                <a:latin typeface="Arial" pitchFamily="34" charset="0"/>
                <a:cs typeface="Arial" pitchFamily="34" charset="0"/>
              </a:rPr>
              <a:t>Behavior</a:t>
            </a:r>
          </a:p>
        </p:txBody>
      </p:sp>
      <p:cxnSp>
        <p:nvCxnSpPr>
          <p:cNvPr id="3" name="Straight Connector 2"/>
          <p:cNvCxnSpPr/>
          <p:nvPr/>
        </p:nvCxnSpPr>
        <p:spPr>
          <a:xfrm>
            <a:off x="1981200" y="3505200"/>
            <a:ext cx="4876800" cy="0"/>
          </a:xfrm>
          <a:prstGeom prst="line">
            <a:avLst/>
          </a:prstGeom>
          <a:ln w="63500">
            <a:solidFill>
              <a:schemeClr val="accent5">
                <a:lumMod val="7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1708" y="1905000"/>
            <a:ext cx="0" cy="3569207"/>
          </a:xfrm>
          <a:prstGeom prst="line">
            <a:avLst/>
          </a:prstGeom>
          <a:ln w="63500">
            <a:solidFill>
              <a:schemeClr val="accent5">
                <a:lumMod val="7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99540" y="5638800"/>
            <a:ext cx="5021308" cy="0"/>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828800" y="1981201"/>
            <a:ext cx="0" cy="3657599"/>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34464" y="5781446"/>
            <a:ext cx="5154488" cy="400110"/>
          </a:xfrm>
          <a:prstGeom prst="rect">
            <a:avLst/>
          </a:prstGeom>
          <a:noFill/>
        </p:spPr>
        <p:txBody>
          <a:bodyPr wrap="square" rtlCol="0">
            <a:spAutoFit/>
          </a:bodyPr>
          <a:lstStyle/>
          <a:p>
            <a:r>
              <a:rPr lang="en-US" sz="2000" dirty="0" smtClean="0">
                <a:latin typeface="Arial" pitchFamily="34" charset="0"/>
                <a:cs typeface="Arial" pitchFamily="34" charset="0"/>
              </a:rPr>
              <a:t>Abstract 	                         Detailed</a:t>
            </a:r>
            <a:endParaRPr lang="en-US" sz="2000" dirty="0">
              <a:latin typeface="Arial" pitchFamily="34" charset="0"/>
              <a:cs typeface="Arial" pitchFamily="34" charset="0"/>
            </a:endParaRPr>
          </a:p>
        </p:txBody>
      </p:sp>
      <p:sp>
        <p:nvSpPr>
          <p:cNvPr id="20" name="TextBox 19"/>
          <p:cNvSpPr txBox="1"/>
          <p:nvPr/>
        </p:nvSpPr>
        <p:spPr>
          <a:xfrm rot="16200000">
            <a:off x="-307127" y="3305145"/>
            <a:ext cx="3320140" cy="400110"/>
          </a:xfrm>
          <a:prstGeom prst="rect">
            <a:avLst/>
          </a:prstGeom>
          <a:noFill/>
        </p:spPr>
        <p:txBody>
          <a:bodyPr wrap="none" rtlCol="0">
            <a:spAutoFit/>
          </a:bodyPr>
          <a:lstStyle/>
          <a:p>
            <a:r>
              <a:rPr lang="en-US" sz="2000" dirty="0" smtClean="0">
                <a:latin typeface="Arial" pitchFamily="34" charset="0"/>
                <a:cs typeface="Arial" pitchFamily="34" charset="0"/>
              </a:rPr>
              <a:t>Software                  System</a:t>
            </a:r>
            <a:endParaRPr lang="en-US" sz="2000" dirty="0">
              <a:latin typeface="Arial" pitchFamily="34" charset="0"/>
              <a:cs typeface="Arial" pitchFamily="34" charset="0"/>
            </a:endParaRPr>
          </a:p>
        </p:txBody>
      </p:sp>
      <p:sp>
        <p:nvSpPr>
          <p:cNvPr id="15" name="Rounded Rectangle 14"/>
          <p:cNvSpPr/>
          <p:nvPr/>
        </p:nvSpPr>
        <p:spPr>
          <a:xfrm>
            <a:off x="1905001" y="2057400"/>
            <a:ext cx="2362199" cy="1219200"/>
          </a:xfrm>
          <a:prstGeom prst="roundRect">
            <a:avLst/>
          </a:prstGeom>
          <a:solidFill>
            <a:srgbClr val="00206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SysML</a:t>
            </a:r>
          </a:p>
        </p:txBody>
      </p:sp>
      <p:sp>
        <p:nvSpPr>
          <p:cNvPr id="16" name="Rounded Rectangle 15"/>
          <p:cNvSpPr/>
          <p:nvPr/>
        </p:nvSpPr>
        <p:spPr>
          <a:xfrm>
            <a:off x="4520827" y="2057400"/>
            <a:ext cx="2337174" cy="1219200"/>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Simulink</a:t>
            </a:r>
          </a:p>
        </p:txBody>
      </p:sp>
      <p:sp>
        <p:nvSpPr>
          <p:cNvPr id="17" name="Rounded Rectangle 16"/>
          <p:cNvSpPr/>
          <p:nvPr/>
        </p:nvSpPr>
        <p:spPr>
          <a:xfrm>
            <a:off x="2895600" y="3797807"/>
            <a:ext cx="3124201" cy="697993"/>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Simulink</a:t>
            </a:r>
          </a:p>
        </p:txBody>
      </p:sp>
      <p:sp>
        <p:nvSpPr>
          <p:cNvPr id="18" name="Rounded Rectangle 17"/>
          <p:cNvSpPr/>
          <p:nvPr/>
        </p:nvSpPr>
        <p:spPr>
          <a:xfrm>
            <a:off x="2910230" y="4495800"/>
            <a:ext cx="3087048" cy="609600"/>
          </a:xfrm>
          <a:prstGeom prst="round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UML</a:t>
            </a:r>
          </a:p>
        </p:txBody>
      </p:sp>
    </p:spTree>
    <p:extLst>
      <p:ext uri="{BB962C8B-B14F-4D97-AF65-F5344CB8AC3E}">
        <p14:creationId xmlns:p14="http://schemas.microsoft.com/office/powerpoint/2010/main" val="4058953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Hybrid Simulink- UML Workflow</a:t>
            </a:r>
            <a:endParaRPr lang="en-US" dirty="0"/>
          </a:p>
        </p:txBody>
      </p:sp>
      <p:sp>
        <p:nvSpPr>
          <p:cNvPr id="5" name="Rounded Rectangle 4"/>
          <p:cNvSpPr/>
          <p:nvPr/>
        </p:nvSpPr>
        <p:spPr>
          <a:xfrm>
            <a:off x="2308661" y="1219200"/>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Software Architecture</a:t>
            </a:r>
          </a:p>
        </p:txBody>
      </p:sp>
      <p:sp>
        <p:nvSpPr>
          <p:cNvPr id="9" name="Rounded Rectangle 8"/>
          <p:cNvSpPr/>
          <p:nvPr/>
        </p:nvSpPr>
        <p:spPr>
          <a:xfrm>
            <a:off x="4924487" y="1219200"/>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Software</a:t>
            </a:r>
          </a:p>
          <a:p>
            <a:pPr algn="ctr"/>
            <a:r>
              <a:rPr lang="en-US" b="1" dirty="0" smtClean="0">
                <a:latin typeface="Arial" pitchFamily="34" charset="0"/>
                <a:cs typeface="Arial" pitchFamily="34" charset="0"/>
              </a:rPr>
              <a:t>Behavior</a:t>
            </a:r>
          </a:p>
        </p:txBody>
      </p:sp>
      <p:cxnSp>
        <p:nvCxnSpPr>
          <p:cNvPr id="10" name="Straight Connector 9"/>
          <p:cNvCxnSpPr/>
          <p:nvPr/>
        </p:nvCxnSpPr>
        <p:spPr>
          <a:xfrm flipV="1">
            <a:off x="4586769" y="964693"/>
            <a:ext cx="0" cy="1600200"/>
          </a:xfrm>
          <a:prstGeom prst="line">
            <a:avLst/>
          </a:prstGeom>
          <a:ln w="63500">
            <a:solidFill>
              <a:schemeClr val="accent5">
                <a:lumMod val="7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74601" y="2667000"/>
            <a:ext cx="5021308" cy="0"/>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003861" y="1040893"/>
            <a:ext cx="0" cy="1626107"/>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09525" y="2667000"/>
            <a:ext cx="5154488" cy="400110"/>
          </a:xfrm>
          <a:prstGeom prst="rect">
            <a:avLst/>
          </a:prstGeom>
          <a:noFill/>
        </p:spPr>
        <p:txBody>
          <a:bodyPr wrap="square" rtlCol="0">
            <a:spAutoFit/>
          </a:bodyPr>
          <a:lstStyle/>
          <a:p>
            <a:r>
              <a:rPr lang="en-US" sz="2000" dirty="0" smtClean="0">
                <a:latin typeface="Arial" pitchFamily="34" charset="0"/>
                <a:cs typeface="Arial" pitchFamily="34" charset="0"/>
              </a:rPr>
              <a:t>Abstract 	                         Detailed</a:t>
            </a:r>
            <a:endParaRPr lang="en-US" sz="2000" dirty="0">
              <a:latin typeface="Arial" pitchFamily="34" charset="0"/>
              <a:cs typeface="Arial" pitchFamily="34" charset="0"/>
            </a:endParaRPr>
          </a:p>
        </p:txBody>
      </p:sp>
      <p:sp>
        <p:nvSpPr>
          <p:cNvPr id="20" name="TextBox 19"/>
          <p:cNvSpPr txBox="1"/>
          <p:nvPr/>
        </p:nvSpPr>
        <p:spPr>
          <a:xfrm rot="16200000">
            <a:off x="1072437" y="2091863"/>
            <a:ext cx="1196161" cy="400110"/>
          </a:xfrm>
          <a:prstGeom prst="rect">
            <a:avLst/>
          </a:prstGeom>
          <a:noFill/>
        </p:spPr>
        <p:txBody>
          <a:bodyPr wrap="none" rtlCol="0">
            <a:spAutoFit/>
          </a:bodyPr>
          <a:lstStyle/>
          <a:p>
            <a:r>
              <a:rPr lang="en-US" sz="2000" dirty="0" smtClean="0">
                <a:latin typeface="Arial" pitchFamily="34" charset="0"/>
                <a:cs typeface="Arial" pitchFamily="34" charset="0"/>
              </a:rPr>
              <a:t>Software</a:t>
            </a:r>
            <a:endParaRPr lang="en-US" sz="2000" dirty="0">
              <a:latin typeface="Arial" pitchFamily="34" charset="0"/>
              <a:cs typeface="Arial" pitchFamily="34" charset="0"/>
            </a:endParaRPr>
          </a:p>
        </p:txBody>
      </p:sp>
      <p:sp>
        <p:nvSpPr>
          <p:cNvPr id="17" name="Rounded Rectangle 16"/>
          <p:cNvSpPr/>
          <p:nvPr/>
        </p:nvSpPr>
        <p:spPr>
          <a:xfrm>
            <a:off x="3070661" y="1181100"/>
            <a:ext cx="3124201" cy="697993"/>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Simulink</a:t>
            </a:r>
          </a:p>
        </p:txBody>
      </p:sp>
      <p:sp>
        <p:nvSpPr>
          <p:cNvPr id="18" name="Rounded Rectangle 17"/>
          <p:cNvSpPr/>
          <p:nvPr/>
        </p:nvSpPr>
        <p:spPr>
          <a:xfrm>
            <a:off x="3085291" y="1879093"/>
            <a:ext cx="3087048" cy="609600"/>
          </a:xfrm>
          <a:prstGeom prst="round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UML</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943" y="3048000"/>
            <a:ext cx="4131057" cy="30982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1"/>
            <a:ext cx="4131057" cy="30982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a:xfrm>
            <a:off x="76200" y="6352401"/>
            <a:ext cx="9220200" cy="276999"/>
          </a:xfrm>
          <a:prstGeom prst="rect">
            <a:avLst/>
          </a:prstGeom>
        </p:spPr>
        <p:txBody>
          <a:bodyPr wrap="square">
            <a:spAutoFit/>
          </a:bodyPr>
          <a:lstStyle/>
          <a:p>
            <a:r>
              <a:rPr lang="en-US" sz="1200" b="1" dirty="0">
                <a:hlinkClick r:id="rId4"/>
              </a:rPr>
              <a:t>http://</a:t>
            </a:r>
            <a:r>
              <a:rPr lang="en-US" sz="1200" b="1" dirty="0" smtClean="0">
                <a:hlinkClick r:id="rId4"/>
              </a:rPr>
              <a:t>www.mathworks.com/videos/hybrid-software-development-with-simulink-and-uml-tools-68870.html?type=shadow</a:t>
            </a:r>
            <a:r>
              <a:rPr lang="en-US" sz="1200" b="1" dirty="0" smtClean="0"/>
              <a:t> </a:t>
            </a:r>
            <a:endParaRPr lang="en-US" sz="1200" b="1" dirty="0"/>
          </a:p>
        </p:txBody>
      </p:sp>
    </p:spTree>
    <p:extLst>
      <p:ext uri="{BB962C8B-B14F-4D97-AF65-F5344CB8AC3E}">
        <p14:creationId xmlns:p14="http://schemas.microsoft.com/office/powerpoint/2010/main" val="197911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a:noFill/>
        </p:spPr>
        <p:txBody>
          <a:bodyPr/>
          <a:lstStyle/>
          <a:p>
            <a:r>
              <a:rPr lang="en-US" noProof="0" smtClean="0"/>
              <a:t>Electrical Systems in Equations</a:t>
            </a:r>
          </a:p>
        </p:txBody>
      </p:sp>
      <p:sp>
        <p:nvSpPr>
          <p:cNvPr id="176130" name="Rectangle 2"/>
          <p:cNvSpPr>
            <a:spLocks noGrp="1" noChangeArrowheads="1"/>
          </p:cNvSpPr>
          <p:nvPr>
            <p:ph idx="1"/>
          </p:nvPr>
        </p:nvSpPr>
        <p:spPr/>
        <p:txBody>
          <a:bodyPr/>
          <a:lstStyle/>
          <a:p>
            <a:pPr lvl="2">
              <a:buFont typeface="Wingdings" pitchFamily="2" charset="2"/>
              <a:buNone/>
            </a:pPr>
            <a:r>
              <a:rPr lang="en-US" sz="2400" noProof="0" smtClean="0"/>
              <a:t>DC Motor </a:t>
            </a:r>
          </a:p>
          <a:p>
            <a:endParaRPr lang="en-US" sz="3100" b="1" u="sng" noProof="0" smtClean="0"/>
          </a:p>
          <a:p>
            <a:pPr lvl="1"/>
            <a:endParaRPr lang="en-US" sz="2400" b="1" noProof="0" smtClean="0"/>
          </a:p>
          <a:p>
            <a:endParaRPr lang="en-US" sz="1100" b="1" noProof="0" smtClean="0"/>
          </a:p>
        </p:txBody>
      </p:sp>
      <p:grpSp>
        <p:nvGrpSpPr>
          <p:cNvPr id="2" name="Group 4"/>
          <p:cNvGrpSpPr>
            <a:grpSpLocks/>
          </p:cNvGrpSpPr>
          <p:nvPr/>
        </p:nvGrpSpPr>
        <p:grpSpPr bwMode="auto">
          <a:xfrm>
            <a:off x="946150" y="1717059"/>
            <a:ext cx="1377950" cy="2665412"/>
            <a:chOff x="596" y="1363"/>
            <a:chExt cx="868" cy="1679"/>
          </a:xfrm>
        </p:grpSpPr>
        <p:sp>
          <p:nvSpPr>
            <p:cNvPr id="1065" name="Text Box 5"/>
            <p:cNvSpPr txBox="1">
              <a:spLocks noChangeArrowheads="1"/>
            </p:cNvSpPr>
            <p:nvPr/>
          </p:nvSpPr>
          <p:spPr bwMode="auto">
            <a:xfrm>
              <a:off x="602" y="1363"/>
              <a:ext cx="220" cy="231"/>
            </a:xfrm>
            <a:prstGeom prst="rect">
              <a:avLst/>
            </a:prstGeom>
            <a:noFill/>
            <a:ln w="9525">
              <a:noFill/>
              <a:miter lim="800000"/>
              <a:headEnd/>
              <a:tailEnd/>
            </a:ln>
          </p:spPr>
          <p:txBody>
            <a:bodyPr wrap="none">
              <a:spAutoFit/>
            </a:bodyPr>
            <a:lstStyle/>
            <a:p>
              <a:r>
                <a:rPr lang="en-US" dirty="0"/>
                <a:t>R</a:t>
              </a:r>
              <a:endParaRPr lang="de-DE" dirty="0"/>
            </a:p>
          </p:txBody>
        </p:sp>
        <p:sp>
          <p:nvSpPr>
            <p:cNvPr id="1066" name="Text Box 6"/>
            <p:cNvSpPr txBox="1">
              <a:spLocks noChangeArrowheads="1"/>
            </p:cNvSpPr>
            <p:nvPr/>
          </p:nvSpPr>
          <p:spPr bwMode="auto">
            <a:xfrm>
              <a:off x="782" y="1945"/>
              <a:ext cx="204" cy="231"/>
            </a:xfrm>
            <a:prstGeom prst="rect">
              <a:avLst/>
            </a:prstGeom>
            <a:noFill/>
            <a:ln w="9525">
              <a:noFill/>
              <a:miter lim="800000"/>
              <a:headEnd/>
              <a:tailEnd/>
            </a:ln>
          </p:spPr>
          <p:txBody>
            <a:bodyPr wrap="none">
              <a:spAutoFit/>
            </a:bodyPr>
            <a:lstStyle/>
            <a:p>
              <a:r>
                <a:rPr lang="en-US"/>
                <a:t>L</a:t>
              </a:r>
              <a:endParaRPr lang="de-DE" dirty="0"/>
            </a:p>
          </p:txBody>
        </p:sp>
        <p:sp>
          <p:nvSpPr>
            <p:cNvPr id="1067" name="Text Box 7"/>
            <p:cNvSpPr txBox="1">
              <a:spLocks noChangeArrowheads="1"/>
            </p:cNvSpPr>
            <p:nvPr/>
          </p:nvSpPr>
          <p:spPr bwMode="auto">
            <a:xfrm>
              <a:off x="596" y="2491"/>
              <a:ext cx="431" cy="233"/>
            </a:xfrm>
            <a:prstGeom prst="rect">
              <a:avLst/>
            </a:prstGeom>
            <a:noFill/>
            <a:ln w="9525">
              <a:noFill/>
              <a:miter lim="800000"/>
              <a:headEnd/>
              <a:tailEnd/>
            </a:ln>
          </p:spPr>
          <p:txBody>
            <a:bodyPr wrap="none">
              <a:spAutoFit/>
            </a:bodyPr>
            <a:lstStyle/>
            <a:p>
              <a:r>
                <a:rPr lang="en-US"/>
                <a:t>K</a:t>
              </a:r>
              <a:r>
                <a:rPr lang="en-US" baseline="-25000"/>
                <a:t>t</a:t>
              </a:r>
              <a:r>
                <a:rPr lang="en-US"/>
                <a:t>,K</a:t>
              </a:r>
              <a:r>
                <a:rPr lang="en-US" baseline="-25000"/>
                <a:t>e</a:t>
              </a:r>
              <a:endParaRPr lang="de-DE" baseline="-25000" dirty="0"/>
            </a:p>
          </p:txBody>
        </p:sp>
        <p:sp>
          <p:nvSpPr>
            <p:cNvPr id="1068" name="Text Box 8"/>
            <p:cNvSpPr txBox="1">
              <a:spLocks noChangeArrowheads="1"/>
            </p:cNvSpPr>
            <p:nvPr/>
          </p:nvSpPr>
          <p:spPr bwMode="auto">
            <a:xfrm>
              <a:off x="1154" y="2809"/>
              <a:ext cx="310" cy="233"/>
            </a:xfrm>
            <a:prstGeom prst="rect">
              <a:avLst/>
            </a:prstGeom>
            <a:noFill/>
            <a:ln w="9525">
              <a:noFill/>
              <a:miter lim="800000"/>
              <a:headEnd/>
              <a:tailEnd/>
            </a:ln>
          </p:spPr>
          <p:txBody>
            <a:bodyPr wrap="none">
              <a:spAutoFit/>
            </a:bodyPr>
            <a:lstStyle/>
            <a:p>
              <a:r>
                <a:rPr lang="en-US" dirty="0"/>
                <a:t>J,b</a:t>
              </a:r>
              <a:endParaRPr lang="de-DE" dirty="0"/>
            </a:p>
          </p:txBody>
        </p:sp>
      </p:grpSp>
      <p:grpSp>
        <p:nvGrpSpPr>
          <p:cNvPr id="3" name="Group 9"/>
          <p:cNvGrpSpPr>
            <a:grpSpLocks/>
          </p:cNvGrpSpPr>
          <p:nvPr/>
        </p:nvGrpSpPr>
        <p:grpSpPr bwMode="auto">
          <a:xfrm>
            <a:off x="207963" y="2112346"/>
            <a:ext cx="1992312" cy="2060575"/>
            <a:chOff x="131" y="1612"/>
            <a:chExt cx="1255" cy="1298"/>
          </a:xfrm>
        </p:grpSpPr>
        <p:grpSp>
          <p:nvGrpSpPr>
            <p:cNvPr id="4" name="Group 10"/>
            <p:cNvGrpSpPr>
              <a:grpSpLocks/>
            </p:cNvGrpSpPr>
            <p:nvPr/>
          </p:nvGrpSpPr>
          <p:grpSpPr bwMode="auto">
            <a:xfrm>
              <a:off x="534" y="1612"/>
              <a:ext cx="312" cy="115"/>
              <a:chOff x="810" y="2968"/>
              <a:chExt cx="312" cy="115"/>
            </a:xfrm>
          </p:grpSpPr>
          <p:grpSp>
            <p:nvGrpSpPr>
              <p:cNvPr id="5" name="Group 11"/>
              <p:cNvGrpSpPr>
                <a:grpSpLocks/>
              </p:cNvGrpSpPr>
              <p:nvPr/>
            </p:nvGrpSpPr>
            <p:grpSpPr bwMode="auto">
              <a:xfrm>
                <a:off x="810" y="2968"/>
                <a:ext cx="275" cy="115"/>
                <a:chOff x="810" y="2968"/>
                <a:chExt cx="275" cy="115"/>
              </a:xfrm>
            </p:grpSpPr>
            <p:sp>
              <p:nvSpPr>
                <p:cNvPr id="1060" name="Freeform 12"/>
                <p:cNvSpPr>
                  <a:spLocks/>
                </p:cNvSpPr>
                <p:nvPr/>
              </p:nvSpPr>
              <p:spPr bwMode="auto">
                <a:xfrm>
                  <a:off x="833" y="2968"/>
                  <a:ext cx="62" cy="115"/>
                </a:xfrm>
                <a:custGeom>
                  <a:avLst/>
                  <a:gdLst>
                    <a:gd name="T0" fmla="*/ 0 w 62"/>
                    <a:gd name="T1" fmla="*/ 114 h 115"/>
                    <a:gd name="T2" fmla="*/ 31 w 62"/>
                    <a:gd name="T3" fmla="*/ 0 h 115"/>
                    <a:gd name="T4" fmla="*/ 62 w 62"/>
                    <a:gd name="T5" fmla="*/ 115 h 115"/>
                    <a:gd name="T6" fmla="*/ 0 60000 65536"/>
                    <a:gd name="T7" fmla="*/ 0 60000 65536"/>
                    <a:gd name="T8" fmla="*/ 0 60000 65536"/>
                    <a:gd name="T9" fmla="*/ 0 w 62"/>
                    <a:gd name="T10" fmla="*/ 0 h 115"/>
                    <a:gd name="T11" fmla="*/ 62 w 62"/>
                    <a:gd name="T12" fmla="*/ 115 h 115"/>
                  </a:gdLst>
                  <a:ahLst/>
                  <a:cxnLst>
                    <a:cxn ang="T6">
                      <a:pos x="T0" y="T1"/>
                    </a:cxn>
                    <a:cxn ang="T7">
                      <a:pos x="T2" y="T3"/>
                    </a:cxn>
                    <a:cxn ang="T8">
                      <a:pos x="T4" y="T5"/>
                    </a:cxn>
                  </a:cxnLst>
                  <a:rect l="T9" t="T10" r="T11" b="T12"/>
                  <a:pathLst>
                    <a:path w="62" h="115">
                      <a:moveTo>
                        <a:pt x="0" y="114"/>
                      </a:moveTo>
                      <a:lnTo>
                        <a:pt x="31" y="0"/>
                      </a:lnTo>
                      <a:lnTo>
                        <a:pt x="62" y="115"/>
                      </a:lnTo>
                    </a:path>
                  </a:pathLst>
                </a:custGeom>
                <a:noFill/>
                <a:ln w="38100">
                  <a:solidFill>
                    <a:schemeClr val="tx1"/>
                  </a:solidFill>
                  <a:round/>
                  <a:headEnd/>
                  <a:tailEnd/>
                </a:ln>
              </p:spPr>
              <p:txBody>
                <a:bodyPr/>
                <a:lstStyle/>
                <a:p>
                  <a:endParaRPr lang="de-DE"/>
                </a:p>
              </p:txBody>
            </p:sp>
            <p:sp>
              <p:nvSpPr>
                <p:cNvPr id="1061" name="Freeform 13"/>
                <p:cNvSpPr>
                  <a:spLocks/>
                </p:cNvSpPr>
                <p:nvPr/>
              </p:nvSpPr>
              <p:spPr bwMode="auto">
                <a:xfrm>
                  <a:off x="897" y="2968"/>
                  <a:ext cx="62" cy="115"/>
                </a:xfrm>
                <a:custGeom>
                  <a:avLst/>
                  <a:gdLst>
                    <a:gd name="T0" fmla="*/ 0 w 62"/>
                    <a:gd name="T1" fmla="*/ 114 h 115"/>
                    <a:gd name="T2" fmla="*/ 31 w 62"/>
                    <a:gd name="T3" fmla="*/ 0 h 115"/>
                    <a:gd name="T4" fmla="*/ 62 w 62"/>
                    <a:gd name="T5" fmla="*/ 115 h 115"/>
                    <a:gd name="T6" fmla="*/ 0 60000 65536"/>
                    <a:gd name="T7" fmla="*/ 0 60000 65536"/>
                    <a:gd name="T8" fmla="*/ 0 60000 65536"/>
                    <a:gd name="T9" fmla="*/ 0 w 62"/>
                    <a:gd name="T10" fmla="*/ 0 h 115"/>
                    <a:gd name="T11" fmla="*/ 62 w 62"/>
                    <a:gd name="T12" fmla="*/ 115 h 115"/>
                  </a:gdLst>
                  <a:ahLst/>
                  <a:cxnLst>
                    <a:cxn ang="T6">
                      <a:pos x="T0" y="T1"/>
                    </a:cxn>
                    <a:cxn ang="T7">
                      <a:pos x="T2" y="T3"/>
                    </a:cxn>
                    <a:cxn ang="T8">
                      <a:pos x="T4" y="T5"/>
                    </a:cxn>
                  </a:cxnLst>
                  <a:rect l="T9" t="T10" r="T11" b="T12"/>
                  <a:pathLst>
                    <a:path w="62" h="115">
                      <a:moveTo>
                        <a:pt x="0" y="114"/>
                      </a:moveTo>
                      <a:lnTo>
                        <a:pt x="31" y="0"/>
                      </a:lnTo>
                      <a:lnTo>
                        <a:pt x="62" y="115"/>
                      </a:lnTo>
                    </a:path>
                  </a:pathLst>
                </a:custGeom>
                <a:noFill/>
                <a:ln w="38100">
                  <a:solidFill>
                    <a:schemeClr val="tx1"/>
                  </a:solidFill>
                  <a:round/>
                  <a:headEnd/>
                  <a:tailEnd/>
                </a:ln>
              </p:spPr>
              <p:txBody>
                <a:bodyPr/>
                <a:lstStyle/>
                <a:p>
                  <a:endParaRPr lang="de-DE"/>
                </a:p>
              </p:txBody>
            </p:sp>
            <p:sp>
              <p:nvSpPr>
                <p:cNvPr id="1062" name="Freeform 14"/>
                <p:cNvSpPr>
                  <a:spLocks/>
                </p:cNvSpPr>
                <p:nvPr/>
              </p:nvSpPr>
              <p:spPr bwMode="auto">
                <a:xfrm>
                  <a:off x="959" y="2968"/>
                  <a:ext cx="62" cy="115"/>
                </a:xfrm>
                <a:custGeom>
                  <a:avLst/>
                  <a:gdLst>
                    <a:gd name="T0" fmla="*/ 0 w 62"/>
                    <a:gd name="T1" fmla="*/ 114 h 115"/>
                    <a:gd name="T2" fmla="*/ 31 w 62"/>
                    <a:gd name="T3" fmla="*/ 0 h 115"/>
                    <a:gd name="T4" fmla="*/ 62 w 62"/>
                    <a:gd name="T5" fmla="*/ 115 h 115"/>
                    <a:gd name="T6" fmla="*/ 0 60000 65536"/>
                    <a:gd name="T7" fmla="*/ 0 60000 65536"/>
                    <a:gd name="T8" fmla="*/ 0 60000 65536"/>
                    <a:gd name="T9" fmla="*/ 0 w 62"/>
                    <a:gd name="T10" fmla="*/ 0 h 115"/>
                    <a:gd name="T11" fmla="*/ 62 w 62"/>
                    <a:gd name="T12" fmla="*/ 115 h 115"/>
                  </a:gdLst>
                  <a:ahLst/>
                  <a:cxnLst>
                    <a:cxn ang="T6">
                      <a:pos x="T0" y="T1"/>
                    </a:cxn>
                    <a:cxn ang="T7">
                      <a:pos x="T2" y="T3"/>
                    </a:cxn>
                    <a:cxn ang="T8">
                      <a:pos x="T4" y="T5"/>
                    </a:cxn>
                  </a:cxnLst>
                  <a:rect l="T9" t="T10" r="T11" b="T12"/>
                  <a:pathLst>
                    <a:path w="62" h="115">
                      <a:moveTo>
                        <a:pt x="0" y="114"/>
                      </a:moveTo>
                      <a:lnTo>
                        <a:pt x="31" y="0"/>
                      </a:lnTo>
                      <a:lnTo>
                        <a:pt x="62" y="115"/>
                      </a:lnTo>
                    </a:path>
                  </a:pathLst>
                </a:custGeom>
                <a:noFill/>
                <a:ln w="38100">
                  <a:solidFill>
                    <a:schemeClr val="tx1"/>
                  </a:solidFill>
                  <a:round/>
                  <a:headEnd/>
                  <a:tailEnd/>
                </a:ln>
              </p:spPr>
              <p:txBody>
                <a:bodyPr/>
                <a:lstStyle/>
                <a:p>
                  <a:endParaRPr lang="de-DE"/>
                </a:p>
              </p:txBody>
            </p:sp>
            <p:sp>
              <p:nvSpPr>
                <p:cNvPr id="1063" name="Freeform 15"/>
                <p:cNvSpPr>
                  <a:spLocks/>
                </p:cNvSpPr>
                <p:nvPr/>
              </p:nvSpPr>
              <p:spPr bwMode="auto">
                <a:xfrm>
                  <a:off x="1023" y="2968"/>
                  <a:ext cx="62" cy="115"/>
                </a:xfrm>
                <a:custGeom>
                  <a:avLst/>
                  <a:gdLst>
                    <a:gd name="T0" fmla="*/ 0 w 62"/>
                    <a:gd name="T1" fmla="*/ 114 h 115"/>
                    <a:gd name="T2" fmla="*/ 31 w 62"/>
                    <a:gd name="T3" fmla="*/ 0 h 115"/>
                    <a:gd name="T4" fmla="*/ 62 w 62"/>
                    <a:gd name="T5" fmla="*/ 115 h 115"/>
                    <a:gd name="T6" fmla="*/ 0 60000 65536"/>
                    <a:gd name="T7" fmla="*/ 0 60000 65536"/>
                    <a:gd name="T8" fmla="*/ 0 60000 65536"/>
                    <a:gd name="T9" fmla="*/ 0 w 62"/>
                    <a:gd name="T10" fmla="*/ 0 h 115"/>
                    <a:gd name="T11" fmla="*/ 62 w 62"/>
                    <a:gd name="T12" fmla="*/ 115 h 115"/>
                  </a:gdLst>
                  <a:ahLst/>
                  <a:cxnLst>
                    <a:cxn ang="T6">
                      <a:pos x="T0" y="T1"/>
                    </a:cxn>
                    <a:cxn ang="T7">
                      <a:pos x="T2" y="T3"/>
                    </a:cxn>
                    <a:cxn ang="T8">
                      <a:pos x="T4" y="T5"/>
                    </a:cxn>
                  </a:cxnLst>
                  <a:rect l="T9" t="T10" r="T11" b="T12"/>
                  <a:pathLst>
                    <a:path w="62" h="115">
                      <a:moveTo>
                        <a:pt x="0" y="114"/>
                      </a:moveTo>
                      <a:lnTo>
                        <a:pt x="31" y="0"/>
                      </a:lnTo>
                      <a:lnTo>
                        <a:pt x="62" y="115"/>
                      </a:lnTo>
                    </a:path>
                  </a:pathLst>
                </a:custGeom>
                <a:noFill/>
                <a:ln w="38100">
                  <a:solidFill>
                    <a:schemeClr val="tx1"/>
                  </a:solidFill>
                  <a:round/>
                  <a:headEnd/>
                  <a:tailEnd/>
                </a:ln>
              </p:spPr>
              <p:txBody>
                <a:bodyPr/>
                <a:lstStyle/>
                <a:p>
                  <a:endParaRPr lang="de-DE"/>
                </a:p>
              </p:txBody>
            </p:sp>
            <p:sp>
              <p:nvSpPr>
                <p:cNvPr id="1064" name="Line 16"/>
                <p:cNvSpPr>
                  <a:spLocks noChangeShapeType="1"/>
                </p:cNvSpPr>
                <p:nvPr/>
              </p:nvSpPr>
              <p:spPr bwMode="auto">
                <a:xfrm flipH="1" flipV="1">
                  <a:off x="810" y="3012"/>
                  <a:ext cx="18" cy="66"/>
                </a:xfrm>
                <a:prstGeom prst="line">
                  <a:avLst/>
                </a:prstGeom>
                <a:noFill/>
                <a:ln w="38100">
                  <a:solidFill>
                    <a:schemeClr val="tx1"/>
                  </a:solidFill>
                  <a:round/>
                  <a:headEnd/>
                  <a:tailEnd/>
                </a:ln>
              </p:spPr>
              <p:txBody>
                <a:bodyPr/>
                <a:lstStyle/>
                <a:p>
                  <a:endParaRPr lang="de-DE"/>
                </a:p>
              </p:txBody>
            </p:sp>
          </p:grpSp>
          <p:sp>
            <p:nvSpPr>
              <p:cNvPr id="1059" name="Line 17"/>
              <p:cNvSpPr>
                <a:spLocks noChangeShapeType="1"/>
              </p:cNvSpPr>
              <p:nvPr/>
            </p:nvSpPr>
            <p:spPr bwMode="auto">
              <a:xfrm flipV="1">
                <a:off x="1080" y="3000"/>
                <a:ext cx="42" cy="72"/>
              </a:xfrm>
              <a:prstGeom prst="line">
                <a:avLst/>
              </a:prstGeom>
              <a:noFill/>
              <a:ln w="38100">
                <a:solidFill>
                  <a:schemeClr val="tx1"/>
                </a:solidFill>
                <a:round/>
                <a:headEnd/>
                <a:tailEnd/>
              </a:ln>
            </p:spPr>
            <p:txBody>
              <a:bodyPr/>
              <a:lstStyle/>
              <a:p>
                <a:endParaRPr lang="de-DE"/>
              </a:p>
            </p:txBody>
          </p:sp>
        </p:grpSp>
        <p:grpSp>
          <p:nvGrpSpPr>
            <p:cNvPr id="6" name="Group 18"/>
            <p:cNvGrpSpPr>
              <a:grpSpLocks/>
            </p:cNvGrpSpPr>
            <p:nvPr/>
          </p:nvGrpSpPr>
          <p:grpSpPr bwMode="auto">
            <a:xfrm>
              <a:off x="131" y="1951"/>
              <a:ext cx="490" cy="771"/>
              <a:chOff x="131" y="1951"/>
              <a:chExt cx="490" cy="771"/>
            </a:xfrm>
          </p:grpSpPr>
          <p:sp>
            <p:nvSpPr>
              <p:cNvPr id="176147" name="AutoShape 19"/>
              <p:cNvSpPr>
                <a:spLocks noChangeArrowheads="1"/>
              </p:cNvSpPr>
              <p:nvPr/>
            </p:nvSpPr>
            <p:spPr bwMode="auto">
              <a:xfrm>
                <a:off x="131" y="2328"/>
                <a:ext cx="490" cy="394"/>
              </a:xfrm>
              <a:prstGeom prst="can">
                <a:avLst>
                  <a:gd name="adj" fmla="val 25000"/>
                </a:avLst>
              </a:prstGeom>
              <a:gradFill rotWithShape="1">
                <a:gsLst>
                  <a:gs pos="0">
                    <a:schemeClr val="bg2">
                      <a:gamma/>
                      <a:shade val="46275"/>
                      <a:invGamma/>
                    </a:schemeClr>
                  </a:gs>
                  <a:gs pos="50000">
                    <a:schemeClr val="bg2"/>
                  </a:gs>
                  <a:gs pos="100000">
                    <a:schemeClr val="bg2">
                      <a:gamma/>
                      <a:shade val="46275"/>
                      <a:invGamma/>
                    </a:schemeClr>
                  </a:gs>
                </a:gsLst>
                <a:lin ang="0" scaled="1"/>
              </a:gradFill>
              <a:ln w="9525">
                <a:solidFill>
                  <a:schemeClr val="tx1"/>
                </a:solidFill>
                <a:round/>
                <a:headEnd/>
                <a:tailEnd/>
              </a:ln>
              <a:effectLst/>
            </p:spPr>
            <p:txBody>
              <a:bodyPr wrap="none" anchor="ctr"/>
              <a:lstStyle/>
              <a:p>
                <a:pPr>
                  <a:defRPr/>
                </a:pPr>
                <a:endParaRPr lang="de-DE"/>
              </a:p>
            </p:txBody>
          </p:sp>
          <p:sp>
            <p:nvSpPr>
              <p:cNvPr id="1056" name="AutoShape 20"/>
              <p:cNvSpPr>
                <a:spLocks noChangeArrowheads="1"/>
              </p:cNvSpPr>
              <p:nvPr/>
            </p:nvSpPr>
            <p:spPr bwMode="auto">
              <a:xfrm>
                <a:off x="131" y="2025"/>
                <a:ext cx="490" cy="394"/>
              </a:xfrm>
              <a:prstGeom prst="can">
                <a:avLst>
                  <a:gd name="adj" fmla="val 25000"/>
                </a:avLst>
              </a:prstGeom>
              <a:gradFill rotWithShape="1">
                <a:gsLst>
                  <a:gs pos="0">
                    <a:srgbClr val="5E4700"/>
                  </a:gs>
                  <a:gs pos="50000">
                    <a:srgbClr val="CC9900"/>
                  </a:gs>
                  <a:gs pos="100000">
                    <a:srgbClr val="5E4700"/>
                  </a:gs>
                </a:gsLst>
                <a:lin ang="0" scaled="1"/>
              </a:gradFill>
              <a:ln w="9525">
                <a:solidFill>
                  <a:schemeClr val="tx1"/>
                </a:solidFill>
                <a:round/>
                <a:headEnd/>
                <a:tailEnd/>
              </a:ln>
            </p:spPr>
            <p:txBody>
              <a:bodyPr wrap="none" anchor="ctr"/>
              <a:lstStyle/>
              <a:p>
                <a:pPr algn="ctr"/>
                <a:endParaRPr lang="de-DE"/>
              </a:p>
            </p:txBody>
          </p:sp>
          <p:sp>
            <p:nvSpPr>
              <p:cNvPr id="1057" name="AutoShape 21"/>
              <p:cNvSpPr>
                <a:spLocks noChangeArrowheads="1"/>
              </p:cNvSpPr>
              <p:nvPr/>
            </p:nvSpPr>
            <p:spPr bwMode="auto">
              <a:xfrm>
                <a:off x="287" y="1951"/>
                <a:ext cx="178" cy="144"/>
              </a:xfrm>
              <a:prstGeom prst="can">
                <a:avLst>
                  <a:gd name="adj" fmla="val 25000"/>
                </a:avLst>
              </a:prstGeom>
              <a:gradFill rotWithShape="1">
                <a:gsLst>
                  <a:gs pos="0">
                    <a:srgbClr val="5E4700"/>
                  </a:gs>
                  <a:gs pos="50000">
                    <a:srgbClr val="CC9900"/>
                  </a:gs>
                  <a:gs pos="100000">
                    <a:srgbClr val="5E4700"/>
                  </a:gs>
                </a:gsLst>
                <a:lin ang="0" scaled="1"/>
              </a:gradFill>
              <a:ln w="9525">
                <a:solidFill>
                  <a:schemeClr val="tx1"/>
                </a:solidFill>
                <a:round/>
                <a:headEnd/>
                <a:tailEnd/>
              </a:ln>
            </p:spPr>
            <p:txBody>
              <a:bodyPr wrap="none" anchor="ctr"/>
              <a:lstStyle/>
              <a:p>
                <a:pPr algn="ctr"/>
                <a:endParaRPr lang="de-DE"/>
              </a:p>
            </p:txBody>
          </p:sp>
        </p:grpSp>
        <p:grpSp>
          <p:nvGrpSpPr>
            <p:cNvPr id="7" name="Group 22"/>
            <p:cNvGrpSpPr>
              <a:grpSpLocks/>
            </p:cNvGrpSpPr>
            <p:nvPr/>
          </p:nvGrpSpPr>
          <p:grpSpPr bwMode="auto">
            <a:xfrm rot="5815505">
              <a:off x="792" y="1920"/>
              <a:ext cx="547" cy="198"/>
              <a:chOff x="708" y="3198"/>
              <a:chExt cx="547" cy="198"/>
            </a:xfrm>
          </p:grpSpPr>
          <p:sp>
            <p:nvSpPr>
              <p:cNvPr id="1052" name="Freeform 23"/>
              <p:cNvSpPr>
                <a:spLocks/>
              </p:cNvSpPr>
              <p:nvPr/>
            </p:nvSpPr>
            <p:spPr bwMode="auto">
              <a:xfrm>
                <a:off x="708" y="3246"/>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sp>
            <p:nvSpPr>
              <p:cNvPr id="1053" name="Freeform 24"/>
              <p:cNvSpPr>
                <a:spLocks/>
              </p:cNvSpPr>
              <p:nvPr/>
            </p:nvSpPr>
            <p:spPr bwMode="auto">
              <a:xfrm>
                <a:off x="888" y="3222"/>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sp>
            <p:nvSpPr>
              <p:cNvPr id="1054" name="Freeform 25"/>
              <p:cNvSpPr>
                <a:spLocks/>
              </p:cNvSpPr>
              <p:nvPr/>
            </p:nvSpPr>
            <p:spPr bwMode="auto">
              <a:xfrm>
                <a:off x="1080" y="3198"/>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38100">
                <a:solidFill>
                  <a:schemeClr val="tx1"/>
                </a:solidFill>
                <a:round/>
                <a:headEnd/>
                <a:tailEnd/>
              </a:ln>
            </p:spPr>
            <p:txBody>
              <a:bodyPr/>
              <a:lstStyle/>
              <a:p>
                <a:endParaRPr lang="de-DE"/>
              </a:p>
            </p:txBody>
          </p:sp>
        </p:grpSp>
        <p:sp>
          <p:nvSpPr>
            <p:cNvPr id="1041" name="Line 26"/>
            <p:cNvSpPr>
              <a:spLocks noChangeShapeType="1"/>
            </p:cNvSpPr>
            <p:nvPr/>
          </p:nvSpPr>
          <p:spPr bwMode="auto">
            <a:xfrm>
              <a:off x="1074" y="2298"/>
              <a:ext cx="0" cy="114"/>
            </a:xfrm>
            <a:prstGeom prst="line">
              <a:avLst/>
            </a:prstGeom>
            <a:noFill/>
            <a:ln w="38100">
              <a:solidFill>
                <a:schemeClr val="tx1"/>
              </a:solidFill>
              <a:round/>
              <a:headEnd/>
              <a:tailEnd/>
            </a:ln>
          </p:spPr>
          <p:txBody>
            <a:bodyPr/>
            <a:lstStyle/>
            <a:p>
              <a:endParaRPr lang="de-DE"/>
            </a:p>
          </p:txBody>
        </p:sp>
        <p:sp>
          <p:nvSpPr>
            <p:cNvPr id="1042" name="Freeform 27"/>
            <p:cNvSpPr>
              <a:spLocks/>
            </p:cNvSpPr>
            <p:nvPr/>
          </p:nvSpPr>
          <p:spPr bwMode="auto">
            <a:xfrm>
              <a:off x="378" y="2724"/>
              <a:ext cx="702" cy="186"/>
            </a:xfrm>
            <a:custGeom>
              <a:avLst/>
              <a:gdLst>
                <a:gd name="T0" fmla="*/ 0 w 702"/>
                <a:gd name="T1" fmla="*/ 0 h 186"/>
                <a:gd name="T2" fmla="*/ 0 w 702"/>
                <a:gd name="T3" fmla="*/ 186 h 186"/>
                <a:gd name="T4" fmla="*/ 702 w 702"/>
                <a:gd name="T5" fmla="*/ 186 h 186"/>
                <a:gd name="T6" fmla="*/ 702 w 702"/>
                <a:gd name="T7" fmla="*/ 36 h 186"/>
                <a:gd name="T8" fmla="*/ 0 60000 65536"/>
                <a:gd name="T9" fmla="*/ 0 60000 65536"/>
                <a:gd name="T10" fmla="*/ 0 60000 65536"/>
                <a:gd name="T11" fmla="*/ 0 60000 65536"/>
                <a:gd name="T12" fmla="*/ 0 w 702"/>
                <a:gd name="T13" fmla="*/ 0 h 186"/>
                <a:gd name="T14" fmla="*/ 702 w 702"/>
                <a:gd name="T15" fmla="*/ 186 h 186"/>
              </a:gdLst>
              <a:ahLst/>
              <a:cxnLst>
                <a:cxn ang="T8">
                  <a:pos x="T0" y="T1"/>
                </a:cxn>
                <a:cxn ang="T9">
                  <a:pos x="T2" y="T3"/>
                </a:cxn>
                <a:cxn ang="T10">
                  <a:pos x="T4" y="T5"/>
                </a:cxn>
                <a:cxn ang="T11">
                  <a:pos x="T6" y="T7"/>
                </a:cxn>
              </a:cxnLst>
              <a:rect l="T12" t="T13" r="T14" b="T15"/>
              <a:pathLst>
                <a:path w="702" h="186">
                  <a:moveTo>
                    <a:pt x="0" y="0"/>
                  </a:moveTo>
                  <a:lnTo>
                    <a:pt x="0" y="186"/>
                  </a:lnTo>
                  <a:lnTo>
                    <a:pt x="702" y="186"/>
                  </a:lnTo>
                  <a:lnTo>
                    <a:pt x="702" y="36"/>
                  </a:lnTo>
                </a:path>
              </a:pathLst>
            </a:custGeom>
            <a:noFill/>
            <a:ln w="38100">
              <a:solidFill>
                <a:schemeClr val="tx1"/>
              </a:solidFill>
              <a:round/>
              <a:headEnd/>
              <a:tailEnd/>
            </a:ln>
          </p:spPr>
          <p:txBody>
            <a:bodyPr/>
            <a:lstStyle/>
            <a:p>
              <a:endParaRPr lang="de-DE"/>
            </a:p>
          </p:txBody>
        </p:sp>
        <p:sp>
          <p:nvSpPr>
            <p:cNvPr id="1043" name="Freeform 28"/>
            <p:cNvSpPr>
              <a:spLocks/>
            </p:cNvSpPr>
            <p:nvPr/>
          </p:nvSpPr>
          <p:spPr bwMode="auto">
            <a:xfrm>
              <a:off x="374" y="1659"/>
              <a:ext cx="167" cy="305"/>
            </a:xfrm>
            <a:custGeom>
              <a:avLst/>
              <a:gdLst>
                <a:gd name="T0" fmla="*/ 0 w 167"/>
                <a:gd name="T1" fmla="*/ 305 h 305"/>
                <a:gd name="T2" fmla="*/ 0 w 167"/>
                <a:gd name="T3" fmla="*/ 0 h 305"/>
                <a:gd name="T4" fmla="*/ 167 w 167"/>
                <a:gd name="T5" fmla="*/ 0 h 305"/>
                <a:gd name="T6" fmla="*/ 0 60000 65536"/>
                <a:gd name="T7" fmla="*/ 0 60000 65536"/>
                <a:gd name="T8" fmla="*/ 0 60000 65536"/>
                <a:gd name="T9" fmla="*/ 0 w 167"/>
                <a:gd name="T10" fmla="*/ 0 h 305"/>
                <a:gd name="T11" fmla="*/ 167 w 167"/>
                <a:gd name="T12" fmla="*/ 305 h 305"/>
              </a:gdLst>
              <a:ahLst/>
              <a:cxnLst>
                <a:cxn ang="T6">
                  <a:pos x="T0" y="T1"/>
                </a:cxn>
                <a:cxn ang="T7">
                  <a:pos x="T2" y="T3"/>
                </a:cxn>
                <a:cxn ang="T8">
                  <a:pos x="T4" y="T5"/>
                </a:cxn>
              </a:cxnLst>
              <a:rect l="T9" t="T10" r="T11" b="T12"/>
              <a:pathLst>
                <a:path w="167" h="305">
                  <a:moveTo>
                    <a:pt x="0" y="305"/>
                  </a:moveTo>
                  <a:lnTo>
                    <a:pt x="0" y="0"/>
                  </a:lnTo>
                  <a:lnTo>
                    <a:pt x="167" y="0"/>
                  </a:lnTo>
                </a:path>
              </a:pathLst>
            </a:custGeom>
            <a:noFill/>
            <a:ln w="38100">
              <a:solidFill>
                <a:schemeClr val="tx1"/>
              </a:solidFill>
              <a:round/>
              <a:headEnd/>
              <a:tailEnd/>
            </a:ln>
          </p:spPr>
          <p:txBody>
            <a:bodyPr/>
            <a:lstStyle/>
            <a:p>
              <a:endParaRPr lang="de-DE"/>
            </a:p>
          </p:txBody>
        </p:sp>
        <p:sp>
          <p:nvSpPr>
            <p:cNvPr id="1044" name="Freeform 29"/>
            <p:cNvSpPr>
              <a:spLocks/>
            </p:cNvSpPr>
            <p:nvPr/>
          </p:nvSpPr>
          <p:spPr bwMode="auto">
            <a:xfrm>
              <a:off x="841" y="1653"/>
              <a:ext cx="265" cy="104"/>
            </a:xfrm>
            <a:custGeom>
              <a:avLst/>
              <a:gdLst>
                <a:gd name="T0" fmla="*/ 0 w 265"/>
                <a:gd name="T1" fmla="*/ 0 h 104"/>
                <a:gd name="T2" fmla="*/ 265 w 265"/>
                <a:gd name="T3" fmla="*/ 0 h 104"/>
                <a:gd name="T4" fmla="*/ 265 w 265"/>
                <a:gd name="T5" fmla="*/ 104 h 104"/>
                <a:gd name="T6" fmla="*/ 0 60000 65536"/>
                <a:gd name="T7" fmla="*/ 0 60000 65536"/>
                <a:gd name="T8" fmla="*/ 0 60000 65536"/>
                <a:gd name="T9" fmla="*/ 0 w 265"/>
                <a:gd name="T10" fmla="*/ 0 h 104"/>
                <a:gd name="T11" fmla="*/ 265 w 265"/>
                <a:gd name="T12" fmla="*/ 104 h 104"/>
              </a:gdLst>
              <a:ahLst/>
              <a:cxnLst>
                <a:cxn ang="T6">
                  <a:pos x="T0" y="T1"/>
                </a:cxn>
                <a:cxn ang="T7">
                  <a:pos x="T2" y="T3"/>
                </a:cxn>
                <a:cxn ang="T8">
                  <a:pos x="T4" y="T5"/>
                </a:cxn>
              </a:cxnLst>
              <a:rect l="T9" t="T10" r="T11" b="T12"/>
              <a:pathLst>
                <a:path w="265" h="104">
                  <a:moveTo>
                    <a:pt x="0" y="0"/>
                  </a:moveTo>
                  <a:lnTo>
                    <a:pt x="265" y="0"/>
                  </a:lnTo>
                  <a:lnTo>
                    <a:pt x="265" y="104"/>
                  </a:lnTo>
                </a:path>
              </a:pathLst>
            </a:custGeom>
            <a:noFill/>
            <a:ln w="38100">
              <a:solidFill>
                <a:schemeClr val="tx1"/>
              </a:solidFill>
              <a:round/>
              <a:headEnd/>
              <a:tailEnd/>
            </a:ln>
          </p:spPr>
          <p:txBody>
            <a:bodyPr/>
            <a:lstStyle/>
            <a:p>
              <a:endParaRPr lang="de-DE"/>
            </a:p>
          </p:txBody>
        </p:sp>
        <p:grpSp>
          <p:nvGrpSpPr>
            <p:cNvPr id="8" name="Group 30"/>
            <p:cNvGrpSpPr>
              <a:grpSpLocks/>
            </p:cNvGrpSpPr>
            <p:nvPr/>
          </p:nvGrpSpPr>
          <p:grpSpPr bwMode="auto">
            <a:xfrm>
              <a:off x="978" y="2412"/>
              <a:ext cx="408" cy="372"/>
              <a:chOff x="978" y="2412"/>
              <a:chExt cx="408" cy="372"/>
            </a:xfrm>
          </p:grpSpPr>
          <p:grpSp>
            <p:nvGrpSpPr>
              <p:cNvPr id="9" name="Group 31"/>
              <p:cNvGrpSpPr>
                <a:grpSpLocks/>
              </p:cNvGrpSpPr>
              <p:nvPr/>
            </p:nvGrpSpPr>
            <p:grpSpPr bwMode="auto">
              <a:xfrm>
                <a:off x="978" y="2418"/>
                <a:ext cx="220" cy="360"/>
                <a:chOff x="1206" y="2412"/>
                <a:chExt cx="132" cy="216"/>
              </a:xfrm>
            </p:grpSpPr>
            <p:sp>
              <p:nvSpPr>
                <p:cNvPr id="1050" name="Rectangle 32"/>
                <p:cNvSpPr>
                  <a:spLocks noChangeArrowheads="1"/>
                </p:cNvSpPr>
                <p:nvPr/>
              </p:nvSpPr>
              <p:spPr bwMode="auto">
                <a:xfrm>
                  <a:off x="1230" y="2412"/>
                  <a:ext cx="78" cy="216"/>
                </a:xfrm>
                <a:prstGeom prst="rect">
                  <a:avLst/>
                </a:prstGeom>
                <a:solidFill>
                  <a:schemeClr val="bg1"/>
                </a:solidFill>
                <a:ln w="38100">
                  <a:solidFill>
                    <a:schemeClr val="tx1"/>
                  </a:solidFill>
                  <a:miter lim="800000"/>
                  <a:headEnd/>
                  <a:tailEnd/>
                </a:ln>
              </p:spPr>
              <p:txBody>
                <a:bodyPr wrap="none" anchor="ctr"/>
                <a:lstStyle/>
                <a:p>
                  <a:endParaRPr lang="de-DE"/>
                </a:p>
              </p:txBody>
            </p:sp>
            <p:sp>
              <p:nvSpPr>
                <p:cNvPr id="1051" name="Oval 33"/>
                <p:cNvSpPr>
                  <a:spLocks noChangeArrowheads="1"/>
                </p:cNvSpPr>
                <p:nvPr/>
              </p:nvSpPr>
              <p:spPr bwMode="auto">
                <a:xfrm>
                  <a:off x="1206" y="2454"/>
                  <a:ext cx="132" cy="132"/>
                </a:xfrm>
                <a:prstGeom prst="ellipse">
                  <a:avLst/>
                </a:prstGeom>
                <a:solidFill>
                  <a:schemeClr val="bg1"/>
                </a:solidFill>
                <a:ln w="38100">
                  <a:solidFill>
                    <a:schemeClr val="tx1"/>
                  </a:solidFill>
                  <a:round/>
                  <a:headEnd/>
                  <a:tailEnd/>
                </a:ln>
              </p:spPr>
              <p:txBody>
                <a:bodyPr wrap="none" anchor="ctr"/>
                <a:lstStyle/>
                <a:p>
                  <a:endParaRPr lang="de-DE"/>
                </a:p>
              </p:txBody>
            </p:sp>
          </p:grpSp>
          <p:grpSp>
            <p:nvGrpSpPr>
              <p:cNvPr id="10" name="Group 34"/>
              <p:cNvGrpSpPr>
                <a:grpSpLocks/>
              </p:cNvGrpSpPr>
              <p:nvPr/>
            </p:nvGrpSpPr>
            <p:grpSpPr bwMode="auto">
              <a:xfrm>
                <a:off x="1051" y="2412"/>
                <a:ext cx="335" cy="372"/>
                <a:chOff x="1051" y="2412"/>
                <a:chExt cx="335" cy="372"/>
              </a:xfrm>
            </p:grpSpPr>
            <p:sp>
              <p:nvSpPr>
                <p:cNvPr id="1048" name="AutoShape 35"/>
                <p:cNvSpPr>
                  <a:spLocks noChangeArrowheads="1"/>
                </p:cNvSpPr>
                <p:nvPr/>
              </p:nvSpPr>
              <p:spPr bwMode="auto">
                <a:xfrm rot="16200000" flipV="1">
                  <a:off x="1151" y="2440"/>
                  <a:ext cx="110" cy="310"/>
                </a:xfrm>
                <a:prstGeom prst="can">
                  <a:avLst>
                    <a:gd name="adj" fmla="val 70455"/>
                  </a:avLst>
                </a:prstGeom>
                <a:gradFill rotWithShape="1">
                  <a:gsLst>
                    <a:gs pos="0">
                      <a:srgbClr val="595959"/>
                    </a:gs>
                    <a:gs pos="50000">
                      <a:srgbClr val="C0C0C0"/>
                    </a:gs>
                    <a:gs pos="100000">
                      <a:srgbClr val="595959"/>
                    </a:gs>
                  </a:gsLst>
                  <a:lin ang="0" scaled="1"/>
                </a:gradFill>
                <a:ln w="9525">
                  <a:solidFill>
                    <a:schemeClr val="tx1"/>
                  </a:solidFill>
                  <a:round/>
                  <a:headEnd/>
                  <a:tailEnd/>
                </a:ln>
              </p:spPr>
              <p:txBody>
                <a:bodyPr rot="10800000" vert="eaVert" wrap="none" anchor="ctr"/>
                <a:lstStyle/>
                <a:p>
                  <a:pPr algn="ctr"/>
                  <a:endParaRPr lang="de-DE"/>
                </a:p>
              </p:txBody>
            </p:sp>
            <p:sp>
              <p:nvSpPr>
                <p:cNvPr id="1049" name="AutoShape 36"/>
                <p:cNvSpPr>
                  <a:spLocks noChangeArrowheads="1"/>
                </p:cNvSpPr>
                <p:nvPr/>
              </p:nvSpPr>
              <p:spPr bwMode="auto">
                <a:xfrm rot="5400000">
                  <a:off x="1104" y="2502"/>
                  <a:ext cx="372" cy="192"/>
                </a:xfrm>
                <a:prstGeom prst="can">
                  <a:avLst>
                    <a:gd name="adj" fmla="val 25000"/>
                  </a:avLst>
                </a:prstGeom>
                <a:gradFill rotWithShape="1">
                  <a:gsLst>
                    <a:gs pos="0">
                      <a:srgbClr val="595959"/>
                    </a:gs>
                    <a:gs pos="50000">
                      <a:srgbClr val="C0C0C0"/>
                    </a:gs>
                    <a:gs pos="100000">
                      <a:srgbClr val="595959"/>
                    </a:gs>
                  </a:gsLst>
                  <a:lin ang="0" scaled="1"/>
                </a:gradFill>
                <a:ln w="9525">
                  <a:solidFill>
                    <a:schemeClr val="tx1"/>
                  </a:solidFill>
                  <a:round/>
                  <a:headEnd/>
                  <a:tailEnd/>
                </a:ln>
              </p:spPr>
              <p:txBody>
                <a:bodyPr wrap="none" anchor="ctr"/>
                <a:lstStyle/>
                <a:p>
                  <a:endParaRPr lang="de-DE"/>
                </a:p>
              </p:txBody>
            </p:sp>
          </p:grpSp>
        </p:grpSp>
      </p:grpSp>
      <p:grpSp>
        <p:nvGrpSpPr>
          <p:cNvPr id="11" name="Group 37"/>
          <p:cNvGrpSpPr>
            <a:grpSpLocks/>
          </p:cNvGrpSpPr>
          <p:nvPr/>
        </p:nvGrpSpPr>
        <p:grpSpPr bwMode="auto">
          <a:xfrm>
            <a:off x="793750" y="2699721"/>
            <a:ext cx="1538288" cy="1992313"/>
            <a:chOff x="500" y="1982"/>
            <a:chExt cx="969" cy="1255"/>
          </a:xfrm>
        </p:grpSpPr>
        <p:sp>
          <p:nvSpPr>
            <p:cNvPr id="1034" name="Text Box 38"/>
            <p:cNvSpPr txBox="1">
              <a:spLocks noChangeArrowheads="1"/>
            </p:cNvSpPr>
            <p:nvPr/>
          </p:nvSpPr>
          <p:spPr bwMode="auto">
            <a:xfrm>
              <a:off x="1245" y="1982"/>
              <a:ext cx="224" cy="291"/>
            </a:xfrm>
            <a:prstGeom prst="rect">
              <a:avLst/>
            </a:prstGeom>
            <a:noFill/>
            <a:ln w="9525">
              <a:noFill/>
              <a:miter lim="800000"/>
              <a:headEnd/>
              <a:tailEnd/>
            </a:ln>
          </p:spPr>
          <p:txBody>
            <a:bodyPr wrap="none">
              <a:spAutoFit/>
            </a:bodyPr>
            <a:lstStyle/>
            <a:p>
              <a:r>
                <a:rPr lang="el-GR" sz="2400"/>
                <a:t>θ</a:t>
              </a:r>
              <a:endParaRPr lang="de-DE" sz="2400" dirty="0"/>
            </a:p>
          </p:txBody>
        </p:sp>
        <p:sp>
          <p:nvSpPr>
            <p:cNvPr id="1035" name="Text Box 39"/>
            <p:cNvSpPr txBox="1">
              <a:spLocks noChangeArrowheads="1"/>
            </p:cNvSpPr>
            <p:nvPr/>
          </p:nvSpPr>
          <p:spPr bwMode="auto">
            <a:xfrm>
              <a:off x="600" y="3004"/>
              <a:ext cx="149" cy="233"/>
            </a:xfrm>
            <a:prstGeom prst="rect">
              <a:avLst/>
            </a:prstGeom>
            <a:noFill/>
            <a:ln w="9525">
              <a:noFill/>
              <a:miter lim="800000"/>
              <a:headEnd/>
              <a:tailEnd/>
            </a:ln>
          </p:spPr>
          <p:txBody>
            <a:bodyPr wrap="none">
              <a:spAutoFit/>
            </a:bodyPr>
            <a:lstStyle/>
            <a:p>
              <a:r>
                <a:rPr lang="en-US"/>
                <a:t>i</a:t>
              </a:r>
              <a:endParaRPr lang="de-DE" dirty="0"/>
            </a:p>
          </p:txBody>
        </p:sp>
        <p:sp>
          <p:nvSpPr>
            <p:cNvPr id="1036" name="AutoShape 40"/>
            <p:cNvSpPr>
              <a:spLocks noChangeArrowheads="1"/>
            </p:cNvSpPr>
            <p:nvPr/>
          </p:nvSpPr>
          <p:spPr bwMode="auto">
            <a:xfrm>
              <a:off x="500" y="2833"/>
              <a:ext cx="304" cy="152"/>
            </a:xfrm>
            <a:prstGeom prst="leftArrow">
              <a:avLst>
                <a:gd name="adj1" fmla="val 50000"/>
                <a:gd name="adj2" fmla="val 50000"/>
              </a:avLst>
            </a:prstGeom>
            <a:solidFill>
              <a:srgbClr val="FFFF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endParaRPr lang="de-DE"/>
            </a:p>
          </p:txBody>
        </p:sp>
        <p:sp>
          <p:nvSpPr>
            <p:cNvPr id="1037" name="AutoShape 41"/>
            <p:cNvSpPr>
              <a:spLocks noChangeArrowheads="1"/>
            </p:cNvSpPr>
            <p:nvPr/>
          </p:nvSpPr>
          <p:spPr bwMode="auto">
            <a:xfrm flipH="1">
              <a:off x="1257" y="2234"/>
              <a:ext cx="183" cy="603"/>
            </a:xfrm>
            <a:custGeom>
              <a:avLst/>
              <a:gdLst>
                <a:gd name="T0" fmla="*/ 86 w 21600"/>
                <a:gd name="T1" fmla="*/ 1 h 21600"/>
                <a:gd name="T2" fmla="*/ 15 w 21600"/>
                <a:gd name="T3" fmla="*/ 302 h 21600"/>
                <a:gd name="T4" fmla="*/ 88 w 21600"/>
                <a:gd name="T5" fmla="*/ 101 h 21600"/>
                <a:gd name="T6" fmla="*/ 205 w 21600"/>
                <a:gd name="T7" fmla="*/ 256 h 21600"/>
                <a:gd name="T8" fmla="*/ 172 w 21600"/>
                <a:gd name="T9" fmla="*/ 396 h 21600"/>
                <a:gd name="T10" fmla="*/ 129 w 21600"/>
                <a:gd name="T11" fmla="*/ 286 h 21600"/>
                <a:gd name="T12" fmla="*/ 0 60000 65536"/>
                <a:gd name="T13" fmla="*/ 0 60000 65536"/>
                <a:gd name="T14" fmla="*/ 0 60000 65536"/>
                <a:gd name="T15" fmla="*/ 0 60000 65536"/>
                <a:gd name="T16" fmla="*/ 0 60000 65536"/>
                <a:gd name="T17" fmla="*/ 0 60000 65536"/>
                <a:gd name="T18" fmla="*/ 3187 w 21600"/>
                <a:gd name="T19" fmla="*/ 3152 h 21600"/>
                <a:gd name="T20" fmla="*/ 18413 w 21600"/>
                <a:gd name="T21" fmla="*/ 1844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25" y="9939"/>
                  </a:moveTo>
                  <a:cubicBezTo>
                    <a:pt x="17489" y="6334"/>
                    <a:pt x="14430" y="3623"/>
                    <a:pt x="10800" y="3623"/>
                  </a:cubicBezTo>
                  <a:cubicBezTo>
                    <a:pt x="6836" y="3623"/>
                    <a:pt x="3623" y="6836"/>
                    <a:pt x="3623" y="10800"/>
                  </a:cubicBezTo>
                  <a:lnTo>
                    <a:pt x="0" y="10800"/>
                  </a:lnTo>
                  <a:cubicBezTo>
                    <a:pt x="0" y="4835"/>
                    <a:pt x="4835" y="0"/>
                    <a:pt x="10800" y="0"/>
                  </a:cubicBezTo>
                  <a:cubicBezTo>
                    <a:pt x="16263" y="0"/>
                    <a:pt x="20866" y="4080"/>
                    <a:pt x="21522" y="9504"/>
                  </a:cubicBezTo>
                  <a:lnTo>
                    <a:pt x="24202" y="9180"/>
                  </a:lnTo>
                  <a:lnTo>
                    <a:pt x="20265" y="14201"/>
                  </a:lnTo>
                  <a:lnTo>
                    <a:pt x="15244" y="10262"/>
                  </a:lnTo>
                  <a:lnTo>
                    <a:pt x="17925" y="9939"/>
                  </a:lnTo>
                  <a:close/>
                </a:path>
              </a:pathLst>
            </a:custGeom>
            <a:solidFill>
              <a:srgbClr val="FF00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de-DE"/>
            </a:p>
          </p:txBody>
        </p:sp>
      </p:grpSp>
      <p:graphicFrame>
        <p:nvGraphicFramePr>
          <p:cNvPr id="176170" name="Object 42"/>
          <p:cNvGraphicFramePr>
            <a:graphicFrameLocks noChangeAspect="1"/>
          </p:cNvGraphicFramePr>
          <p:nvPr>
            <p:extLst/>
          </p:nvPr>
        </p:nvGraphicFramePr>
        <p:xfrm>
          <a:off x="2771800" y="2151063"/>
          <a:ext cx="2120900" cy="581025"/>
        </p:xfrm>
        <a:graphic>
          <a:graphicData uri="http://schemas.openxmlformats.org/presentationml/2006/ole">
            <mc:AlternateContent xmlns:mc="http://schemas.openxmlformats.org/markup-compatibility/2006">
              <mc:Choice xmlns:v="urn:schemas-microsoft-com:vml" Requires="v">
                <p:oleObj spid="_x0000_s3080" name="Formel" r:id="rId4" imgW="1485720" imgH="355320" progId="Equation.3">
                  <p:embed/>
                </p:oleObj>
              </mc:Choice>
              <mc:Fallback>
                <p:oleObj name="Formel" r:id="rId4" imgW="1485720" imgH="355320" progId="Equation.3">
                  <p:embed/>
                  <p:pic>
                    <p:nvPicPr>
                      <p:cNvPr id="0" name=""/>
                      <p:cNvPicPr>
                        <a:picLocks noChangeAspect="1" noChangeArrowheads="1"/>
                      </p:cNvPicPr>
                      <p:nvPr/>
                    </p:nvPicPr>
                    <p:blipFill>
                      <a:blip r:embed="rId5"/>
                      <a:srcRect/>
                      <a:stretch>
                        <a:fillRect/>
                      </a:stretch>
                    </p:blipFill>
                    <p:spPr bwMode="auto">
                      <a:xfrm>
                        <a:off x="2771800" y="2151063"/>
                        <a:ext cx="212090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71" name="Object 43"/>
          <p:cNvGraphicFramePr>
            <a:graphicFrameLocks noChangeAspect="1"/>
          </p:cNvGraphicFramePr>
          <p:nvPr>
            <p:extLst/>
          </p:nvPr>
        </p:nvGraphicFramePr>
        <p:xfrm>
          <a:off x="2755900" y="2671763"/>
          <a:ext cx="1631950" cy="581025"/>
        </p:xfrm>
        <a:graphic>
          <a:graphicData uri="http://schemas.openxmlformats.org/presentationml/2006/ole">
            <mc:AlternateContent xmlns:mc="http://schemas.openxmlformats.org/markup-compatibility/2006">
              <mc:Choice xmlns:v="urn:schemas-microsoft-com:vml" Requires="v">
                <p:oleObj spid="_x0000_s3081" name="Formel" r:id="rId6" imgW="1143000" imgH="355320" progId="Equation.3">
                  <p:embed/>
                </p:oleObj>
              </mc:Choice>
              <mc:Fallback>
                <p:oleObj name="Formel" r:id="rId6" imgW="1143000" imgH="355320" progId="Equation.3">
                  <p:embed/>
                  <p:pic>
                    <p:nvPicPr>
                      <p:cNvPr id="0" name=""/>
                      <p:cNvPicPr>
                        <a:picLocks noChangeAspect="1" noChangeArrowheads="1"/>
                      </p:cNvPicPr>
                      <p:nvPr/>
                    </p:nvPicPr>
                    <p:blipFill>
                      <a:blip r:embed="rId7"/>
                      <a:srcRect/>
                      <a:stretch>
                        <a:fillRect/>
                      </a:stretch>
                    </p:blipFill>
                    <p:spPr bwMode="auto">
                      <a:xfrm>
                        <a:off x="2755900" y="2671763"/>
                        <a:ext cx="163195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6172" name="Picture 44"/>
          <p:cNvPicPr>
            <a:picLocks noChangeAspect="1" noChangeArrowheads="1"/>
          </p:cNvPicPr>
          <p:nvPr/>
        </p:nvPicPr>
        <p:blipFill>
          <a:blip r:embed="rId8" cstate="print"/>
          <a:srcRect/>
          <a:stretch>
            <a:fillRect/>
          </a:stretch>
        </p:blipFill>
        <p:spPr bwMode="auto">
          <a:xfrm>
            <a:off x="3025775" y="3746500"/>
            <a:ext cx="4835525" cy="2654300"/>
          </a:xfrm>
          <a:prstGeom prst="rect">
            <a:avLst/>
          </a:prstGeom>
          <a:noFill/>
          <a:ln w="19050">
            <a:solidFill>
              <a:srgbClr val="969696"/>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76036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6130">
                                            <p:txEl>
                                              <p:pRg st="0" end="0"/>
                                            </p:txEl>
                                          </p:spTgt>
                                        </p:tgtEl>
                                        <p:attrNameLst>
                                          <p:attrName>style.visibility</p:attrName>
                                        </p:attrNameLst>
                                      </p:cBhvr>
                                      <p:to>
                                        <p:strVal val="visible"/>
                                      </p:to>
                                    </p:set>
                                    <p:animEffect transition="in" filter="strips(downRight)">
                                      <p:cBhvr>
                                        <p:cTn id="7" dur="500"/>
                                        <p:tgtEl>
                                          <p:spTgt spid="176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6170"/>
                                        </p:tgtEl>
                                        <p:attrNameLst>
                                          <p:attrName>style.visibility</p:attrName>
                                        </p:attrNameLst>
                                      </p:cBhvr>
                                      <p:to>
                                        <p:strVal val="visible"/>
                                      </p:to>
                                    </p:set>
                                    <p:animEffect transition="in" filter="wipe(left)">
                                      <p:cBhvr>
                                        <p:cTn id="27" dur="500"/>
                                        <p:tgtEl>
                                          <p:spTgt spid="17617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76171"/>
                                        </p:tgtEl>
                                        <p:attrNameLst>
                                          <p:attrName>style.visibility</p:attrName>
                                        </p:attrNameLst>
                                      </p:cBhvr>
                                      <p:to>
                                        <p:strVal val="visible"/>
                                      </p:to>
                                    </p:set>
                                    <p:animEffect transition="in" filter="wipe(left)">
                                      <p:cBhvr>
                                        <p:cTn id="31" dur="500"/>
                                        <p:tgtEl>
                                          <p:spTgt spid="17617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6172"/>
                                        </p:tgtEl>
                                        <p:attrNameLst>
                                          <p:attrName>style.visibility</p:attrName>
                                        </p:attrNameLst>
                                      </p:cBhvr>
                                      <p:to>
                                        <p:strVal val="visible"/>
                                      </p:to>
                                    </p:set>
                                    <p:animEffect transition="in" filter="fade">
                                      <p:cBhvr>
                                        <p:cTn id="36" dur="500"/>
                                        <p:tgtEl>
                                          <p:spTgt spid="176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Hybrid Simulink-SysML/UML Workflow</a:t>
            </a:r>
            <a:endParaRPr lang="en-US" dirty="0"/>
          </a:p>
        </p:txBody>
      </p:sp>
      <p:sp>
        <p:nvSpPr>
          <p:cNvPr id="4" name="Rounded Rectangle 3"/>
          <p:cNvSpPr/>
          <p:nvPr/>
        </p:nvSpPr>
        <p:spPr>
          <a:xfrm>
            <a:off x="2133600" y="2084884"/>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Architecture</a:t>
            </a:r>
          </a:p>
        </p:txBody>
      </p:sp>
      <p:sp>
        <p:nvSpPr>
          <p:cNvPr id="8" name="Rounded Rectangle 7"/>
          <p:cNvSpPr/>
          <p:nvPr/>
        </p:nvSpPr>
        <p:spPr>
          <a:xfrm>
            <a:off x="4749426" y="2084884"/>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Behavior</a:t>
            </a:r>
          </a:p>
        </p:txBody>
      </p:sp>
      <p:cxnSp>
        <p:nvCxnSpPr>
          <p:cNvPr id="10" name="Straight Connector 9"/>
          <p:cNvCxnSpPr/>
          <p:nvPr/>
        </p:nvCxnSpPr>
        <p:spPr>
          <a:xfrm flipV="1">
            <a:off x="4411708" y="1905002"/>
            <a:ext cx="0" cy="1465172"/>
          </a:xfrm>
          <a:prstGeom prst="line">
            <a:avLst/>
          </a:prstGeom>
          <a:ln w="63500">
            <a:solidFill>
              <a:schemeClr val="accent5">
                <a:lumMod val="7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99540" y="3370174"/>
            <a:ext cx="5021308" cy="0"/>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828800" y="1981202"/>
            <a:ext cx="0" cy="1388972"/>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34464" y="3512820"/>
            <a:ext cx="5154488" cy="400110"/>
          </a:xfrm>
          <a:prstGeom prst="rect">
            <a:avLst/>
          </a:prstGeom>
          <a:noFill/>
        </p:spPr>
        <p:txBody>
          <a:bodyPr wrap="square" rtlCol="0">
            <a:spAutoFit/>
          </a:bodyPr>
          <a:lstStyle/>
          <a:p>
            <a:r>
              <a:rPr lang="en-US" sz="2000" dirty="0" smtClean="0">
                <a:latin typeface="Arial" pitchFamily="34" charset="0"/>
                <a:cs typeface="Arial" pitchFamily="34" charset="0"/>
              </a:rPr>
              <a:t>Abstract 	                         Detailed</a:t>
            </a:r>
            <a:endParaRPr lang="en-US" sz="2000" dirty="0">
              <a:latin typeface="Arial" pitchFamily="34" charset="0"/>
              <a:cs typeface="Arial" pitchFamily="34" charset="0"/>
            </a:endParaRPr>
          </a:p>
        </p:txBody>
      </p:sp>
      <p:sp>
        <p:nvSpPr>
          <p:cNvPr id="20" name="TextBox 19"/>
          <p:cNvSpPr txBox="1"/>
          <p:nvPr/>
        </p:nvSpPr>
        <p:spPr>
          <a:xfrm rot="16200000">
            <a:off x="-89920" y="3305145"/>
            <a:ext cx="2885726" cy="400110"/>
          </a:xfrm>
          <a:prstGeom prst="rect">
            <a:avLst/>
          </a:prstGeom>
          <a:noFill/>
        </p:spPr>
        <p:txBody>
          <a:bodyPr wrap="none" rtlCol="0">
            <a:spAutoFit/>
          </a:bodyPr>
          <a:lstStyle/>
          <a:p>
            <a:r>
              <a:rPr lang="en-US" sz="2000" dirty="0" smtClean="0">
                <a:latin typeface="Arial" pitchFamily="34" charset="0"/>
                <a:cs typeface="Arial" pitchFamily="34" charset="0"/>
              </a:rPr>
              <a:t>		System</a:t>
            </a:r>
            <a:endParaRPr lang="en-US" sz="2000" dirty="0">
              <a:latin typeface="Arial" pitchFamily="34" charset="0"/>
              <a:cs typeface="Arial" pitchFamily="34" charset="0"/>
            </a:endParaRPr>
          </a:p>
        </p:txBody>
      </p:sp>
      <p:sp>
        <p:nvSpPr>
          <p:cNvPr id="15" name="Rounded Rectangle 14"/>
          <p:cNvSpPr/>
          <p:nvPr/>
        </p:nvSpPr>
        <p:spPr>
          <a:xfrm>
            <a:off x="1905001" y="2057400"/>
            <a:ext cx="2362199" cy="1219200"/>
          </a:xfrm>
          <a:prstGeom prst="roundRect">
            <a:avLst/>
          </a:prstGeom>
          <a:solidFill>
            <a:srgbClr val="00206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SysML</a:t>
            </a:r>
          </a:p>
        </p:txBody>
      </p:sp>
      <p:sp>
        <p:nvSpPr>
          <p:cNvPr id="16" name="Rounded Rectangle 15"/>
          <p:cNvSpPr/>
          <p:nvPr/>
        </p:nvSpPr>
        <p:spPr>
          <a:xfrm>
            <a:off x="4520827" y="2057400"/>
            <a:ext cx="2337174" cy="1219200"/>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Simulink</a:t>
            </a:r>
          </a:p>
        </p:txBody>
      </p:sp>
    </p:spTree>
    <p:extLst>
      <p:ext uri="{BB962C8B-B14F-4D97-AF65-F5344CB8AC3E}">
        <p14:creationId xmlns:p14="http://schemas.microsoft.com/office/powerpoint/2010/main" val="371786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Hybrid Simulink-SysML/UML Workflow #1</a:t>
            </a:r>
            <a:endParaRPr lang="en-US" dirty="0"/>
          </a:p>
        </p:txBody>
      </p:sp>
      <p:sp>
        <p:nvSpPr>
          <p:cNvPr id="4" name="Rounded Rectangle 3"/>
          <p:cNvSpPr/>
          <p:nvPr/>
        </p:nvSpPr>
        <p:spPr>
          <a:xfrm>
            <a:off x="2133600" y="2518820"/>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Architecture</a:t>
            </a:r>
          </a:p>
        </p:txBody>
      </p:sp>
      <p:sp>
        <p:nvSpPr>
          <p:cNvPr id="8" name="Rounded Rectangle 7"/>
          <p:cNvSpPr/>
          <p:nvPr/>
        </p:nvSpPr>
        <p:spPr>
          <a:xfrm>
            <a:off x="4749426" y="2518820"/>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Behavior</a:t>
            </a:r>
          </a:p>
        </p:txBody>
      </p:sp>
      <p:cxnSp>
        <p:nvCxnSpPr>
          <p:cNvPr id="13" name="Straight Connector 12"/>
          <p:cNvCxnSpPr/>
          <p:nvPr/>
        </p:nvCxnSpPr>
        <p:spPr>
          <a:xfrm>
            <a:off x="1799540" y="5638800"/>
            <a:ext cx="5021308" cy="0"/>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34464" y="5781446"/>
            <a:ext cx="5154488" cy="400110"/>
          </a:xfrm>
          <a:prstGeom prst="rect">
            <a:avLst/>
          </a:prstGeom>
          <a:noFill/>
        </p:spPr>
        <p:txBody>
          <a:bodyPr wrap="square" rtlCol="0">
            <a:spAutoFit/>
          </a:bodyPr>
          <a:lstStyle/>
          <a:p>
            <a:r>
              <a:rPr lang="en-US" sz="2000" dirty="0" smtClean="0">
                <a:latin typeface="Arial" pitchFamily="34" charset="0"/>
                <a:cs typeface="Arial" pitchFamily="34" charset="0"/>
              </a:rPr>
              <a:t>Abstract 	                         Detailed</a:t>
            </a:r>
            <a:endParaRPr lang="en-US" sz="2000" dirty="0">
              <a:latin typeface="Arial" pitchFamily="34" charset="0"/>
              <a:cs typeface="Arial" pitchFamily="34" charset="0"/>
            </a:endParaRPr>
          </a:p>
        </p:txBody>
      </p:sp>
      <p:sp>
        <p:nvSpPr>
          <p:cNvPr id="15" name="Rounded Rectangle 14"/>
          <p:cNvSpPr/>
          <p:nvPr/>
        </p:nvSpPr>
        <p:spPr>
          <a:xfrm>
            <a:off x="1905001" y="2491336"/>
            <a:ext cx="2362199" cy="1219200"/>
          </a:xfrm>
          <a:prstGeom prst="roundRect">
            <a:avLst/>
          </a:prstGeom>
          <a:solidFill>
            <a:srgbClr val="00206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SysML</a:t>
            </a:r>
          </a:p>
        </p:txBody>
      </p:sp>
      <p:sp>
        <p:nvSpPr>
          <p:cNvPr id="16" name="Rounded Rectangle 15"/>
          <p:cNvSpPr/>
          <p:nvPr/>
        </p:nvSpPr>
        <p:spPr>
          <a:xfrm>
            <a:off x="4520827" y="2491336"/>
            <a:ext cx="2337174" cy="1219200"/>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Simulink</a:t>
            </a:r>
          </a:p>
        </p:txBody>
      </p:sp>
      <p:grpSp>
        <p:nvGrpSpPr>
          <p:cNvPr id="3" name="Group 2"/>
          <p:cNvGrpSpPr/>
          <p:nvPr/>
        </p:nvGrpSpPr>
        <p:grpSpPr>
          <a:xfrm>
            <a:off x="2849608" y="1143000"/>
            <a:ext cx="3124200" cy="4038600"/>
            <a:chOff x="2849608" y="1143000"/>
            <a:chExt cx="3124200" cy="4038600"/>
          </a:xfrm>
        </p:grpSpPr>
        <p:sp>
          <p:nvSpPr>
            <p:cNvPr id="21" name="TextBox 20"/>
            <p:cNvSpPr txBox="1"/>
            <p:nvPr/>
          </p:nvSpPr>
          <p:spPr>
            <a:xfrm>
              <a:off x="3661129" y="4781490"/>
              <a:ext cx="1901471" cy="400110"/>
            </a:xfrm>
            <a:prstGeom prst="rect">
              <a:avLst/>
            </a:prstGeom>
            <a:noFill/>
          </p:spPr>
          <p:txBody>
            <a:bodyPr wrap="square" rtlCol="0">
              <a:spAutoFit/>
            </a:bodyPr>
            <a:lstStyle/>
            <a:p>
              <a:endParaRPr lang="en-US" sz="2000" dirty="0">
                <a:latin typeface="Arial" pitchFamily="34" charset="0"/>
                <a:cs typeface="Arial" pitchFamily="34" charset="0"/>
              </a:endParaRPr>
            </a:p>
          </p:txBody>
        </p:sp>
        <p:sp>
          <p:nvSpPr>
            <p:cNvPr id="11" name="Curved Down Arrow 10"/>
            <p:cNvSpPr/>
            <p:nvPr/>
          </p:nvSpPr>
          <p:spPr>
            <a:xfrm>
              <a:off x="2849608" y="1634086"/>
              <a:ext cx="3124200" cy="838200"/>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12" name="TextBox 11"/>
            <p:cNvSpPr txBox="1"/>
            <p:nvPr/>
          </p:nvSpPr>
          <p:spPr>
            <a:xfrm>
              <a:off x="3323410" y="1143000"/>
              <a:ext cx="2366003" cy="400110"/>
            </a:xfrm>
            <a:prstGeom prst="rect">
              <a:avLst/>
            </a:prstGeom>
            <a:noFill/>
          </p:spPr>
          <p:txBody>
            <a:bodyPr wrap="square" rtlCol="0">
              <a:spAutoFit/>
            </a:bodyPr>
            <a:lstStyle/>
            <a:p>
              <a:r>
                <a:rPr lang="en-US" sz="2000" dirty="0" smtClean="0">
                  <a:latin typeface="Arial" pitchFamily="34" charset="0"/>
                  <a:cs typeface="Arial" pitchFamily="34" charset="0"/>
                </a:rPr>
                <a:t>Import Architecture</a:t>
              </a:r>
              <a:endParaRPr lang="en-US" sz="2000" dirty="0">
                <a:latin typeface="Arial" pitchFamily="34" charset="0"/>
                <a:cs typeface="Arial" pitchFamily="34" charset="0"/>
              </a:endParaRPr>
            </a:p>
          </p:txBody>
        </p:sp>
      </p:grpSp>
    </p:spTree>
    <p:extLst>
      <p:ext uri="{BB962C8B-B14F-4D97-AF65-F5344CB8AC3E}">
        <p14:creationId xmlns:p14="http://schemas.microsoft.com/office/powerpoint/2010/main" val="3960701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Hybrid Simulink-SysML/UML Workflow #2</a:t>
            </a:r>
            <a:endParaRPr lang="en-US" dirty="0"/>
          </a:p>
        </p:txBody>
      </p:sp>
      <p:sp>
        <p:nvSpPr>
          <p:cNvPr id="4" name="Rounded Rectangle 3"/>
          <p:cNvSpPr/>
          <p:nvPr/>
        </p:nvSpPr>
        <p:spPr>
          <a:xfrm>
            <a:off x="2133600" y="2518820"/>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Architecture</a:t>
            </a:r>
          </a:p>
        </p:txBody>
      </p:sp>
      <p:sp>
        <p:nvSpPr>
          <p:cNvPr id="8" name="Rounded Rectangle 7"/>
          <p:cNvSpPr/>
          <p:nvPr/>
        </p:nvSpPr>
        <p:spPr>
          <a:xfrm>
            <a:off x="4749426" y="2518820"/>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Behavior</a:t>
            </a:r>
          </a:p>
        </p:txBody>
      </p:sp>
      <p:cxnSp>
        <p:nvCxnSpPr>
          <p:cNvPr id="13" name="Straight Connector 12"/>
          <p:cNvCxnSpPr/>
          <p:nvPr/>
        </p:nvCxnSpPr>
        <p:spPr>
          <a:xfrm>
            <a:off x="1799540" y="5638800"/>
            <a:ext cx="5021308" cy="0"/>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34464" y="5781446"/>
            <a:ext cx="5154488" cy="400110"/>
          </a:xfrm>
          <a:prstGeom prst="rect">
            <a:avLst/>
          </a:prstGeom>
          <a:noFill/>
        </p:spPr>
        <p:txBody>
          <a:bodyPr wrap="square" rtlCol="0">
            <a:spAutoFit/>
          </a:bodyPr>
          <a:lstStyle/>
          <a:p>
            <a:r>
              <a:rPr lang="en-US" sz="2000" dirty="0" smtClean="0">
                <a:latin typeface="Arial" pitchFamily="34" charset="0"/>
                <a:cs typeface="Arial" pitchFamily="34" charset="0"/>
              </a:rPr>
              <a:t>Abstract 	                         Detailed</a:t>
            </a:r>
            <a:endParaRPr lang="en-US" sz="2000" dirty="0">
              <a:latin typeface="Arial" pitchFamily="34" charset="0"/>
              <a:cs typeface="Arial" pitchFamily="34" charset="0"/>
            </a:endParaRPr>
          </a:p>
        </p:txBody>
      </p:sp>
      <p:sp>
        <p:nvSpPr>
          <p:cNvPr id="15" name="Rounded Rectangle 14"/>
          <p:cNvSpPr/>
          <p:nvPr/>
        </p:nvSpPr>
        <p:spPr>
          <a:xfrm>
            <a:off x="1905001" y="2491336"/>
            <a:ext cx="2362199" cy="1219200"/>
          </a:xfrm>
          <a:prstGeom prst="roundRect">
            <a:avLst/>
          </a:prstGeom>
          <a:solidFill>
            <a:srgbClr val="00206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SysML</a:t>
            </a:r>
          </a:p>
        </p:txBody>
      </p:sp>
      <p:sp>
        <p:nvSpPr>
          <p:cNvPr id="16" name="Rounded Rectangle 15"/>
          <p:cNvSpPr/>
          <p:nvPr/>
        </p:nvSpPr>
        <p:spPr>
          <a:xfrm>
            <a:off x="4520827" y="2491336"/>
            <a:ext cx="2337174" cy="1219200"/>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Simulink</a:t>
            </a:r>
          </a:p>
        </p:txBody>
      </p:sp>
      <p:grpSp>
        <p:nvGrpSpPr>
          <p:cNvPr id="3" name="Group 2"/>
          <p:cNvGrpSpPr/>
          <p:nvPr/>
        </p:nvGrpSpPr>
        <p:grpSpPr>
          <a:xfrm>
            <a:off x="2819399" y="1143000"/>
            <a:ext cx="3352801" cy="4346376"/>
            <a:chOff x="2819399" y="1143000"/>
            <a:chExt cx="3352801" cy="4346376"/>
          </a:xfrm>
        </p:grpSpPr>
        <p:sp>
          <p:nvSpPr>
            <p:cNvPr id="2" name="Curved Down Arrow 1"/>
            <p:cNvSpPr/>
            <p:nvPr/>
          </p:nvSpPr>
          <p:spPr>
            <a:xfrm rot="10800000">
              <a:off x="2819400" y="3710536"/>
              <a:ext cx="3124200" cy="838200"/>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21" name="TextBox 20"/>
            <p:cNvSpPr txBox="1"/>
            <p:nvPr/>
          </p:nvSpPr>
          <p:spPr>
            <a:xfrm>
              <a:off x="2819399" y="4781490"/>
              <a:ext cx="3352801" cy="707886"/>
            </a:xfrm>
            <a:prstGeom prst="rect">
              <a:avLst/>
            </a:prstGeom>
            <a:noFill/>
          </p:spPr>
          <p:txBody>
            <a:bodyPr wrap="square" rtlCol="0">
              <a:spAutoFit/>
            </a:bodyPr>
            <a:lstStyle/>
            <a:p>
              <a:pPr algn="ctr"/>
              <a:r>
                <a:rPr lang="en-US" sz="2000" dirty="0" smtClean="0">
                  <a:latin typeface="Arial" pitchFamily="34" charset="0"/>
                  <a:cs typeface="Arial" pitchFamily="34" charset="0"/>
                </a:rPr>
                <a:t>Bi-Directional Trace via RMI (in Simulink V&amp;V)</a:t>
              </a:r>
              <a:endParaRPr lang="en-US" sz="2000" dirty="0">
                <a:latin typeface="Arial" pitchFamily="34" charset="0"/>
                <a:cs typeface="Arial" pitchFamily="34" charset="0"/>
              </a:endParaRPr>
            </a:p>
          </p:txBody>
        </p:sp>
        <p:sp>
          <p:nvSpPr>
            <p:cNvPr id="11" name="Curved Down Arrow 10"/>
            <p:cNvSpPr/>
            <p:nvPr/>
          </p:nvSpPr>
          <p:spPr>
            <a:xfrm>
              <a:off x="2849608" y="1634086"/>
              <a:ext cx="3124200" cy="838200"/>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12" name="TextBox 11"/>
            <p:cNvSpPr txBox="1"/>
            <p:nvPr/>
          </p:nvSpPr>
          <p:spPr>
            <a:xfrm>
              <a:off x="3323410" y="1143000"/>
              <a:ext cx="2366003" cy="400110"/>
            </a:xfrm>
            <a:prstGeom prst="rect">
              <a:avLst/>
            </a:prstGeom>
            <a:noFill/>
          </p:spPr>
          <p:txBody>
            <a:bodyPr wrap="square" rtlCol="0">
              <a:spAutoFit/>
            </a:bodyPr>
            <a:lstStyle/>
            <a:p>
              <a:endParaRPr lang="en-US" sz="2000" dirty="0">
                <a:latin typeface="Arial" pitchFamily="34" charset="0"/>
                <a:cs typeface="Arial" pitchFamily="34" charset="0"/>
              </a:endParaRPr>
            </a:p>
          </p:txBody>
        </p:sp>
      </p:grpSp>
    </p:spTree>
    <p:extLst>
      <p:ext uri="{BB962C8B-B14F-4D97-AF65-F5344CB8AC3E}">
        <p14:creationId xmlns:p14="http://schemas.microsoft.com/office/powerpoint/2010/main" val="934379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Hybrid Simulink-SysML/UML Workflow #3</a:t>
            </a:r>
            <a:endParaRPr lang="en-US" dirty="0"/>
          </a:p>
        </p:txBody>
      </p:sp>
      <p:sp>
        <p:nvSpPr>
          <p:cNvPr id="4" name="Rounded Rectangle 3"/>
          <p:cNvSpPr/>
          <p:nvPr/>
        </p:nvSpPr>
        <p:spPr>
          <a:xfrm>
            <a:off x="2133600" y="2518820"/>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Architecture</a:t>
            </a:r>
          </a:p>
        </p:txBody>
      </p:sp>
      <p:sp>
        <p:nvSpPr>
          <p:cNvPr id="8" name="Rounded Rectangle 7"/>
          <p:cNvSpPr/>
          <p:nvPr/>
        </p:nvSpPr>
        <p:spPr>
          <a:xfrm>
            <a:off x="4749426" y="2518820"/>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Behavior</a:t>
            </a:r>
          </a:p>
        </p:txBody>
      </p:sp>
      <p:cxnSp>
        <p:nvCxnSpPr>
          <p:cNvPr id="13" name="Straight Connector 12"/>
          <p:cNvCxnSpPr/>
          <p:nvPr/>
        </p:nvCxnSpPr>
        <p:spPr>
          <a:xfrm>
            <a:off x="1799540" y="5638800"/>
            <a:ext cx="5021308" cy="0"/>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34464" y="5781446"/>
            <a:ext cx="5154488" cy="400110"/>
          </a:xfrm>
          <a:prstGeom prst="rect">
            <a:avLst/>
          </a:prstGeom>
          <a:noFill/>
        </p:spPr>
        <p:txBody>
          <a:bodyPr wrap="square" rtlCol="0">
            <a:spAutoFit/>
          </a:bodyPr>
          <a:lstStyle/>
          <a:p>
            <a:r>
              <a:rPr lang="en-US" sz="2000" dirty="0" smtClean="0">
                <a:latin typeface="Arial" pitchFamily="34" charset="0"/>
                <a:cs typeface="Arial" pitchFamily="34" charset="0"/>
              </a:rPr>
              <a:t>Abstract 	                         Detailed</a:t>
            </a:r>
            <a:endParaRPr lang="en-US" sz="2000" dirty="0">
              <a:latin typeface="Arial" pitchFamily="34" charset="0"/>
              <a:cs typeface="Arial" pitchFamily="34" charset="0"/>
            </a:endParaRPr>
          </a:p>
        </p:txBody>
      </p:sp>
      <p:sp>
        <p:nvSpPr>
          <p:cNvPr id="15" name="Rounded Rectangle 14"/>
          <p:cNvSpPr/>
          <p:nvPr/>
        </p:nvSpPr>
        <p:spPr>
          <a:xfrm>
            <a:off x="1905001" y="2491336"/>
            <a:ext cx="2362199" cy="1219200"/>
          </a:xfrm>
          <a:prstGeom prst="roundRect">
            <a:avLst/>
          </a:prstGeom>
          <a:solidFill>
            <a:srgbClr val="00206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SysML</a:t>
            </a:r>
          </a:p>
        </p:txBody>
      </p:sp>
      <p:sp>
        <p:nvSpPr>
          <p:cNvPr id="16" name="Rounded Rectangle 15"/>
          <p:cNvSpPr/>
          <p:nvPr/>
        </p:nvSpPr>
        <p:spPr>
          <a:xfrm>
            <a:off x="4520827" y="2491336"/>
            <a:ext cx="2337174" cy="1219200"/>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Simulink</a:t>
            </a:r>
          </a:p>
        </p:txBody>
      </p:sp>
      <p:sp>
        <p:nvSpPr>
          <p:cNvPr id="12" name="TextBox 11"/>
          <p:cNvSpPr txBox="1"/>
          <p:nvPr/>
        </p:nvSpPr>
        <p:spPr>
          <a:xfrm>
            <a:off x="3222843" y="2053186"/>
            <a:ext cx="2366003" cy="400110"/>
          </a:xfrm>
          <a:prstGeom prst="rect">
            <a:avLst/>
          </a:prstGeom>
          <a:noFill/>
        </p:spPr>
        <p:txBody>
          <a:bodyPr wrap="square" rtlCol="0">
            <a:spAutoFit/>
          </a:bodyPr>
          <a:lstStyle/>
          <a:p>
            <a:r>
              <a:rPr lang="en-US" sz="2000" dirty="0" smtClean="0">
                <a:latin typeface="Arial" pitchFamily="34" charset="0"/>
                <a:cs typeface="Arial" pitchFamily="34" charset="0"/>
              </a:rPr>
              <a:t>Consistency Check</a:t>
            </a:r>
            <a:endParaRPr lang="en-US" sz="2000" dirty="0">
              <a:latin typeface="Arial" pitchFamily="34" charset="0"/>
              <a:cs typeface="Arial" pitchFamily="34" charset="0"/>
            </a:endParaRPr>
          </a:p>
        </p:txBody>
      </p:sp>
      <p:sp>
        <p:nvSpPr>
          <p:cNvPr id="14" name="Curved Left Arrow 13"/>
          <p:cNvSpPr/>
          <p:nvPr/>
        </p:nvSpPr>
        <p:spPr>
          <a:xfrm>
            <a:off x="4411708" y="2743200"/>
            <a:ext cx="457200" cy="777852"/>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17" name="Curved Left Arrow 16"/>
          <p:cNvSpPr/>
          <p:nvPr/>
        </p:nvSpPr>
        <p:spPr>
          <a:xfrm rot="10800000">
            <a:off x="3916408" y="2697174"/>
            <a:ext cx="457200" cy="777852"/>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110284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Hybrid Simulink-SysML/UML Workflows</a:t>
            </a:r>
            <a:endParaRPr lang="en-US" dirty="0"/>
          </a:p>
        </p:txBody>
      </p:sp>
      <p:sp>
        <p:nvSpPr>
          <p:cNvPr id="4" name="Rounded Rectangle 3"/>
          <p:cNvSpPr/>
          <p:nvPr/>
        </p:nvSpPr>
        <p:spPr>
          <a:xfrm>
            <a:off x="2133600" y="2518820"/>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Architecture</a:t>
            </a:r>
          </a:p>
        </p:txBody>
      </p:sp>
      <p:sp>
        <p:nvSpPr>
          <p:cNvPr id="8" name="Rounded Rectangle 7"/>
          <p:cNvSpPr/>
          <p:nvPr/>
        </p:nvSpPr>
        <p:spPr>
          <a:xfrm>
            <a:off x="4749426" y="2518820"/>
            <a:ext cx="1905000"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itchFamily="34" charset="0"/>
                <a:cs typeface="Arial" pitchFamily="34" charset="0"/>
              </a:rPr>
              <a:t>System</a:t>
            </a:r>
          </a:p>
          <a:p>
            <a:pPr algn="ctr"/>
            <a:r>
              <a:rPr lang="en-US" b="1" dirty="0" smtClean="0">
                <a:latin typeface="Arial" pitchFamily="34" charset="0"/>
                <a:cs typeface="Arial" pitchFamily="34" charset="0"/>
              </a:rPr>
              <a:t>Behavior</a:t>
            </a:r>
          </a:p>
        </p:txBody>
      </p:sp>
      <p:cxnSp>
        <p:nvCxnSpPr>
          <p:cNvPr id="13" name="Straight Connector 12"/>
          <p:cNvCxnSpPr/>
          <p:nvPr/>
        </p:nvCxnSpPr>
        <p:spPr>
          <a:xfrm>
            <a:off x="1799540" y="5638800"/>
            <a:ext cx="5021308" cy="0"/>
          </a:xfrm>
          <a:prstGeom prst="line">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34464" y="5781446"/>
            <a:ext cx="5154488" cy="400110"/>
          </a:xfrm>
          <a:prstGeom prst="rect">
            <a:avLst/>
          </a:prstGeom>
          <a:noFill/>
        </p:spPr>
        <p:txBody>
          <a:bodyPr wrap="square" rtlCol="0">
            <a:spAutoFit/>
          </a:bodyPr>
          <a:lstStyle/>
          <a:p>
            <a:r>
              <a:rPr lang="en-US" sz="2000" dirty="0" smtClean="0">
                <a:latin typeface="Arial" pitchFamily="34" charset="0"/>
                <a:cs typeface="Arial" pitchFamily="34" charset="0"/>
              </a:rPr>
              <a:t>Abstract 	                         Detailed</a:t>
            </a:r>
            <a:endParaRPr lang="en-US" sz="2000" dirty="0">
              <a:latin typeface="Arial" pitchFamily="34" charset="0"/>
              <a:cs typeface="Arial" pitchFamily="34" charset="0"/>
            </a:endParaRPr>
          </a:p>
        </p:txBody>
      </p:sp>
      <p:sp>
        <p:nvSpPr>
          <p:cNvPr id="15" name="Rounded Rectangle 14"/>
          <p:cNvSpPr/>
          <p:nvPr/>
        </p:nvSpPr>
        <p:spPr>
          <a:xfrm>
            <a:off x="1905001" y="2491336"/>
            <a:ext cx="2362199" cy="1219200"/>
          </a:xfrm>
          <a:prstGeom prst="roundRect">
            <a:avLst/>
          </a:prstGeom>
          <a:solidFill>
            <a:srgbClr val="00206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SysML</a:t>
            </a:r>
          </a:p>
        </p:txBody>
      </p:sp>
      <p:sp>
        <p:nvSpPr>
          <p:cNvPr id="16" name="Rounded Rectangle 15"/>
          <p:cNvSpPr/>
          <p:nvPr/>
        </p:nvSpPr>
        <p:spPr>
          <a:xfrm>
            <a:off x="4520827" y="2491336"/>
            <a:ext cx="2337174" cy="1219200"/>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Simulink</a:t>
            </a:r>
          </a:p>
        </p:txBody>
      </p:sp>
      <p:grpSp>
        <p:nvGrpSpPr>
          <p:cNvPr id="3" name="Group 2"/>
          <p:cNvGrpSpPr/>
          <p:nvPr/>
        </p:nvGrpSpPr>
        <p:grpSpPr>
          <a:xfrm>
            <a:off x="2819400" y="1143000"/>
            <a:ext cx="3154408" cy="3405736"/>
            <a:chOff x="2819400" y="1143000"/>
            <a:chExt cx="3154408" cy="3405736"/>
          </a:xfrm>
        </p:grpSpPr>
        <p:sp>
          <p:nvSpPr>
            <p:cNvPr id="2" name="Curved Down Arrow 1"/>
            <p:cNvSpPr/>
            <p:nvPr/>
          </p:nvSpPr>
          <p:spPr>
            <a:xfrm rot="10800000">
              <a:off x="2819400" y="3710536"/>
              <a:ext cx="3124200" cy="838200"/>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11" name="Curved Down Arrow 10"/>
            <p:cNvSpPr/>
            <p:nvPr/>
          </p:nvSpPr>
          <p:spPr>
            <a:xfrm>
              <a:off x="2849608" y="1634086"/>
              <a:ext cx="3124200" cy="838200"/>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12" name="TextBox 11"/>
            <p:cNvSpPr txBox="1"/>
            <p:nvPr/>
          </p:nvSpPr>
          <p:spPr>
            <a:xfrm>
              <a:off x="3323410" y="1143000"/>
              <a:ext cx="2366003" cy="400110"/>
            </a:xfrm>
            <a:prstGeom prst="rect">
              <a:avLst/>
            </a:prstGeom>
            <a:noFill/>
          </p:spPr>
          <p:txBody>
            <a:bodyPr wrap="square" rtlCol="0">
              <a:spAutoFit/>
            </a:bodyPr>
            <a:lstStyle/>
            <a:p>
              <a:r>
                <a:rPr lang="en-US" sz="2000" dirty="0" smtClean="0">
                  <a:latin typeface="Arial" pitchFamily="34" charset="0"/>
                  <a:cs typeface="Arial" pitchFamily="34" charset="0"/>
                </a:rPr>
                <a:t>Import Architecture</a:t>
              </a:r>
              <a:endParaRPr lang="en-US" sz="2000" dirty="0">
                <a:latin typeface="Arial" pitchFamily="34" charset="0"/>
                <a:cs typeface="Arial" pitchFamily="34" charset="0"/>
              </a:endParaRPr>
            </a:p>
          </p:txBody>
        </p:sp>
      </p:grpSp>
      <p:sp>
        <p:nvSpPr>
          <p:cNvPr id="14" name="Curved Left Arrow 13"/>
          <p:cNvSpPr/>
          <p:nvPr/>
        </p:nvSpPr>
        <p:spPr>
          <a:xfrm>
            <a:off x="4411708" y="2743200"/>
            <a:ext cx="457200" cy="777852"/>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17" name="Curved Left Arrow 16"/>
          <p:cNvSpPr/>
          <p:nvPr/>
        </p:nvSpPr>
        <p:spPr>
          <a:xfrm rot="10800000">
            <a:off x="3916408" y="2697174"/>
            <a:ext cx="457200" cy="777852"/>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18" name="TextBox 17"/>
          <p:cNvSpPr txBox="1"/>
          <p:nvPr/>
        </p:nvSpPr>
        <p:spPr>
          <a:xfrm>
            <a:off x="3222843" y="2053186"/>
            <a:ext cx="2366003" cy="400110"/>
          </a:xfrm>
          <a:prstGeom prst="rect">
            <a:avLst/>
          </a:prstGeom>
          <a:noFill/>
        </p:spPr>
        <p:txBody>
          <a:bodyPr wrap="square" rtlCol="0">
            <a:spAutoFit/>
          </a:bodyPr>
          <a:lstStyle/>
          <a:p>
            <a:r>
              <a:rPr lang="en-US" sz="2000" dirty="0" smtClean="0">
                <a:latin typeface="Arial" pitchFamily="34" charset="0"/>
                <a:cs typeface="Arial" pitchFamily="34" charset="0"/>
              </a:rPr>
              <a:t>Consistency Check</a:t>
            </a:r>
            <a:endParaRPr lang="en-US" sz="2000" dirty="0">
              <a:latin typeface="Arial" pitchFamily="34" charset="0"/>
              <a:cs typeface="Arial" pitchFamily="34" charset="0"/>
            </a:endParaRPr>
          </a:p>
        </p:txBody>
      </p:sp>
      <p:sp>
        <p:nvSpPr>
          <p:cNvPr id="20" name="TextBox 19"/>
          <p:cNvSpPr txBox="1"/>
          <p:nvPr/>
        </p:nvSpPr>
        <p:spPr>
          <a:xfrm>
            <a:off x="2819399" y="4781490"/>
            <a:ext cx="3352801" cy="707886"/>
          </a:xfrm>
          <a:prstGeom prst="rect">
            <a:avLst/>
          </a:prstGeom>
          <a:noFill/>
        </p:spPr>
        <p:txBody>
          <a:bodyPr wrap="square" rtlCol="0">
            <a:spAutoFit/>
          </a:bodyPr>
          <a:lstStyle/>
          <a:p>
            <a:pPr algn="ctr"/>
            <a:r>
              <a:rPr lang="en-US" sz="2000" dirty="0" smtClean="0">
                <a:latin typeface="Arial" pitchFamily="34" charset="0"/>
                <a:cs typeface="Arial" pitchFamily="34" charset="0"/>
              </a:rPr>
              <a:t>Bi-Directional Trace via RMI (in Simulink V&amp;V)</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7624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35050" y="2009775"/>
            <a:ext cx="7146925" cy="1139825"/>
          </a:xfrm>
        </p:spPr>
        <p:txBody>
          <a:bodyPr/>
          <a:lstStyle/>
          <a:p>
            <a:r>
              <a:rPr lang="en-US" altLang="ko-KR" sz="3600" dirty="0" smtClean="0">
                <a:latin typeface="Arial" pitchFamily="34" charset="0"/>
              </a:rPr>
              <a:t>Questions?</a:t>
            </a:r>
            <a:endParaRPr lang="en-US" altLang="ko-KR"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noFill/>
        </p:spPr>
        <p:txBody>
          <a:bodyPr/>
          <a:lstStyle/>
          <a:p>
            <a:r>
              <a:rPr lang="en-US" noProof="0" dirty="0" smtClean="0"/>
              <a:t>Mechanical Systems in Equations</a:t>
            </a:r>
          </a:p>
        </p:txBody>
      </p:sp>
      <p:sp>
        <p:nvSpPr>
          <p:cNvPr id="180226" name="Rectangle 2"/>
          <p:cNvSpPr>
            <a:spLocks noGrp="1" noChangeArrowheads="1"/>
          </p:cNvSpPr>
          <p:nvPr>
            <p:ph idx="1"/>
          </p:nvPr>
        </p:nvSpPr>
        <p:spPr/>
        <p:txBody>
          <a:bodyPr/>
          <a:lstStyle/>
          <a:p>
            <a:pPr lvl="2">
              <a:buFont typeface="Wingdings" pitchFamily="2" charset="2"/>
              <a:buNone/>
            </a:pPr>
            <a:r>
              <a:rPr lang="en-US" sz="2400" noProof="0" smtClean="0"/>
              <a:t>Simple Pendulum </a:t>
            </a:r>
          </a:p>
          <a:p>
            <a:endParaRPr lang="en-US" sz="3100" b="1" noProof="0" smtClean="0"/>
          </a:p>
          <a:p>
            <a:pPr lvl="1"/>
            <a:endParaRPr lang="en-US" sz="2400" b="1" noProof="0" smtClean="0"/>
          </a:p>
          <a:p>
            <a:endParaRPr lang="en-US" sz="1100" b="1" noProof="0" smtClean="0"/>
          </a:p>
        </p:txBody>
      </p:sp>
      <p:sp>
        <p:nvSpPr>
          <p:cNvPr id="180228" name="Text Box 4"/>
          <p:cNvSpPr txBox="1">
            <a:spLocks noChangeArrowheads="1"/>
          </p:cNvSpPr>
          <p:nvPr/>
        </p:nvSpPr>
        <p:spPr bwMode="auto">
          <a:xfrm>
            <a:off x="2558604" y="2276823"/>
            <a:ext cx="2778325" cy="1815882"/>
          </a:xfrm>
          <a:prstGeom prst="rect">
            <a:avLst/>
          </a:prstGeom>
          <a:noFill/>
          <a:ln w="9525">
            <a:noFill/>
            <a:miter lim="800000"/>
            <a:headEnd/>
            <a:tailEnd/>
          </a:ln>
        </p:spPr>
        <p:txBody>
          <a:bodyPr wrap="none">
            <a:spAutoFit/>
          </a:bodyPr>
          <a:lstStyle/>
          <a:p>
            <a:r>
              <a:rPr lang="el-GR" sz="2400" dirty="0"/>
              <a:t>Σ</a:t>
            </a:r>
            <a:r>
              <a:rPr lang="en-US" sz="2400" dirty="0"/>
              <a:t>T</a:t>
            </a:r>
            <a:r>
              <a:rPr lang="en-US" sz="2400" baseline="-25000" dirty="0"/>
              <a:t>z</a:t>
            </a:r>
            <a:r>
              <a:rPr lang="en-US" sz="2400" dirty="0"/>
              <a:t> </a:t>
            </a:r>
            <a:r>
              <a:rPr lang="de-DE" sz="2400" dirty="0"/>
              <a:t>= I</a:t>
            </a:r>
            <a:r>
              <a:rPr lang="el-GR" sz="2400" dirty="0">
                <a:cs typeface="Arial" charset="0"/>
              </a:rPr>
              <a:t>θ</a:t>
            </a:r>
            <a:r>
              <a:rPr lang="en-US" sz="2400" baseline="-25000" dirty="0">
                <a:cs typeface="Arial" charset="0"/>
              </a:rPr>
              <a:t>1</a:t>
            </a:r>
            <a:endParaRPr lang="en-US" sz="1200" baseline="-25000" dirty="0">
              <a:cs typeface="Arial" charset="0"/>
            </a:endParaRPr>
          </a:p>
          <a:p>
            <a:r>
              <a:rPr lang="en-US" sz="1200" baseline="-25000" dirty="0">
                <a:cs typeface="Arial" charset="0"/>
              </a:rPr>
              <a:t> </a:t>
            </a:r>
            <a:endParaRPr lang="el-GR" sz="1200" baseline="-25000" dirty="0">
              <a:cs typeface="Arial" charset="0"/>
            </a:endParaRPr>
          </a:p>
          <a:p>
            <a:r>
              <a:rPr lang="en-US" sz="2400" dirty="0"/>
              <a:t>-mgl*sin(</a:t>
            </a:r>
            <a:r>
              <a:rPr lang="el-GR" sz="2400" dirty="0">
                <a:cs typeface="Arial" charset="0"/>
              </a:rPr>
              <a:t>θ</a:t>
            </a:r>
            <a:r>
              <a:rPr lang="en-US" sz="2400" baseline="-25000" dirty="0"/>
              <a:t>1</a:t>
            </a:r>
            <a:r>
              <a:rPr lang="en-US" sz="2400" dirty="0"/>
              <a:t>)</a:t>
            </a:r>
            <a:r>
              <a:rPr lang="de-DE" sz="2400" dirty="0"/>
              <a:t>= ml</a:t>
            </a:r>
            <a:r>
              <a:rPr lang="de-DE" sz="2400" baseline="30000" dirty="0"/>
              <a:t>2</a:t>
            </a:r>
            <a:r>
              <a:rPr lang="el-GR" sz="2400" dirty="0">
                <a:cs typeface="Arial" charset="0"/>
              </a:rPr>
              <a:t>θ</a:t>
            </a:r>
            <a:r>
              <a:rPr lang="de-DE" sz="2400" baseline="-25000" dirty="0"/>
              <a:t>1</a:t>
            </a:r>
          </a:p>
          <a:p>
            <a:r>
              <a:rPr lang="en-US" sz="1200" baseline="-25000" dirty="0"/>
              <a:t> </a:t>
            </a:r>
            <a:endParaRPr lang="de-DE" sz="1200" baseline="-25000" dirty="0"/>
          </a:p>
          <a:p>
            <a:r>
              <a:rPr lang="el-GR" sz="2400" dirty="0">
                <a:cs typeface="Arial" charset="0"/>
              </a:rPr>
              <a:t>θ</a:t>
            </a:r>
            <a:r>
              <a:rPr lang="en-US" sz="2400" baseline="-25000" dirty="0">
                <a:cs typeface="Arial" charset="0"/>
              </a:rPr>
              <a:t>1</a:t>
            </a:r>
            <a:r>
              <a:rPr lang="de-DE" sz="2400" dirty="0"/>
              <a:t> = -   sin(</a:t>
            </a:r>
            <a:r>
              <a:rPr lang="el-GR" sz="2400" dirty="0">
                <a:cs typeface="Arial" charset="0"/>
              </a:rPr>
              <a:t>θ</a:t>
            </a:r>
            <a:r>
              <a:rPr lang="de-DE" sz="2400" baseline="-25000" dirty="0"/>
              <a:t>1</a:t>
            </a:r>
            <a:r>
              <a:rPr lang="de-DE" sz="2400" dirty="0"/>
              <a:t>)</a:t>
            </a:r>
          </a:p>
          <a:p>
            <a:endParaRPr lang="de-DE" sz="2400" b="1" dirty="0"/>
          </a:p>
        </p:txBody>
      </p:sp>
      <p:sp>
        <p:nvSpPr>
          <p:cNvPr id="180229" name="Text Box 5"/>
          <p:cNvSpPr txBox="1">
            <a:spLocks noChangeArrowheads="1"/>
          </p:cNvSpPr>
          <p:nvPr/>
        </p:nvSpPr>
        <p:spPr bwMode="auto">
          <a:xfrm>
            <a:off x="2557016" y="2970560"/>
            <a:ext cx="352425" cy="457200"/>
          </a:xfrm>
          <a:prstGeom prst="rect">
            <a:avLst/>
          </a:prstGeom>
          <a:noFill/>
          <a:ln w="9525">
            <a:noFill/>
            <a:miter lim="800000"/>
            <a:headEnd/>
            <a:tailEnd/>
          </a:ln>
        </p:spPr>
        <p:txBody>
          <a:bodyPr wrap="none">
            <a:spAutoFit/>
          </a:bodyPr>
          <a:lstStyle/>
          <a:p>
            <a:r>
              <a:rPr lang="de-DE" sz="2400" dirty="0"/>
              <a:t>..</a:t>
            </a:r>
          </a:p>
        </p:txBody>
      </p:sp>
      <p:sp>
        <p:nvSpPr>
          <p:cNvPr id="180230" name="Text Box 6"/>
          <p:cNvSpPr txBox="1">
            <a:spLocks noChangeArrowheads="1"/>
          </p:cNvSpPr>
          <p:nvPr/>
        </p:nvSpPr>
        <p:spPr bwMode="auto">
          <a:xfrm>
            <a:off x="4867647" y="2499073"/>
            <a:ext cx="352425" cy="457200"/>
          </a:xfrm>
          <a:prstGeom prst="rect">
            <a:avLst/>
          </a:prstGeom>
          <a:noFill/>
          <a:ln w="9525">
            <a:noFill/>
            <a:miter lim="800000"/>
            <a:headEnd/>
            <a:tailEnd/>
          </a:ln>
        </p:spPr>
        <p:txBody>
          <a:bodyPr wrap="none">
            <a:spAutoFit/>
          </a:bodyPr>
          <a:lstStyle/>
          <a:p>
            <a:r>
              <a:rPr lang="de-DE" sz="2400" dirty="0"/>
              <a:t>..</a:t>
            </a:r>
          </a:p>
        </p:txBody>
      </p:sp>
      <p:grpSp>
        <p:nvGrpSpPr>
          <p:cNvPr id="2" name="Group 7"/>
          <p:cNvGrpSpPr>
            <a:grpSpLocks/>
          </p:cNvGrpSpPr>
          <p:nvPr/>
        </p:nvGrpSpPr>
        <p:grpSpPr bwMode="auto">
          <a:xfrm>
            <a:off x="1099691" y="3016598"/>
            <a:ext cx="590550" cy="709612"/>
            <a:chOff x="864" y="2141"/>
            <a:chExt cx="372" cy="447"/>
          </a:xfrm>
        </p:grpSpPr>
        <p:sp>
          <p:nvSpPr>
            <p:cNvPr id="11302" name="Arc 8"/>
            <p:cNvSpPr>
              <a:spLocks/>
            </p:cNvSpPr>
            <p:nvPr/>
          </p:nvSpPr>
          <p:spPr bwMode="auto">
            <a:xfrm flipV="1">
              <a:off x="864" y="2141"/>
              <a:ext cx="262" cy="162"/>
            </a:xfrm>
            <a:custGeom>
              <a:avLst/>
              <a:gdLst>
                <a:gd name="T0" fmla="*/ 0 w 21600"/>
                <a:gd name="T1" fmla="*/ 0 h 21600"/>
                <a:gd name="T2" fmla="*/ 262 w 21600"/>
                <a:gd name="T3" fmla="*/ 162 h 21600"/>
                <a:gd name="T4" fmla="*/ 0 w 21600"/>
                <a:gd name="T5" fmla="*/ 1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type="triangle" w="med" len="med"/>
              <a:tailEnd type="triangle" w="med" len="med"/>
            </a:ln>
          </p:spPr>
          <p:txBody>
            <a:bodyPr wrap="none" anchor="ctr"/>
            <a:lstStyle/>
            <a:p>
              <a:endParaRPr lang="de-DE"/>
            </a:p>
          </p:txBody>
        </p:sp>
        <p:grpSp>
          <p:nvGrpSpPr>
            <p:cNvPr id="3" name="Group 9"/>
            <p:cNvGrpSpPr>
              <a:grpSpLocks/>
            </p:cNvGrpSpPr>
            <p:nvPr/>
          </p:nvGrpSpPr>
          <p:grpSpPr bwMode="auto">
            <a:xfrm>
              <a:off x="949" y="2231"/>
              <a:ext cx="287" cy="357"/>
              <a:chOff x="2215" y="2992"/>
              <a:chExt cx="287" cy="357"/>
            </a:xfrm>
          </p:grpSpPr>
          <p:sp>
            <p:nvSpPr>
              <p:cNvPr id="11304" name="Text Box 10"/>
              <p:cNvSpPr txBox="1">
                <a:spLocks noChangeArrowheads="1"/>
              </p:cNvSpPr>
              <p:nvPr/>
            </p:nvSpPr>
            <p:spPr bwMode="auto">
              <a:xfrm>
                <a:off x="2215" y="2992"/>
                <a:ext cx="248" cy="288"/>
              </a:xfrm>
              <a:prstGeom prst="rect">
                <a:avLst/>
              </a:prstGeom>
              <a:noFill/>
              <a:ln w="9525">
                <a:noFill/>
                <a:miter lim="800000"/>
                <a:headEnd/>
                <a:tailEnd/>
              </a:ln>
            </p:spPr>
            <p:txBody>
              <a:bodyPr>
                <a:spAutoFit/>
              </a:bodyPr>
              <a:lstStyle/>
              <a:p>
                <a:pPr>
                  <a:spcBef>
                    <a:spcPct val="50000"/>
                  </a:spcBef>
                </a:pPr>
                <a:r>
                  <a:rPr lang="el-GR" sz="2400">
                    <a:cs typeface="Arial" charset="0"/>
                  </a:rPr>
                  <a:t>θ</a:t>
                </a:r>
              </a:p>
            </p:txBody>
          </p:sp>
          <p:sp>
            <p:nvSpPr>
              <p:cNvPr id="11305" name="Text Box 11"/>
              <p:cNvSpPr txBox="1">
                <a:spLocks noChangeArrowheads="1"/>
              </p:cNvSpPr>
              <p:nvPr/>
            </p:nvSpPr>
            <p:spPr bwMode="auto">
              <a:xfrm>
                <a:off x="2306" y="3118"/>
                <a:ext cx="196" cy="231"/>
              </a:xfrm>
              <a:prstGeom prst="rect">
                <a:avLst/>
              </a:prstGeom>
              <a:noFill/>
              <a:ln w="9525">
                <a:noFill/>
                <a:miter lim="800000"/>
                <a:headEnd/>
                <a:tailEnd/>
              </a:ln>
            </p:spPr>
            <p:txBody>
              <a:bodyPr wrap="none">
                <a:spAutoFit/>
              </a:bodyPr>
              <a:lstStyle/>
              <a:p>
                <a:r>
                  <a:rPr lang="de-DE"/>
                  <a:t>1</a:t>
                </a:r>
              </a:p>
            </p:txBody>
          </p:sp>
        </p:grpSp>
      </p:grpSp>
      <p:grpSp>
        <p:nvGrpSpPr>
          <p:cNvPr id="4" name="Group 12"/>
          <p:cNvGrpSpPr>
            <a:grpSpLocks/>
          </p:cNvGrpSpPr>
          <p:nvPr/>
        </p:nvGrpSpPr>
        <p:grpSpPr bwMode="auto">
          <a:xfrm>
            <a:off x="107504" y="1268760"/>
            <a:ext cx="2259012" cy="2867025"/>
            <a:chOff x="239" y="1040"/>
            <a:chExt cx="1423" cy="1806"/>
          </a:xfrm>
        </p:grpSpPr>
        <p:sp>
          <p:nvSpPr>
            <p:cNvPr id="11282" name="Line 13"/>
            <p:cNvSpPr>
              <a:spLocks noChangeShapeType="1"/>
            </p:cNvSpPr>
            <p:nvPr/>
          </p:nvSpPr>
          <p:spPr bwMode="auto">
            <a:xfrm>
              <a:off x="456" y="1851"/>
              <a:ext cx="766" cy="0"/>
            </a:xfrm>
            <a:prstGeom prst="line">
              <a:avLst/>
            </a:prstGeom>
            <a:noFill/>
            <a:ln w="57150">
              <a:solidFill>
                <a:schemeClr val="tx1"/>
              </a:solidFill>
              <a:round/>
              <a:headEnd/>
              <a:tailEnd/>
            </a:ln>
          </p:spPr>
          <p:txBody>
            <a:bodyPr/>
            <a:lstStyle/>
            <a:p>
              <a:endParaRPr lang="de-DE"/>
            </a:p>
          </p:txBody>
        </p:sp>
        <p:sp>
          <p:nvSpPr>
            <p:cNvPr id="11283" name="Line 14"/>
            <p:cNvSpPr>
              <a:spLocks noChangeShapeType="1"/>
            </p:cNvSpPr>
            <p:nvPr/>
          </p:nvSpPr>
          <p:spPr bwMode="auto">
            <a:xfrm flipV="1">
              <a:off x="528" y="1660"/>
              <a:ext cx="201" cy="179"/>
            </a:xfrm>
            <a:prstGeom prst="line">
              <a:avLst/>
            </a:prstGeom>
            <a:noFill/>
            <a:ln w="28575">
              <a:solidFill>
                <a:schemeClr val="tx1"/>
              </a:solidFill>
              <a:round/>
              <a:headEnd/>
              <a:tailEnd/>
            </a:ln>
          </p:spPr>
          <p:txBody>
            <a:bodyPr/>
            <a:lstStyle/>
            <a:p>
              <a:endParaRPr lang="de-DE"/>
            </a:p>
          </p:txBody>
        </p:sp>
        <p:sp>
          <p:nvSpPr>
            <p:cNvPr id="11284" name="Line 15"/>
            <p:cNvSpPr>
              <a:spLocks noChangeShapeType="1"/>
            </p:cNvSpPr>
            <p:nvPr/>
          </p:nvSpPr>
          <p:spPr bwMode="auto">
            <a:xfrm flipV="1">
              <a:off x="616" y="1658"/>
              <a:ext cx="201" cy="179"/>
            </a:xfrm>
            <a:prstGeom prst="line">
              <a:avLst/>
            </a:prstGeom>
            <a:noFill/>
            <a:ln w="28575">
              <a:solidFill>
                <a:schemeClr val="tx1"/>
              </a:solidFill>
              <a:round/>
              <a:headEnd/>
              <a:tailEnd/>
            </a:ln>
          </p:spPr>
          <p:txBody>
            <a:bodyPr/>
            <a:lstStyle/>
            <a:p>
              <a:endParaRPr lang="de-DE"/>
            </a:p>
          </p:txBody>
        </p:sp>
        <p:sp>
          <p:nvSpPr>
            <p:cNvPr id="11285" name="Line 16"/>
            <p:cNvSpPr>
              <a:spLocks noChangeShapeType="1"/>
            </p:cNvSpPr>
            <p:nvPr/>
          </p:nvSpPr>
          <p:spPr bwMode="auto">
            <a:xfrm flipV="1">
              <a:off x="700" y="1658"/>
              <a:ext cx="201" cy="179"/>
            </a:xfrm>
            <a:prstGeom prst="line">
              <a:avLst/>
            </a:prstGeom>
            <a:noFill/>
            <a:ln w="28575">
              <a:solidFill>
                <a:schemeClr val="tx1"/>
              </a:solidFill>
              <a:round/>
              <a:headEnd/>
              <a:tailEnd/>
            </a:ln>
          </p:spPr>
          <p:txBody>
            <a:bodyPr/>
            <a:lstStyle/>
            <a:p>
              <a:endParaRPr lang="de-DE"/>
            </a:p>
          </p:txBody>
        </p:sp>
        <p:sp>
          <p:nvSpPr>
            <p:cNvPr id="11286" name="Line 17"/>
            <p:cNvSpPr>
              <a:spLocks noChangeShapeType="1"/>
            </p:cNvSpPr>
            <p:nvPr/>
          </p:nvSpPr>
          <p:spPr bwMode="auto">
            <a:xfrm flipV="1">
              <a:off x="788" y="1656"/>
              <a:ext cx="201" cy="179"/>
            </a:xfrm>
            <a:prstGeom prst="line">
              <a:avLst/>
            </a:prstGeom>
            <a:noFill/>
            <a:ln w="28575">
              <a:solidFill>
                <a:schemeClr val="tx1"/>
              </a:solidFill>
              <a:round/>
              <a:headEnd/>
              <a:tailEnd/>
            </a:ln>
          </p:spPr>
          <p:txBody>
            <a:bodyPr/>
            <a:lstStyle/>
            <a:p>
              <a:endParaRPr lang="de-DE"/>
            </a:p>
          </p:txBody>
        </p:sp>
        <p:sp>
          <p:nvSpPr>
            <p:cNvPr id="11287" name="Line 18"/>
            <p:cNvSpPr>
              <a:spLocks noChangeShapeType="1"/>
            </p:cNvSpPr>
            <p:nvPr/>
          </p:nvSpPr>
          <p:spPr bwMode="auto">
            <a:xfrm flipV="1">
              <a:off x="868" y="1658"/>
              <a:ext cx="201" cy="179"/>
            </a:xfrm>
            <a:prstGeom prst="line">
              <a:avLst/>
            </a:prstGeom>
            <a:noFill/>
            <a:ln w="28575">
              <a:solidFill>
                <a:schemeClr val="tx1"/>
              </a:solidFill>
              <a:round/>
              <a:headEnd/>
              <a:tailEnd/>
            </a:ln>
          </p:spPr>
          <p:txBody>
            <a:bodyPr/>
            <a:lstStyle/>
            <a:p>
              <a:endParaRPr lang="de-DE"/>
            </a:p>
          </p:txBody>
        </p:sp>
        <p:sp>
          <p:nvSpPr>
            <p:cNvPr id="11288" name="Line 19"/>
            <p:cNvSpPr>
              <a:spLocks noChangeShapeType="1"/>
            </p:cNvSpPr>
            <p:nvPr/>
          </p:nvSpPr>
          <p:spPr bwMode="auto">
            <a:xfrm flipV="1">
              <a:off x="956" y="1656"/>
              <a:ext cx="201" cy="179"/>
            </a:xfrm>
            <a:prstGeom prst="line">
              <a:avLst/>
            </a:prstGeom>
            <a:noFill/>
            <a:ln w="28575">
              <a:solidFill>
                <a:schemeClr val="tx1"/>
              </a:solidFill>
              <a:round/>
              <a:headEnd/>
              <a:tailEnd/>
            </a:ln>
          </p:spPr>
          <p:txBody>
            <a:bodyPr/>
            <a:lstStyle/>
            <a:p>
              <a:endParaRPr lang="de-DE"/>
            </a:p>
          </p:txBody>
        </p:sp>
        <p:sp>
          <p:nvSpPr>
            <p:cNvPr id="11289" name="Line 20"/>
            <p:cNvSpPr>
              <a:spLocks noChangeShapeType="1"/>
            </p:cNvSpPr>
            <p:nvPr/>
          </p:nvSpPr>
          <p:spPr bwMode="auto">
            <a:xfrm flipV="1">
              <a:off x="1040" y="1656"/>
              <a:ext cx="201" cy="179"/>
            </a:xfrm>
            <a:prstGeom prst="line">
              <a:avLst/>
            </a:prstGeom>
            <a:noFill/>
            <a:ln w="28575">
              <a:solidFill>
                <a:schemeClr val="tx1"/>
              </a:solidFill>
              <a:round/>
              <a:headEnd/>
              <a:tailEnd/>
            </a:ln>
          </p:spPr>
          <p:txBody>
            <a:bodyPr/>
            <a:lstStyle/>
            <a:p>
              <a:endParaRPr lang="de-DE"/>
            </a:p>
          </p:txBody>
        </p:sp>
        <p:sp>
          <p:nvSpPr>
            <p:cNvPr id="11290" name="Line 21"/>
            <p:cNvSpPr>
              <a:spLocks noChangeShapeType="1"/>
            </p:cNvSpPr>
            <p:nvPr/>
          </p:nvSpPr>
          <p:spPr bwMode="auto">
            <a:xfrm flipV="1">
              <a:off x="1128" y="1654"/>
              <a:ext cx="201" cy="179"/>
            </a:xfrm>
            <a:prstGeom prst="line">
              <a:avLst/>
            </a:prstGeom>
            <a:noFill/>
            <a:ln w="28575">
              <a:solidFill>
                <a:schemeClr val="tx1"/>
              </a:solidFill>
              <a:round/>
              <a:headEnd/>
              <a:tailEnd/>
            </a:ln>
          </p:spPr>
          <p:txBody>
            <a:bodyPr/>
            <a:lstStyle/>
            <a:p>
              <a:endParaRPr lang="de-DE"/>
            </a:p>
          </p:txBody>
        </p:sp>
        <p:sp>
          <p:nvSpPr>
            <p:cNvPr id="11291" name="Line 22"/>
            <p:cNvSpPr>
              <a:spLocks noChangeShapeType="1"/>
            </p:cNvSpPr>
            <p:nvPr/>
          </p:nvSpPr>
          <p:spPr bwMode="auto">
            <a:xfrm>
              <a:off x="858" y="1850"/>
              <a:ext cx="710" cy="715"/>
            </a:xfrm>
            <a:prstGeom prst="line">
              <a:avLst/>
            </a:prstGeom>
            <a:noFill/>
            <a:ln w="28575">
              <a:solidFill>
                <a:srgbClr val="969696"/>
              </a:solidFill>
              <a:round/>
              <a:headEnd/>
              <a:tailEnd/>
            </a:ln>
          </p:spPr>
          <p:txBody>
            <a:bodyPr/>
            <a:lstStyle/>
            <a:p>
              <a:endParaRPr lang="de-DE"/>
            </a:p>
          </p:txBody>
        </p:sp>
        <p:sp>
          <p:nvSpPr>
            <p:cNvPr id="11292" name="Oval 23"/>
            <p:cNvSpPr>
              <a:spLocks noChangeArrowheads="1"/>
            </p:cNvSpPr>
            <p:nvPr/>
          </p:nvSpPr>
          <p:spPr bwMode="auto">
            <a:xfrm>
              <a:off x="1466" y="2480"/>
              <a:ext cx="196" cy="196"/>
            </a:xfrm>
            <a:prstGeom prst="ellipse">
              <a:avLst/>
            </a:prstGeom>
            <a:solidFill>
              <a:srgbClr val="FF0000"/>
            </a:solidFill>
            <a:ln w="381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de-DE"/>
            </a:p>
          </p:txBody>
        </p:sp>
        <p:sp>
          <p:nvSpPr>
            <p:cNvPr id="11293" name="Line 24"/>
            <p:cNvSpPr>
              <a:spLocks noChangeShapeType="1"/>
            </p:cNvSpPr>
            <p:nvPr/>
          </p:nvSpPr>
          <p:spPr bwMode="auto">
            <a:xfrm>
              <a:off x="864" y="1867"/>
              <a:ext cx="0" cy="979"/>
            </a:xfrm>
            <a:prstGeom prst="line">
              <a:avLst/>
            </a:prstGeom>
            <a:noFill/>
            <a:ln w="9525">
              <a:solidFill>
                <a:schemeClr val="tx1"/>
              </a:solidFill>
              <a:prstDash val="dash"/>
              <a:round/>
              <a:headEnd/>
              <a:tailEnd/>
            </a:ln>
          </p:spPr>
          <p:txBody>
            <a:bodyPr/>
            <a:lstStyle/>
            <a:p>
              <a:endParaRPr lang="de-DE"/>
            </a:p>
          </p:txBody>
        </p:sp>
        <p:sp>
          <p:nvSpPr>
            <p:cNvPr id="11296" name="Line 27"/>
            <p:cNvSpPr>
              <a:spLocks noChangeShapeType="1"/>
            </p:cNvSpPr>
            <p:nvPr/>
          </p:nvSpPr>
          <p:spPr bwMode="auto">
            <a:xfrm>
              <a:off x="850" y="1840"/>
              <a:ext cx="677" cy="0"/>
            </a:xfrm>
            <a:prstGeom prst="line">
              <a:avLst/>
            </a:prstGeom>
            <a:noFill/>
            <a:ln w="28575">
              <a:solidFill>
                <a:srgbClr val="FF0000"/>
              </a:solidFill>
              <a:round/>
              <a:headEnd/>
              <a:tailEnd type="triangle" w="med" len="med"/>
            </a:ln>
          </p:spPr>
          <p:txBody>
            <a:bodyPr/>
            <a:lstStyle/>
            <a:p>
              <a:endParaRPr lang="de-DE"/>
            </a:p>
          </p:txBody>
        </p:sp>
        <p:sp>
          <p:nvSpPr>
            <p:cNvPr id="11297" name="Line 28"/>
            <p:cNvSpPr>
              <a:spLocks noChangeShapeType="1"/>
            </p:cNvSpPr>
            <p:nvPr/>
          </p:nvSpPr>
          <p:spPr bwMode="auto">
            <a:xfrm flipV="1">
              <a:off x="855" y="1155"/>
              <a:ext cx="0" cy="685"/>
            </a:xfrm>
            <a:prstGeom prst="line">
              <a:avLst/>
            </a:prstGeom>
            <a:noFill/>
            <a:ln w="28575">
              <a:solidFill>
                <a:srgbClr val="00FF00"/>
              </a:solidFill>
              <a:round/>
              <a:headEnd/>
              <a:tailEnd type="triangle" w="med" len="med"/>
            </a:ln>
          </p:spPr>
          <p:txBody>
            <a:bodyPr/>
            <a:lstStyle/>
            <a:p>
              <a:endParaRPr lang="de-DE"/>
            </a:p>
          </p:txBody>
        </p:sp>
        <p:sp>
          <p:nvSpPr>
            <p:cNvPr id="11298" name="Text Box 29"/>
            <p:cNvSpPr txBox="1">
              <a:spLocks noChangeArrowheads="1"/>
            </p:cNvSpPr>
            <p:nvPr/>
          </p:nvSpPr>
          <p:spPr bwMode="auto">
            <a:xfrm>
              <a:off x="1427" y="1616"/>
              <a:ext cx="196" cy="231"/>
            </a:xfrm>
            <a:prstGeom prst="rect">
              <a:avLst/>
            </a:prstGeom>
            <a:noFill/>
            <a:ln w="9525">
              <a:noFill/>
              <a:miter lim="800000"/>
              <a:headEnd/>
              <a:tailEnd/>
            </a:ln>
          </p:spPr>
          <p:txBody>
            <a:bodyPr wrap="none">
              <a:spAutoFit/>
            </a:bodyPr>
            <a:lstStyle/>
            <a:p>
              <a:r>
                <a:rPr lang="de-DE" b="1">
                  <a:solidFill>
                    <a:srgbClr val="FF0000"/>
                  </a:solidFill>
                </a:rPr>
                <a:t>x</a:t>
              </a:r>
            </a:p>
          </p:txBody>
        </p:sp>
        <p:sp>
          <p:nvSpPr>
            <p:cNvPr id="11299" name="Text Box 30"/>
            <p:cNvSpPr txBox="1">
              <a:spLocks noChangeArrowheads="1"/>
            </p:cNvSpPr>
            <p:nvPr/>
          </p:nvSpPr>
          <p:spPr bwMode="auto">
            <a:xfrm>
              <a:off x="675" y="1040"/>
              <a:ext cx="196" cy="231"/>
            </a:xfrm>
            <a:prstGeom prst="rect">
              <a:avLst/>
            </a:prstGeom>
            <a:noFill/>
            <a:ln w="9525">
              <a:noFill/>
              <a:miter lim="800000"/>
              <a:headEnd/>
              <a:tailEnd/>
            </a:ln>
          </p:spPr>
          <p:txBody>
            <a:bodyPr wrap="none">
              <a:spAutoFit/>
            </a:bodyPr>
            <a:lstStyle/>
            <a:p>
              <a:r>
                <a:rPr lang="de-DE" b="1">
                  <a:solidFill>
                    <a:srgbClr val="00FF00"/>
                  </a:solidFill>
                </a:rPr>
                <a:t>y</a:t>
              </a:r>
            </a:p>
          </p:txBody>
        </p:sp>
        <p:sp>
          <p:nvSpPr>
            <p:cNvPr id="11300" name="Line 31"/>
            <p:cNvSpPr>
              <a:spLocks noChangeShapeType="1"/>
            </p:cNvSpPr>
            <p:nvPr/>
          </p:nvSpPr>
          <p:spPr bwMode="auto">
            <a:xfrm flipH="1">
              <a:off x="374" y="1853"/>
              <a:ext cx="488" cy="224"/>
            </a:xfrm>
            <a:prstGeom prst="line">
              <a:avLst/>
            </a:prstGeom>
            <a:noFill/>
            <a:ln w="28575">
              <a:solidFill>
                <a:srgbClr val="0000FF"/>
              </a:solidFill>
              <a:round/>
              <a:headEnd/>
              <a:tailEnd type="triangle" w="med" len="med"/>
            </a:ln>
          </p:spPr>
          <p:txBody>
            <a:bodyPr/>
            <a:lstStyle/>
            <a:p>
              <a:endParaRPr lang="de-DE"/>
            </a:p>
          </p:txBody>
        </p:sp>
        <p:sp>
          <p:nvSpPr>
            <p:cNvPr id="11301" name="Text Box 32"/>
            <p:cNvSpPr txBox="1">
              <a:spLocks noChangeArrowheads="1"/>
            </p:cNvSpPr>
            <p:nvPr/>
          </p:nvSpPr>
          <p:spPr bwMode="auto">
            <a:xfrm>
              <a:off x="239" y="1840"/>
              <a:ext cx="196" cy="250"/>
            </a:xfrm>
            <a:prstGeom prst="rect">
              <a:avLst/>
            </a:prstGeom>
            <a:noFill/>
            <a:ln w="9525">
              <a:noFill/>
              <a:miter lim="800000"/>
              <a:headEnd/>
              <a:tailEnd/>
            </a:ln>
          </p:spPr>
          <p:txBody>
            <a:bodyPr>
              <a:spAutoFit/>
            </a:bodyPr>
            <a:lstStyle/>
            <a:p>
              <a:pPr>
                <a:spcBef>
                  <a:spcPct val="50000"/>
                </a:spcBef>
              </a:pPr>
              <a:r>
                <a:rPr lang="de-DE" sz="2000">
                  <a:solidFill>
                    <a:srgbClr val="0000FF"/>
                  </a:solidFill>
                </a:rPr>
                <a:t>z</a:t>
              </a:r>
            </a:p>
          </p:txBody>
        </p:sp>
      </p:grpSp>
      <p:grpSp>
        <p:nvGrpSpPr>
          <p:cNvPr id="5" name="Group 33"/>
          <p:cNvGrpSpPr>
            <a:grpSpLocks/>
          </p:cNvGrpSpPr>
          <p:nvPr/>
        </p:nvGrpSpPr>
        <p:grpSpPr bwMode="auto">
          <a:xfrm>
            <a:off x="2198241" y="3700813"/>
            <a:ext cx="504825" cy="817563"/>
            <a:chOff x="1556" y="2572"/>
            <a:chExt cx="318" cy="515"/>
          </a:xfrm>
        </p:grpSpPr>
        <p:sp>
          <p:nvSpPr>
            <p:cNvPr id="11280" name="Line 34"/>
            <p:cNvSpPr>
              <a:spLocks noChangeShapeType="1"/>
            </p:cNvSpPr>
            <p:nvPr/>
          </p:nvSpPr>
          <p:spPr bwMode="auto">
            <a:xfrm>
              <a:off x="1567" y="2572"/>
              <a:ext cx="0" cy="447"/>
            </a:xfrm>
            <a:prstGeom prst="line">
              <a:avLst/>
            </a:prstGeom>
            <a:noFill/>
            <a:ln w="63500" cmpd="dbl">
              <a:solidFill>
                <a:srgbClr val="FF0000"/>
              </a:solidFill>
              <a:round/>
              <a:headEnd/>
              <a:tailEnd type="triangle" w="med" len="med"/>
            </a:ln>
          </p:spPr>
          <p:txBody>
            <a:bodyPr/>
            <a:lstStyle/>
            <a:p>
              <a:endParaRPr lang="de-DE"/>
            </a:p>
          </p:txBody>
        </p:sp>
        <p:sp>
          <p:nvSpPr>
            <p:cNvPr id="11281" name="Text Box 35"/>
            <p:cNvSpPr txBox="1">
              <a:spLocks noChangeArrowheads="1"/>
            </p:cNvSpPr>
            <p:nvPr/>
          </p:nvSpPr>
          <p:spPr bwMode="auto">
            <a:xfrm>
              <a:off x="1556" y="2854"/>
              <a:ext cx="318" cy="233"/>
            </a:xfrm>
            <a:prstGeom prst="rect">
              <a:avLst/>
            </a:prstGeom>
            <a:noFill/>
            <a:ln w="9525">
              <a:noFill/>
              <a:miter lim="800000"/>
              <a:headEnd/>
              <a:tailEnd/>
            </a:ln>
          </p:spPr>
          <p:txBody>
            <a:bodyPr wrap="none">
              <a:spAutoFit/>
            </a:bodyPr>
            <a:lstStyle/>
            <a:p>
              <a:r>
                <a:rPr lang="de-DE" dirty="0">
                  <a:solidFill>
                    <a:srgbClr val="FF0000"/>
                  </a:solidFill>
                </a:rPr>
                <a:t>mg</a:t>
              </a:r>
            </a:p>
          </p:txBody>
        </p:sp>
      </p:grpSp>
      <p:sp>
        <p:nvSpPr>
          <p:cNvPr id="180260" name="Text Box 36"/>
          <p:cNvSpPr txBox="1">
            <a:spLocks noChangeArrowheads="1"/>
          </p:cNvSpPr>
          <p:nvPr/>
        </p:nvSpPr>
        <p:spPr bwMode="auto">
          <a:xfrm>
            <a:off x="1685479" y="2791173"/>
            <a:ext cx="282575" cy="519112"/>
          </a:xfrm>
          <a:prstGeom prst="rect">
            <a:avLst/>
          </a:prstGeom>
          <a:noFill/>
          <a:ln w="9525">
            <a:noFill/>
            <a:miter lim="800000"/>
            <a:headEnd/>
            <a:tailEnd/>
          </a:ln>
        </p:spPr>
        <p:txBody>
          <a:bodyPr wrap="none">
            <a:spAutoFit/>
          </a:bodyPr>
          <a:lstStyle/>
          <a:p>
            <a:r>
              <a:rPr lang="en-US" sz="2800" i="1" dirty="0">
                <a:latin typeface="Times New Roman" pitchFamily="18" charset="0"/>
              </a:rPr>
              <a:t>l</a:t>
            </a:r>
            <a:endParaRPr lang="de-DE" sz="2800" i="1" dirty="0">
              <a:latin typeface="Times New Roman" pitchFamily="18" charset="0"/>
            </a:endParaRPr>
          </a:p>
        </p:txBody>
      </p:sp>
      <p:sp>
        <p:nvSpPr>
          <p:cNvPr id="180261" name="Text Box 37"/>
          <p:cNvSpPr txBox="1">
            <a:spLocks noChangeArrowheads="1"/>
          </p:cNvSpPr>
          <p:nvPr/>
        </p:nvSpPr>
        <p:spPr bwMode="auto">
          <a:xfrm>
            <a:off x="3455541" y="2029173"/>
            <a:ext cx="352425" cy="457200"/>
          </a:xfrm>
          <a:prstGeom prst="rect">
            <a:avLst/>
          </a:prstGeom>
          <a:noFill/>
          <a:ln w="9525">
            <a:noFill/>
            <a:miter lim="800000"/>
            <a:headEnd/>
            <a:tailEnd/>
          </a:ln>
        </p:spPr>
        <p:txBody>
          <a:bodyPr wrap="none">
            <a:spAutoFit/>
          </a:bodyPr>
          <a:lstStyle/>
          <a:p>
            <a:r>
              <a:rPr lang="de-DE" sz="2400"/>
              <a:t>..</a:t>
            </a:r>
          </a:p>
        </p:txBody>
      </p:sp>
      <p:grpSp>
        <p:nvGrpSpPr>
          <p:cNvPr id="6" name="Group 38"/>
          <p:cNvGrpSpPr>
            <a:grpSpLocks/>
          </p:cNvGrpSpPr>
          <p:nvPr/>
        </p:nvGrpSpPr>
        <p:grpSpPr bwMode="auto">
          <a:xfrm>
            <a:off x="3338058" y="3061050"/>
            <a:ext cx="355600" cy="830263"/>
            <a:chOff x="3773" y="2173"/>
            <a:chExt cx="224" cy="523"/>
          </a:xfrm>
        </p:grpSpPr>
        <p:sp>
          <p:nvSpPr>
            <p:cNvPr id="11278" name="Text Box 39"/>
            <p:cNvSpPr txBox="1">
              <a:spLocks noChangeArrowheads="1"/>
            </p:cNvSpPr>
            <p:nvPr/>
          </p:nvSpPr>
          <p:spPr bwMode="auto">
            <a:xfrm>
              <a:off x="3773" y="2173"/>
              <a:ext cx="224" cy="523"/>
            </a:xfrm>
            <a:prstGeom prst="rect">
              <a:avLst/>
            </a:prstGeom>
            <a:noFill/>
            <a:ln w="9525">
              <a:noFill/>
              <a:miter lim="800000"/>
              <a:headEnd/>
              <a:tailEnd/>
            </a:ln>
          </p:spPr>
          <p:txBody>
            <a:bodyPr wrap="none">
              <a:spAutoFit/>
            </a:bodyPr>
            <a:lstStyle/>
            <a:p>
              <a:pPr algn="ctr"/>
              <a:r>
                <a:rPr lang="de-DE" sz="2400" dirty="0"/>
                <a:t>g</a:t>
              </a:r>
            </a:p>
            <a:p>
              <a:pPr algn="ctr"/>
              <a:r>
                <a:rPr lang="de-DE" sz="2400" dirty="0"/>
                <a:t>l</a:t>
              </a:r>
            </a:p>
          </p:txBody>
        </p:sp>
        <p:sp>
          <p:nvSpPr>
            <p:cNvPr id="11279" name="Line 40"/>
            <p:cNvSpPr>
              <a:spLocks noChangeShapeType="1"/>
            </p:cNvSpPr>
            <p:nvPr/>
          </p:nvSpPr>
          <p:spPr bwMode="auto">
            <a:xfrm>
              <a:off x="3819" y="2454"/>
              <a:ext cx="121" cy="0"/>
            </a:xfrm>
            <a:prstGeom prst="line">
              <a:avLst/>
            </a:prstGeom>
            <a:noFill/>
            <a:ln w="28575">
              <a:solidFill>
                <a:schemeClr val="tx1"/>
              </a:solidFill>
              <a:round/>
              <a:headEnd/>
              <a:tailEnd/>
            </a:ln>
          </p:spPr>
          <p:txBody>
            <a:bodyPr/>
            <a:lstStyle/>
            <a:p>
              <a:endParaRPr lang="de-DE"/>
            </a:p>
          </p:txBody>
        </p:sp>
      </p:gr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0892" y="4191000"/>
            <a:ext cx="5493556" cy="221889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6115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0226">
                                            <p:txEl>
                                              <p:pRg st="0" end="0"/>
                                            </p:txEl>
                                          </p:spTgt>
                                        </p:tgtEl>
                                        <p:attrNameLst>
                                          <p:attrName>style.visibility</p:attrName>
                                        </p:attrNameLst>
                                      </p:cBhvr>
                                      <p:to>
                                        <p:strVal val="visible"/>
                                      </p:to>
                                    </p:set>
                                    <p:animEffect transition="in" filter="strips(downRight)">
                                      <p:cBhvr>
                                        <p:cTn id="7" dur="500"/>
                                        <p:tgtEl>
                                          <p:spTgt spid="1802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0260"/>
                                        </p:tgtEl>
                                        <p:attrNameLst>
                                          <p:attrName>style.visibility</p:attrName>
                                        </p:attrNameLst>
                                      </p:cBhvr>
                                      <p:to>
                                        <p:strVal val="visible"/>
                                      </p:to>
                                    </p:set>
                                    <p:animEffect transition="in" filter="fade">
                                      <p:cBhvr>
                                        <p:cTn id="17" dur="500"/>
                                        <p:tgtEl>
                                          <p:spTgt spid="18026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180228">
                                            <p:txEl>
                                              <p:pRg st="0" end="0"/>
                                            </p:txEl>
                                          </p:spTgt>
                                        </p:tgtEl>
                                        <p:attrNameLst>
                                          <p:attrName>style.visibility</p:attrName>
                                        </p:attrNameLst>
                                      </p:cBhvr>
                                      <p:to>
                                        <p:strVal val="visible"/>
                                      </p:to>
                                    </p:set>
                                    <p:animEffect transition="in" filter="strips(downRight)">
                                      <p:cBhvr>
                                        <p:cTn id="30" dur="500"/>
                                        <p:tgtEl>
                                          <p:spTgt spid="180228">
                                            <p:txEl>
                                              <p:pRg st="0" end="0"/>
                                            </p:txEl>
                                          </p:spTgt>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180261"/>
                                        </p:tgtEl>
                                        <p:attrNameLst>
                                          <p:attrName>style.visibility</p:attrName>
                                        </p:attrNameLst>
                                      </p:cBhvr>
                                      <p:to>
                                        <p:strVal val="visible"/>
                                      </p:to>
                                    </p:set>
                                    <p:animEffect transition="in" filter="strips(downRight)">
                                      <p:cBhvr>
                                        <p:cTn id="33" dur="500"/>
                                        <p:tgtEl>
                                          <p:spTgt spid="180261"/>
                                        </p:tgtEl>
                                      </p:cBhvr>
                                    </p:animEffect>
                                  </p:childTnLst>
                                </p:cTn>
                              </p:par>
                              <p:par>
                                <p:cTn id="34" presetID="18" presetClass="entr" presetSubtype="6" fill="hold" nodeType="withEffect">
                                  <p:stCondLst>
                                    <p:cond delay="0"/>
                                  </p:stCondLst>
                                  <p:childTnLst>
                                    <p:set>
                                      <p:cBhvr>
                                        <p:cTn id="35" dur="1" fill="hold">
                                          <p:stCondLst>
                                            <p:cond delay="0"/>
                                          </p:stCondLst>
                                        </p:cTn>
                                        <p:tgtEl>
                                          <p:spTgt spid="180228">
                                            <p:txEl>
                                              <p:pRg st="2" end="2"/>
                                            </p:txEl>
                                          </p:spTgt>
                                        </p:tgtEl>
                                        <p:attrNameLst>
                                          <p:attrName>style.visibility</p:attrName>
                                        </p:attrNameLst>
                                      </p:cBhvr>
                                      <p:to>
                                        <p:strVal val="visible"/>
                                      </p:to>
                                    </p:set>
                                    <p:animEffect transition="in" filter="strips(downRight)">
                                      <p:cBhvr>
                                        <p:cTn id="36" dur="500"/>
                                        <p:tgtEl>
                                          <p:spTgt spid="180228">
                                            <p:txEl>
                                              <p:pRg st="2" end="2"/>
                                            </p:txEl>
                                          </p:spTgt>
                                        </p:tgtEl>
                                      </p:cBhvr>
                                    </p:animEffect>
                                  </p:childTnLst>
                                </p:cTn>
                              </p:par>
                              <p:par>
                                <p:cTn id="37" presetID="18" presetClass="entr" presetSubtype="6" fill="hold" grpId="0" nodeType="withEffect">
                                  <p:stCondLst>
                                    <p:cond delay="0"/>
                                  </p:stCondLst>
                                  <p:childTnLst>
                                    <p:set>
                                      <p:cBhvr>
                                        <p:cTn id="38" dur="1" fill="hold">
                                          <p:stCondLst>
                                            <p:cond delay="0"/>
                                          </p:stCondLst>
                                        </p:cTn>
                                        <p:tgtEl>
                                          <p:spTgt spid="180230"/>
                                        </p:tgtEl>
                                        <p:attrNameLst>
                                          <p:attrName>style.visibility</p:attrName>
                                        </p:attrNameLst>
                                      </p:cBhvr>
                                      <p:to>
                                        <p:strVal val="visible"/>
                                      </p:to>
                                    </p:set>
                                    <p:animEffect transition="in" filter="strips(downRight)">
                                      <p:cBhvr>
                                        <p:cTn id="39" dur="500"/>
                                        <p:tgtEl>
                                          <p:spTgt spid="180230"/>
                                        </p:tgtEl>
                                      </p:cBhvr>
                                    </p:animEffect>
                                  </p:childTnLst>
                                </p:cTn>
                              </p:par>
                              <p:par>
                                <p:cTn id="40" presetID="18" presetClass="entr" presetSubtype="6" fill="hold" nodeType="withEffect">
                                  <p:stCondLst>
                                    <p:cond delay="0"/>
                                  </p:stCondLst>
                                  <p:childTnLst>
                                    <p:set>
                                      <p:cBhvr>
                                        <p:cTn id="41" dur="1" fill="hold">
                                          <p:stCondLst>
                                            <p:cond delay="0"/>
                                          </p:stCondLst>
                                        </p:cTn>
                                        <p:tgtEl>
                                          <p:spTgt spid="180228">
                                            <p:txEl>
                                              <p:pRg st="4" end="4"/>
                                            </p:txEl>
                                          </p:spTgt>
                                        </p:tgtEl>
                                        <p:attrNameLst>
                                          <p:attrName>style.visibility</p:attrName>
                                        </p:attrNameLst>
                                      </p:cBhvr>
                                      <p:to>
                                        <p:strVal val="visible"/>
                                      </p:to>
                                    </p:set>
                                    <p:animEffect transition="in" filter="strips(downRight)">
                                      <p:cBhvr>
                                        <p:cTn id="42" dur="500"/>
                                        <p:tgtEl>
                                          <p:spTgt spid="180228">
                                            <p:txEl>
                                              <p:pRg st="4" end="4"/>
                                            </p:txEl>
                                          </p:spTgt>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180229"/>
                                        </p:tgtEl>
                                        <p:attrNameLst>
                                          <p:attrName>style.visibility</p:attrName>
                                        </p:attrNameLst>
                                      </p:cBhvr>
                                      <p:to>
                                        <p:strVal val="visible"/>
                                      </p:to>
                                    </p:set>
                                    <p:animEffect transition="in" filter="strips(downRight)">
                                      <p:cBhvr>
                                        <p:cTn id="45" dur="500"/>
                                        <p:tgtEl>
                                          <p:spTgt spid="180229"/>
                                        </p:tgtEl>
                                      </p:cBhvr>
                                    </p:animEffect>
                                  </p:childTnLst>
                                </p:cTn>
                              </p:par>
                              <p:par>
                                <p:cTn id="46" presetID="18" presetClass="entr" presetSubtype="6"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strips(downRight)">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122"/>
                                        </p:tgtEl>
                                        <p:attrNameLst>
                                          <p:attrName>style.visibility</p:attrName>
                                        </p:attrNameLst>
                                      </p:cBhvr>
                                      <p:to>
                                        <p:strVal val="visible"/>
                                      </p:to>
                                    </p:set>
                                    <p:animEffect transition="in" filter="fade">
                                      <p:cBhvr>
                                        <p:cTn id="53"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build="p"/>
      <p:bldP spid="180229" grpId="0"/>
      <p:bldP spid="180230" grpId="0"/>
      <p:bldP spid="180260" grpId="0"/>
      <p:bldP spid="1802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noFill/>
        </p:spPr>
        <p:txBody>
          <a:bodyPr/>
          <a:lstStyle/>
          <a:p>
            <a:r>
              <a:rPr lang="en-US" altLang="ko-KR" dirty="0"/>
              <a:t>Mechanical Systems in Equations</a:t>
            </a:r>
            <a:endParaRPr lang="en-US" noProof="0" dirty="0" smtClean="0"/>
          </a:p>
        </p:txBody>
      </p:sp>
      <p:grpSp>
        <p:nvGrpSpPr>
          <p:cNvPr id="2" name="Group 3"/>
          <p:cNvGrpSpPr>
            <a:grpSpLocks/>
          </p:cNvGrpSpPr>
          <p:nvPr/>
        </p:nvGrpSpPr>
        <p:grpSpPr bwMode="auto">
          <a:xfrm>
            <a:off x="107504" y="1268710"/>
            <a:ext cx="4279900" cy="3600450"/>
            <a:chOff x="231" y="1045"/>
            <a:chExt cx="2696" cy="2268"/>
          </a:xfrm>
        </p:grpSpPr>
        <p:sp>
          <p:nvSpPr>
            <p:cNvPr id="14363" name="Line 4"/>
            <p:cNvSpPr>
              <a:spLocks noChangeShapeType="1"/>
            </p:cNvSpPr>
            <p:nvPr/>
          </p:nvSpPr>
          <p:spPr bwMode="auto">
            <a:xfrm rot="-2181415">
              <a:off x="1700" y="2314"/>
              <a:ext cx="710" cy="715"/>
            </a:xfrm>
            <a:prstGeom prst="line">
              <a:avLst/>
            </a:prstGeom>
            <a:noFill/>
            <a:ln w="28575">
              <a:solidFill>
                <a:srgbClr val="969696"/>
              </a:solidFill>
              <a:round/>
              <a:headEnd/>
              <a:tailEnd/>
            </a:ln>
          </p:spPr>
          <p:txBody>
            <a:bodyPr/>
            <a:lstStyle/>
            <a:p>
              <a:endParaRPr lang="de-DE"/>
            </a:p>
          </p:txBody>
        </p:sp>
        <p:sp>
          <p:nvSpPr>
            <p:cNvPr id="14364" name="Line 5"/>
            <p:cNvSpPr>
              <a:spLocks noChangeShapeType="1"/>
            </p:cNvSpPr>
            <p:nvPr/>
          </p:nvSpPr>
          <p:spPr bwMode="auto">
            <a:xfrm>
              <a:off x="1559" y="2577"/>
              <a:ext cx="0" cy="447"/>
            </a:xfrm>
            <a:prstGeom prst="line">
              <a:avLst/>
            </a:prstGeom>
            <a:noFill/>
            <a:ln w="63500" cmpd="dbl">
              <a:solidFill>
                <a:srgbClr val="FF0000"/>
              </a:solidFill>
              <a:round/>
              <a:headEnd/>
              <a:tailEnd type="triangle" w="med" len="med"/>
            </a:ln>
          </p:spPr>
          <p:txBody>
            <a:bodyPr/>
            <a:lstStyle/>
            <a:p>
              <a:endParaRPr lang="de-DE"/>
            </a:p>
          </p:txBody>
        </p:sp>
        <p:sp>
          <p:nvSpPr>
            <p:cNvPr id="14365" name="Line 6"/>
            <p:cNvSpPr>
              <a:spLocks noChangeShapeType="1"/>
            </p:cNvSpPr>
            <p:nvPr/>
          </p:nvSpPr>
          <p:spPr bwMode="auto">
            <a:xfrm>
              <a:off x="2560" y="2753"/>
              <a:ext cx="0" cy="447"/>
            </a:xfrm>
            <a:prstGeom prst="line">
              <a:avLst/>
            </a:prstGeom>
            <a:noFill/>
            <a:ln w="63500" cmpd="dbl">
              <a:solidFill>
                <a:srgbClr val="FF0000"/>
              </a:solidFill>
              <a:round/>
              <a:headEnd/>
              <a:tailEnd type="triangle" w="med" len="med"/>
            </a:ln>
          </p:spPr>
          <p:txBody>
            <a:bodyPr/>
            <a:lstStyle/>
            <a:p>
              <a:endParaRPr lang="de-DE"/>
            </a:p>
          </p:txBody>
        </p:sp>
        <p:sp>
          <p:nvSpPr>
            <p:cNvPr id="14366" name="Line 7"/>
            <p:cNvSpPr>
              <a:spLocks noChangeShapeType="1"/>
            </p:cNvSpPr>
            <p:nvPr/>
          </p:nvSpPr>
          <p:spPr bwMode="auto">
            <a:xfrm>
              <a:off x="1578" y="2598"/>
              <a:ext cx="710" cy="715"/>
            </a:xfrm>
            <a:prstGeom prst="line">
              <a:avLst/>
            </a:prstGeom>
            <a:noFill/>
            <a:ln w="12700">
              <a:solidFill>
                <a:schemeClr val="tx1"/>
              </a:solidFill>
              <a:prstDash val="dash"/>
              <a:round/>
              <a:headEnd/>
              <a:tailEnd/>
            </a:ln>
          </p:spPr>
          <p:txBody>
            <a:bodyPr/>
            <a:lstStyle/>
            <a:p>
              <a:endParaRPr lang="de-DE"/>
            </a:p>
          </p:txBody>
        </p:sp>
        <p:sp>
          <p:nvSpPr>
            <p:cNvPr id="14367" name="Oval 8"/>
            <p:cNvSpPr>
              <a:spLocks noChangeArrowheads="1"/>
            </p:cNvSpPr>
            <p:nvPr/>
          </p:nvSpPr>
          <p:spPr bwMode="auto">
            <a:xfrm>
              <a:off x="2459" y="2661"/>
              <a:ext cx="196" cy="196"/>
            </a:xfrm>
            <a:prstGeom prst="ellipse">
              <a:avLst/>
            </a:prstGeom>
            <a:solidFill>
              <a:srgbClr val="FF0000"/>
            </a:solidFill>
            <a:ln w="381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de-DE"/>
            </a:p>
          </p:txBody>
        </p:sp>
        <p:sp>
          <p:nvSpPr>
            <p:cNvPr id="14368" name="Arc 9"/>
            <p:cNvSpPr>
              <a:spLocks/>
            </p:cNvSpPr>
            <p:nvPr/>
          </p:nvSpPr>
          <p:spPr bwMode="auto">
            <a:xfrm rot="19173226" flipV="1">
              <a:off x="1878" y="2742"/>
              <a:ext cx="262" cy="162"/>
            </a:xfrm>
            <a:custGeom>
              <a:avLst/>
              <a:gdLst>
                <a:gd name="T0" fmla="*/ 0 w 21600"/>
                <a:gd name="T1" fmla="*/ 0 h 21600"/>
                <a:gd name="T2" fmla="*/ 262 w 21600"/>
                <a:gd name="T3" fmla="*/ 162 h 21600"/>
                <a:gd name="T4" fmla="*/ 0 w 21600"/>
                <a:gd name="T5" fmla="*/ 1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type="triangle" w="med" len="med"/>
              <a:tailEnd type="triangle" w="med" len="med"/>
            </a:ln>
          </p:spPr>
          <p:txBody>
            <a:bodyPr wrap="none" anchor="ctr"/>
            <a:lstStyle/>
            <a:p>
              <a:endParaRPr lang="de-DE"/>
            </a:p>
          </p:txBody>
        </p:sp>
        <p:grpSp>
          <p:nvGrpSpPr>
            <p:cNvPr id="3" name="Group 10"/>
            <p:cNvGrpSpPr>
              <a:grpSpLocks/>
            </p:cNvGrpSpPr>
            <p:nvPr/>
          </p:nvGrpSpPr>
          <p:grpSpPr bwMode="auto">
            <a:xfrm>
              <a:off x="2033" y="2727"/>
              <a:ext cx="287" cy="357"/>
              <a:chOff x="3300" y="2825"/>
              <a:chExt cx="287" cy="357"/>
            </a:xfrm>
          </p:grpSpPr>
          <p:sp>
            <p:nvSpPr>
              <p:cNvPr id="14398" name="Text Box 11"/>
              <p:cNvSpPr txBox="1">
                <a:spLocks noChangeArrowheads="1"/>
              </p:cNvSpPr>
              <p:nvPr/>
            </p:nvSpPr>
            <p:spPr bwMode="auto">
              <a:xfrm>
                <a:off x="3300" y="2825"/>
                <a:ext cx="248" cy="288"/>
              </a:xfrm>
              <a:prstGeom prst="rect">
                <a:avLst/>
              </a:prstGeom>
              <a:noFill/>
              <a:ln w="9525">
                <a:noFill/>
                <a:miter lim="800000"/>
                <a:headEnd/>
                <a:tailEnd/>
              </a:ln>
            </p:spPr>
            <p:txBody>
              <a:bodyPr>
                <a:spAutoFit/>
              </a:bodyPr>
              <a:lstStyle/>
              <a:p>
                <a:pPr>
                  <a:spcBef>
                    <a:spcPct val="50000"/>
                  </a:spcBef>
                </a:pPr>
                <a:r>
                  <a:rPr lang="el-GR" sz="2400" dirty="0">
                    <a:cs typeface="Arial" charset="0"/>
                  </a:rPr>
                  <a:t>θ</a:t>
                </a:r>
              </a:p>
            </p:txBody>
          </p:sp>
          <p:sp>
            <p:nvSpPr>
              <p:cNvPr id="14399" name="Text Box 12"/>
              <p:cNvSpPr txBox="1">
                <a:spLocks noChangeArrowheads="1"/>
              </p:cNvSpPr>
              <p:nvPr/>
            </p:nvSpPr>
            <p:spPr bwMode="auto">
              <a:xfrm>
                <a:off x="3391" y="2951"/>
                <a:ext cx="196" cy="231"/>
              </a:xfrm>
              <a:prstGeom prst="rect">
                <a:avLst/>
              </a:prstGeom>
              <a:noFill/>
              <a:ln w="9525">
                <a:noFill/>
                <a:miter lim="800000"/>
                <a:headEnd/>
                <a:tailEnd/>
              </a:ln>
            </p:spPr>
            <p:txBody>
              <a:bodyPr wrap="none">
                <a:spAutoFit/>
              </a:bodyPr>
              <a:lstStyle/>
              <a:p>
                <a:r>
                  <a:rPr lang="de-DE"/>
                  <a:t>2</a:t>
                </a:r>
              </a:p>
            </p:txBody>
          </p:sp>
        </p:grpSp>
        <p:sp>
          <p:nvSpPr>
            <p:cNvPr id="14372" name="Text Box 15"/>
            <p:cNvSpPr txBox="1">
              <a:spLocks noChangeArrowheads="1"/>
            </p:cNvSpPr>
            <p:nvPr/>
          </p:nvSpPr>
          <p:spPr bwMode="auto">
            <a:xfrm>
              <a:off x="2542" y="3051"/>
              <a:ext cx="385" cy="231"/>
            </a:xfrm>
            <a:prstGeom prst="rect">
              <a:avLst/>
            </a:prstGeom>
            <a:noFill/>
            <a:ln w="9525">
              <a:noFill/>
              <a:miter lim="800000"/>
              <a:headEnd/>
              <a:tailEnd/>
            </a:ln>
          </p:spPr>
          <p:txBody>
            <a:bodyPr wrap="none">
              <a:spAutoFit/>
            </a:bodyPr>
            <a:lstStyle/>
            <a:p>
              <a:r>
                <a:rPr lang="de-DE" dirty="0">
                  <a:solidFill>
                    <a:srgbClr val="FF0000"/>
                  </a:solidFill>
                </a:rPr>
                <a:t>m</a:t>
              </a:r>
              <a:r>
                <a:rPr lang="de-DE" baseline="-25000" dirty="0">
                  <a:solidFill>
                    <a:srgbClr val="FF0000"/>
                  </a:solidFill>
                </a:rPr>
                <a:t>2</a:t>
              </a:r>
              <a:r>
                <a:rPr lang="de-DE" dirty="0">
                  <a:solidFill>
                    <a:srgbClr val="FF0000"/>
                  </a:solidFill>
                </a:rPr>
                <a:t>g</a:t>
              </a:r>
            </a:p>
          </p:txBody>
        </p:sp>
        <p:sp>
          <p:nvSpPr>
            <p:cNvPr id="14373" name="Line 16"/>
            <p:cNvSpPr>
              <a:spLocks noChangeShapeType="1"/>
            </p:cNvSpPr>
            <p:nvPr/>
          </p:nvSpPr>
          <p:spPr bwMode="auto">
            <a:xfrm>
              <a:off x="448" y="1856"/>
              <a:ext cx="766" cy="0"/>
            </a:xfrm>
            <a:prstGeom prst="line">
              <a:avLst/>
            </a:prstGeom>
            <a:noFill/>
            <a:ln w="57150">
              <a:solidFill>
                <a:schemeClr val="tx1"/>
              </a:solidFill>
              <a:round/>
              <a:headEnd/>
              <a:tailEnd/>
            </a:ln>
          </p:spPr>
          <p:txBody>
            <a:bodyPr/>
            <a:lstStyle/>
            <a:p>
              <a:endParaRPr lang="de-DE"/>
            </a:p>
          </p:txBody>
        </p:sp>
        <p:sp>
          <p:nvSpPr>
            <p:cNvPr id="14374" name="Line 17"/>
            <p:cNvSpPr>
              <a:spLocks noChangeShapeType="1"/>
            </p:cNvSpPr>
            <p:nvPr/>
          </p:nvSpPr>
          <p:spPr bwMode="auto">
            <a:xfrm flipV="1">
              <a:off x="520" y="1665"/>
              <a:ext cx="201" cy="179"/>
            </a:xfrm>
            <a:prstGeom prst="line">
              <a:avLst/>
            </a:prstGeom>
            <a:noFill/>
            <a:ln w="28575">
              <a:solidFill>
                <a:schemeClr val="tx1"/>
              </a:solidFill>
              <a:round/>
              <a:headEnd/>
              <a:tailEnd/>
            </a:ln>
          </p:spPr>
          <p:txBody>
            <a:bodyPr/>
            <a:lstStyle/>
            <a:p>
              <a:endParaRPr lang="de-DE"/>
            </a:p>
          </p:txBody>
        </p:sp>
        <p:sp>
          <p:nvSpPr>
            <p:cNvPr id="14375" name="Line 18"/>
            <p:cNvSpPr>
              <a:spLocks noChangeShapeType="1"/>
            </p:cNvSpPr>
            <p:nvPr/>
          </p:nvSpPr>
          <p:spPr bwMode="auto">
            <a:xfrm flipV="1">
              <a:off x="608" y="1663"/>
              <a:ext cx="201" cy="179"/>
            </a:xfrm>
            <a:prstGeom prst="line">
              <a:avLst/>
            </a:prstGeom>
            <a:noFill/>
            <a:ln w="28575">
              <a:solidFill>
                <a:schemeClr val="tx1"/>
              </a:solidFill>
              <a:round/>
              <a:headEnd/>
              <a:tailEnd/>
            </a:ln>
          </p:spPr>
          <p:txBody>
            <a:bodyPr/>
            <a:lstStyle/>
            <a:p>
              <a:endParaRPr lang="de-DE"/>
            </a:p>
          </p:txBody>
        </p:sp>
        <p:sp>
          <p:nvSpPr>
            <p:cNvPr id="14376" name="Line 19"/>
            <p:cNvSpPr>
              <a:spLocks noChangeShapeType="1"/>
            </p:cNvSpPr>
            <p:nvPr/>
          </p:nvSpPr>
          <p:spPr bwMode="auto">
            <a:xfrm flipV="1">
              <a:off x="692" y="1663"/>
              <a:ext cx="201" cy="179"/>
            </a:xfrm>
            <a:prstGeom prst="line">
              <a:avLst/>
            </a:prstGeom>
            <a:noFill/>
            <a:ln w="28575">
              <a:solidFill>
                <a:schemeClr val="tx1"/>
              </a:solidFill>
              <a:round/>
              <a:headEnd/>
              <a:tailEnd/>
            </a:ln>
          </p:spPr>
          <p:txBody>
            <a:bodyPr/>
            <a:lstStyle/>
            <a:p>
              <a:endParaRPr lang="de-DE"/>
            </a:p>
          </p:txBody>
        </p:sp>
        <p:sp>
          <p:nvSpPr>
            <p:cNvPr id="14377" name="Line 20"/>
            <p:cNvSpPr>
              <a:spLocks noChangeShapeType="1"/>
            </p:cNvSpPr>
            <p:nvPr/>
          </p:nvSpPr>
          <p:spPr bwMode="auto">
            <a:xfrm flipV="1">
              <a:off x="780" y="1661"/>
              <a:ext cx="201" cy="179"/>
            </a:xfrm>
            <a:prstGeom prst="line">
              <a:avLst/>
            </a:prstGeom>
            <a:noFill/>
            <a:ln w="28575">
              <a:solidFill>
                <a:schemeClr val="tx1"/>
              </a:solidFill>
              <a:round/>
              <a:headEnd/>
              <a:tailEnd/>
            </a:ln>
          </p:spPr>
          <p:txBody>
            <a:bodyPr/>
            <a:lstStyle/>
            <a:p>
              <a:endParaRPr lang="de-DE"/>
            </a:p>
          </p:txBody>
        </p:sp>
        <p:sp>
          <p:nvSpPr>
            <p:cNvPr id="14378" name="Line 21"/>
            <p:cNvSpPr>
              <a:spLocks noChangeShapeType="1"/>
            </p:cNvSpPr>
            <p:nvPr/>
          </p:nvSpPr>
          <p:spPr bwMode="auto">
            <a:xfrm flipV="1">
              <a:off x="860" y="1663"/>
              <a:ext cx="201" cy="179"/>
            </a:xfrm>
            <a:prstGeom prst="line">
              <a:avLst/>
            </a:prstGeom>
            <a:noFill/>
            <a:ln w="28575">
              <a:solidFill>
                <a:schemeClr val="tx1"/>
              </a:solidFill>
              <a:round/>
              <a:headEnd/>
              <a:tailEnd/>
            </a:ln>
          </p:spPr>
          <p:txBody>
            <a:bodyPr/>
            <a:lstStyle/>
            <a:p>
              <a:endParaRPr lang="de-DE"/>
            </a:p>
          </p:txBody>
        </p:sp>
        <p:sp>
          <p:nvSpPr>
            <p:cNvPr id="14379" name="Line 22"/>
            <p:cNvSpPr>
              <a:spLocks noChangeShapeType="1"/>
            </p:cNvSpPr>
            <p:nvPr/>
          </p:nvSpPr>
          <p:spPr bwMode="auto">
            <a:xfrm flipV="1">
              <a:off x="948" y="1661"/>
              <a:ext cx="201" cy="179"/>
            </a:xfrm>
            <a:prstGeom prst="line">
              <a:avLst/>
            </a:prstGeom>
            <a:noFill/>
            <a:ln w="28575">
              <a:solidFill>
                <a:schemeClr val="tx1"/>
              </a:solidFill>
              <a:round/>
              <a:headEnd/>
              <a:tailEnd/>
            </a:ln>
          </p:spPr>
          <p:txBody>
            <a:bodyPr/>
            <a:lstStyle/>
            <a:p>
              <a:endParaRPr lang="de-DE"/>
            </a:p>
          </p:txBody>
        </p:sp>
        <p:sp>
          <p:nvSpPr>
            <p:cNvPr id="14380" name="Line 23"/>
            <p:cNvSpPr>
              <a:spLocks noChangeShapeType="1"/>
            </p:cNvSpPr>
            <p:nvPr/>
          </p:nvSpPr>
          <p:spPr bwMode="auto">
            <a:xfrm flipV="1">
              <a:off x="1032" y="1661"/>
              <a:ext cx="201" cy="179"/>
            </a:xfrm>
            <a:prstGeom prst="line">
              <a:avLst/>
            </a:prstGeom>
            <a:noFill/>
            <a:ln w="28575">
              <a:solidFill>
                <a:schemeClr val="tx1"/>
              </a:solidFill>
              <a:round/>
              <a:headEnd/>
              <a:tailEnd/>
            </a:ln>
          </p:spPr>
          <p:txBody>
            <a:bodyPr/>
            <a:lstStyle/>
            <a:p>
              <a:endParaRPr lang="de-DE"/>
            </a:p>
          </p:txBody>
        </p:sp>
        <p:sp>
          <p:nvSpPr>
            <p:cNvPr id="14381" name="Line 24"/>
            <p:cNvSpPr>
              <a:spLocks noChangeShapeType="1"/>
            </p:cNvSpPr>
            <p:nvPr/>
          </p:nvSpPr>
          <p:spPr bwMode="auto">
            <a:xfrm flipV="1">
              <a:off x="1120" y="1659"/>
              <a:ext cx="201" cy="179"/>
            </a:xfrm>
            <a:prstGeom prst="line">
              <a:avLst/>
            </a:prstGeom>
            <a:noFill/>
            <a:ln w="28575">
              <a:solidFill>
                <a:schemeClr val="tx1"/>
              </a:solidFill>
              <a:round/>
              <a:headEnd/>
              <a:tailEnd/>
            </a:ln>
          </p:spPr>
          <p:txBody>
            <a:bodyPr/>
            <a:lstStyle/>
            <a:p>
              <a:endParaRPr lang="de-DE"/>
            </a:p>
          </p:txBody>
        </p:sp>
        <p:sp>
          <p:nvSpPr>
            <p:cNvPr id="14382" name="Line 25"/>
            <p:cNvSpPr>
              <a:spLocks noChangeShapeType="1"/>
            </p:cNvSpPr>
            <p:nvPr/>
          </p:nvSpPr>
          <p:spPr bwMode="auto">
            <a:xfrm>
              <a:off x="850" y="1855"/>
              <a:ext cx="710" cy="715"/>
            </a:xfrm>
            <a:prstGeom prst="line">
              <a:avLst/>
            </a:prstGeom>
            <a:noFill/>
            <a:ln w="28575">
              <a:solidFill>
                <a:srgbClr val="969696"/>
              </a:solidFill>
              <a:round/>
              <a:headEnd/>
              <a:tailEnd/>
            </a:ln>
          </p:spPr>
          <p:txBody>
            <a:bodyPr/>
            <a:lstStyle/>
            <a:p>
              <a:endParaRPr lang="de-DE"/>
            </a:p>
          </p:txBody>
        </p:sp>
        <p:sp>
          <p:nvSpPr>
            <p:cNvPr id="14383" name="Oval 26"/>
            <p:cNvSpPr>
              <a:spLocks noChangeArrowheads="1"/>
            </p:cNvSpPr>
            <p:nvPr/>
          </p:nvSpPr>
          <p:spPr bwMode="auto">
            <a:xfrm>
              <a:off x="1458" y="2485"/>
              <a:ext cx="196" cy="196"/>
            </a:xfrm>
            <a:prstGeom prst="ellipse">
              <a:avLst/>
            </a:prstGeom>
            <a:solidFill>
              <a:srgbClr val="FF0000"/>
            </a:solidFill>
            <a:ln w="381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de-DE"/>
            </a:p>
          </p:txBody>
        </p:sp>
        <p:sp>
          <p:nvSpPr>
            <p:cNvPr id="14384" name="Line 27"/>
            <p:cNvSpPr>
              <a:spLocks noChangeShapeType="1"/>
            </p:cNvSpPr>
            <p:nvPr/>
          </p:nvSpPr>
          <p:spPr bwMode="auto">
            <a:xfrm>
              <a:off x="856" y="1872"/>
              <a:ext cx="0" cy="979"/>
            </a:xfrm>
            <a:prstGeom prst="line">
              <a:avLst/>
            </a:prstGeom>
            <a:noFill/>
            <a:ln w="9525">
              <a:solidFill>
                <a:schemeClr val="tx1"/>
              </a:solidFill>
              <a:prstDash val="dash"/>
              <a:round/>
              <a:headEnd/>
              <a:tailEnd/>
            </a:ln>
          </p:spPr>
          <p:txBody>
            <a:bodyPr/>
            <a:lstStyle/>
            <a:p>
              <a:endParaRPr lang="de-DE"/>
            </a:p>
          </p:txBody>
        </p:sp>
        <p:sp>
          <p:nvSpPr>
            <p:cNvPr id="14385" name="Arc 28"/>
            <p:cNvSpPr>
              <a:spLocks/>
            </p:cNvSpPr>
            <p:nvPr/>
          </p:nvSpPr>
          <p:spPr bwMode="auto">
            <a:xfrm flipV="1">
              <a:off x="856" y="2146"/>
              <a:ext cx="262" cy="162"/>
            </a:xfrm>
            <a:custGeom>
              <a:avLst/>
              <a:gdLst>
                <a:gd name="T0" fmla="*/ 0 w 21600"/>
                <a:gd name="T1" fmla="*/ 0 h 21600"/>
                <a:gd name="T2" fmla="*/ 262 w 21600"/>
                <a:gd name="T3" fmla="*/ 162 h 21600"/>
                <a:gd name="T4" fmla="*/ 0 w 21600"/>
                <a:gd name="T5" fmla="*/ 1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type="triangle" w="med" len="med"/>
              <a:tailEnd type="triangle" w="med" len="med"/>
            </a:ln>
          </p:spPr>
          <p:txBody>
            <a:bodyPr wrap="none" anchor="ctr"/>
            <a:lstStyle/>
            <a:p>
              <a:endParaRPr lang="de-DE"/>
            </a:p>
          </p:txBody>
        </p:sp>
        <p:grpSp>
          <p:nvGrpSpPr>
            <p:cNvPr id="4" name="Group 29"/>
            <p:cNvGrpSpPr>
              <a:grpSpLocks/>
            </p:cNvGrpSpPr>
            <p:nvPr/>
          </p:nvGrpSpPr>
          <p:grpSpPr bwMode="auto">
            <a:xfrm>
              <a:off x="941" y="2236"/>
              <a:ext cx="287" cy="357"/>
              <a:chOff x="2215" y="2992"/>
              <a:chExt cx="287" cy="357"/>
            </a:xfrm>
          </p:grpSpPr>
          <p:sp>
            <p:nvSpPr>
              <p:cNvPr id="14396" name="Text Box 30"/>
              <p:cNvSpPr txBox="1">
                <a:spLocks noChangeArrowheads="1"/>
              </p:cNvSpPr>
              <p:nvPr/>
            </p:nvSpPr>
            <p:spPr bwMode="auto">
              <a:xfrm>
                <a:off x="2215" y="2992"/>
                <a:ext cx="248" cy="288"/>
              </a:xfrm>
              <a:prstGeom prst="rect">
                <a:avLst/>
              </a:prstGeom>
              <a:noFill/>
              <a:ln w="9525">
                <a:noFill/>
                <a:miter lim="800000"/>
                <a:headEnd/>
                <a:tailEnd/>
              </a:ln>
            </p:spPr>
            <p:txBody>
              <a:bodyPr>
                <a:spAutoFit/>
              </a:bodyPr>
              <a:lstStyle/>
              <a:p>
                <a:pPr>
                  <a:spcBef>
                    <a:spcPct val="50000"/>
                  </a:spcBef>
                </a:pPr>
                <a:r>
                  <a:rPr lang="el-GR" sz="2400" dirty="0">
                    <a:cs typeface="Arial" charset="0"/>
                  </a:rPr>
                  <a:t>θ</a:t>
                </a:r>
              </a:p>
            </p:txBody>
          </p:sp>
          <p:sp>
            <p:nvSpPr>
              <p:cNvPr id="14397" name="Text Box 31"/>
              <p:cNvSpPr txBox="1">
                <a:spLocks noChangeArrowheads="1"/>
              </p:cNvSpPr>
              <p:nvPr/>
            </p:nvSpPr>
            <p:spPr bwMode="auto">
              <a:xfrm>
                <a:off x="2306" y="3118"/>
                <a:ext cx="196" cy="231"/>
              </a:xfrm>
              <a:prstGeom prst="rect">
                <a:avLst/>
              </a:prstGeom>
              <a:noFill/>
              <a:ln w="9525">
                <a:noFill/>
                <a:miter lim="800000"/>
                <a:headEnd/>
                <a:tailEnd/>
              </a:ln>
            </p:spPr>
            <p:txBody>
              <a:bodyPr wrap="none">
                <a:spAutoFit/>
              </a:bodyPr>
              <a:lstStyle/>
              <a:p>
                <a:r>
                  <a:rPr lang="de-DE"/>
                  <a:t>1</a:t>
                </a:r>
              </a:p>
            </p:txBody>
          </p:sp>
        </p:grpSp>
        <p:sp>
          <p:nvSpPr>
            <p:cNvPr id="14389" name="Line 34"/>
            <p:cNvSpPr>
              <a:spLocks noChangeShapeType="1"/>
            </p:cNvSpPr>
            <p:nvPr/>
          </p:nvSpPr>
          <p:spPr bwMode="auto">
            <a:xfrm>
              <a:off x="842" y="1845"/>
              <a:ext cx="677" cy="0"/>
            </a:xfrm>
            <a:prstGeom prst="line">
              <a:avLst/>
            </a:prstGeom>
            <a:noFill/>
            <a:ln w="28575">
              <a:solidFill>
                <a:srgbClr val="FF0000"/>
              </a:solidFill>
              <a:round/>
              <a:headEnd/>
              <a:tailEnd type="triangle" w="med" len="med"/>
            </a:ln>
          </p:spPr>
          <p:txBody>
            <a:bodyPr/>
            <a:lstStyle/>
            <a:p>
              <a:endParaRPr lang="de-DE"/>
            </a:p>
          </p:txBody>
        </p:sp>
        <p:sp>
          <p:nvSpPr>
            <p:cNvPr id="14390" name="Line 35"/>
            <p:cNvSpPr>
              <a:spLocks noChangeShapeType="1"/>
            </p:cNvSpPr>
            <p:nvPr/>
          </p:nvSpPr>
          <p:spPr bwMode="auto">
            <a:xfrm flipV="1">
              <a:off x="847" y="1160"/>
              <a:ext cx="0" cy="685"/>
            </a:xfrm>
            <a:prstGeom prst="line">
              <a:avLst/>
            </a:prstGeom>
            <a:noFill/>
            <a:ln w="28575">
              <a:solidFill>
                <a:srgbClr val="00FF00"/>
              </a:solidFill>
              <a:round/>
              <a:headEnd/>
              <a:tailEnd type="triangle" w="med" len="med"/>
            </a:ln>
          </p:spPr>
          <p:txBody>
            <a:bodyPr/>
            <a:lstStyle/>
            <a:p>
              <a:endParaRPr lang="de-DE"/>
            </a:p>
          </p:txBody>
        </p:sp>
        <p:sp>
          <p:nvSpPr>
            <p:cNvPr id="14391" name="Text Box 36"/>
            <p:cNvSpPr txBox="1">
              <a:spLocks noChangeArrowheads="1"/>
            </p:cNvSpPr>
            <p:nvPr/>
          </p:nvSpPr>
          <p:spPr bwMode="auto">
            <a:xfrm>
              <a:off x="1419" y="1621"/>
              <a:ext cx="196" cy="231"/>
            </a:xfrm>
            <a:prstGeom prst="rect">
              <a:avLst/>
            </a:prstGeom>
            <a:noFill/>
            <a:ln w="9525">
              <a:noFill/>
              <a:miter lim="800000"/>
              <a:headEnd/>
              <a:tailEnd/>
            </a:ln>
          </p:spPr>
          <p:txBody>
            <a:bodyPr wrap="none">
              <a:spAutoFit/>
            </a:bodyPr>
            <a:lstStyle/>
            <a:p>
              <a:r>
                <a:rPr lang="de-DE" b="1">
                  <a:solidFill>
                    <a:srgbClr val="FF0000"/>
                  </a:solidFill>
                </a:rPr>
                <a:t>x</a:t>
              </a:r>
            </a:p>
          </p:txBody>
        </p:sp>
        <p:sp>
          <p:nvSpPr>
            <p:cNvPr id="14392" name="Text Box 37"/>
            <p:cNvSpPr txBox="1">
              <a:spLocks noChangeArrowheads="1"/>
            </p:cNvSpPr>
            <p:nvPr/>
          </p:nvSpPr>
          <p:spPr bwMode="auto">
            <a:xfrm>
              <a:off x="667" y="1045"/>
              <a:ext cx="196" cy="231"/>
            </a:xfrm>
            <a:prstGeom prst="rect">
              <a:avLst/>
            </a:prstGeom>
            <a:noFill/>
            <a:ln w="9525">
              <a:noFill/>
              <a:miter lim="800000"/>
              <a:headEnd/>
              <a:tailEnd/>
            </a:ln>
          </p:spPr>
          <p:txBody>
            <a:bodyPr wrap="none">
              <a:spAutoFit/>
            </a:bodyPr>
            <a:lstStyle/>
            <a:p>
              <a:r>
                <a:rPr lang="de-DE" b="1">
                  <a:solidFill>
                    <a:srgbClr val="00FF00"/>
                  </a:solidFill>
                </a:rPr>
                <a:t>y</a:t>
              </a:r>
            </a:p>
          </p:txBody>
        </p:sp>
        <p:sp>
          <p:nvSpPr>
            <p:cNvPr id="14393" name="Line 38"/>
            <p:cNvSpPr>
              <a:spLocks noChangeShapeType="1"/>
            </p:cNvSpPr>
            <p:nvPr/>
          </p:nvSpPr>
          <p:spPr bwMode="auto">
            <a:xfrm flipH="1">
              <a:off x="366" y="1858"/>
              <a:ext cx="488" cy="224"/>
            </a:xfrm>
            <a:prstGeom prst="line">
              <a:avLst/>
            </a:prstGeom>
            <a:noFill/>
            <a:ln w="28575">
              <a:solidFill>
                <a:srgbClr val="0000FF"/>
              </a:solidFill>
              <a:round/>
              <a:headEnd/>
              <a:tailEnd type="triangle" w="med" len="med"/>
            </a:ln>
          </p:spPr>
          <p:txBody>
            <a:bodyPr/>
            <a:lstStyle/>
            <a:p>
              <a:endParaRPr lang="de-DE"/>
            </a:p>
          </p:txBody>
        </p:sp>
        <p:sp>
          <p:nvSpPr>
            <p:cNvPr id="14394" name="Text Box 39"/>
            <p:cNvSpPr txBox="1">
              <a:spLocks noChangeArrowheads="1"/>
            </p:cNvSpPr>
            <p:nvPr/>
          </p:nvSpPr>
          <p:spPr bwMode="auto">
            <a:xfrm>
              <a:off x="231" y="1845"/>
              <a:ext cx="196" cy="250"/>
            </a:xfrm>
            <a:prstGeom prst="rect">
              <a:avLst/>
            </a:prstGeom>
            <a:noFill/>
            <a:ln w="9525">
              <a:noFill/>
              <a:miter lim="800000"/>
              <a:headEnd/>
              <a:tailEnd/>
            </a:ln>
          </p:spPr>
          <p:txBody>
            <a:bodyPr>
              <a:spAutoFit/>
            </a:bodyPr>
            <a:lstStyle/>
            <a:p>
              <a:pPr>
                <a:spcBef>
                  <a:spcPct val="50000"/>
                </a:spcBef>
              </a:pPr>
              <a:r>
                <a:rPr lang="de-DE" sz="2000">
                  <a:solidFill>
                    <a:srgbClr val="0000FF"/>
                  </a:solidFill>
                </a:rPr>
                <a:t>z</a:t>
              </a:r>
            </a:p>
          </p:txBody>
        </p:sp>
        <p:sp>
          <p:nvSpPr>
            <p:cNvPr id="14395" name="Text Box 40"/>
            <p:cNvSpPr txBox="1">
              <a:spLocks noChangeArrowheads="1"/>
            </p:cNvSpPr>
            <p:nvPr/>
          </p:nvSpPr>
          <p:spPr bwMode="auto">
            <a:xfrm>
              <a:off x="1541" y="2875"/>
              <a:ext cx="385" cy="231"/>
            </a:xfrm>
            <a:prstGeom prst="rect">
              <a:avLst/>
            </a:prstGeom>
            <a:noFill/>
            <a:ln w="9525">
              <a:noFill/>
              <a:miter lim="800000"/>
              <a:headEnd/>
              <a:tailEnd/>
            </a:ln>
          </p:spPr>
          <p:txBody>
            <a:bodyPr wrap="none">
              <a:spAutoFit/>
            </a:bodyPr>
            <a:lstStyle/>
            <a:p>
              <a:r>
                <a:rPr lang="de-DE" dirty="0">
                  <a:solidFill>
                    <a:srgbClr val="FF0000"/>
                  </a:solidFill>
                </a:rPr>
                <a:t>m</a:t>
              </a:r>
              <a:r>
                <a:rPr lang="de-DE" baseline="-25000" dirty="0">
                  <a:solidFill>
                    <a:srgbClr val="FF0000"/>
                  </a:solidFill>
                </a:rPr>
                <a:t>1</a:t>
              </a:r>
              <a:r>
                <a:rPr lang="de-DE" dirty="0">
                  <a:solidFill>
                    <a:srgbClr val="FF0000"/>
                  </a:solidFill>
                </a:rPr>
                <a:t>g</a:t>
              </a:r>
            </a:p>
          </p:txBody>
        </p:sp>
      </p:grpSp>
      <p:grpSp>
        <p:nvGrpSpPr>
          <p:cNvPr id="5" name="Group 41"/>
          <p:cNvGrpSpPr>
            <a:grpSpLocks/>
          </p:cNvGrpSpPr>
          <p:nvPr/>
        </p:nvGrpSpPr>
        <p:grpSpPr bwMode="auto">
          <a:xfrm>
            <a:off x="3987354" y="3002260"/>
            <a:ext cx="792162" cy="827087"/>
            <a:chOff x="2449" y="2955"/>
            <a:chExt cx="499" cy="521"/>
          </a:xfrm>
        </p:grpSpPr>
        <p:sp>
          <p:nvSpPr>
            <p:cNvPr id="14353" name="Freeform 42"/>
            <p:cNvSpPr>
              <a:spLocks/>
            </p:cNvSpPr>
            <p:nvPr/>
          </p:nvSpPr>
          <p:spPr bwMode="auto">
            <a:xfrm>
              <a:off x="2663" y="2955"/>
              <a:ext cx="278" cy="175"/>
            </a:xfrm>
            <a:custGeom>
              <a:avLst/>
              <a:gdLst>
                <a:gd name="T0" fmla="*/ 0 w 278"/>
                <a:gd name="T1" fmla="*/ 142 h 175"/>
                <a:gd name="T2" fmla="*/ 7 w 278"/>
                <a:gd name="T3" fmla="*/ 20 h 175"/>
                <a:gd name="T4" fmla="*/ 14 w 278"/>
                <a:gd name="T5" fmla="*/ 0 h 175"/>
                <a:gd name="T6" fmla="*/ 41 w 278"/>
                <a:gd name="T7" fmla="*/ 61 h 175"/>
                <a:gd name="T8" fmla="*/ 48 w 278"/>
                <a:gd name="T9" fmla="*/ 128 h 175"/>
                <a:gd name="T10" fmla="*/ 61 w 278"/>
                <a:gd name="T11" fmla="*/ 108 h 175"/>
                <a:gd name="T12" fmla="*/ 75 w 278"/>
                <a:gd name="T13" fmla="*/ 67 h 175"/>
                <a:gd name="T14" fmla="*/ 115 w 278"/>
                <a:gd name="T15" fmla="*/ 142 h 175"/>
                <a:gd name="T16" fmla="*/ 156 w 278"/>
                <a:gd name="T17" fmla="*/ 94 h 175"/>
                <a:gd name="T18" fmla="*/ 197 w 278"/>
                <a:gd name="T19" fmla="*/ 115 h 175"/>
                <a:gd name="T20" fmla="*/ 278 w 278"/>
                <a:gd name="T21" fmla="*/ 149 h 1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8"/>
                <a:gd name="T34" fmla="*/ 0 h 175"/>
                <a:gd name="T35" fmla="*/ 278 w 278"/>
                <a:gd name="T36" fmla="*/ 175 h 1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8" h="175">
                  <a:moveTo>
                    <a:pt x="0" y="142"/>
                  </a:moveTo>
                  <a:cubicBezTo>
                    <a:pt x="2" y="101"/>
                    <a:pt x="3" y="61"/>
                    <a:pt x="7" y="20"/>
                  </a:cubicBezTo>
                  <a:cubicBezTo>
                    <a:pt x="8" y="13"/>
                    <a:pt x="7" y="0"/>
                    <a:pt x="14" y="0"/>
                  </a:cubicBezTo>
                  <a:cubicBezTo>
                    <a:pt x="36" y="0"/>
                    <a:pt x="41" y="61"/>
                    <a:pt x="41" y="61"/>
                  </a:cubicBezTo>
                  <a:cubicBezTo>
                    <a:pt x="43" y="83"/>
                    <a:pt x="39" y="107"/>
                    <a:pt x="48" y="128"/>
                  </a:cubicBezTo>
                  <a:cubicBezTo>
                    <a:pt x="51" y="135"/>
                    <a:pt x="58" y="115"/>
                    <a:pt x="61" y="108"/>
                  </a:cubicBezTo>
                  <a:cubicBezTo>
                    <a:pt x="67" y="95"/>
                    <a:pt x="75" y="67"/>
                    <a:pt x="75" y="67"/>
                  </a:cubicBezTo>
                  <a:cubicBezTo>
                    <a:pt x="102" y="86"/>
                    <a:pt x="106" y="112"/>
                    <a:pt x="115" y="142"/>
                  </a:cubicBezTo>
                  <a:cubicBezTo>
                    <a:pt x="131" y="119"/>
                    <a:pt x="129" y="104"/>
                    <a:pt x="156" y="94"/>
                  </a:cubicBezTo>
                  <a:cubicBezTo>
                    <a:pt x="168" y="175"/>
                    <a:pt x="149" y="131"/>
                    <a:pt x="197" y="115"/>
                  </a:cubicBezTo>
                  <a:cubicBezTo>
                    <a:pt x="215" y="143"/>
                    <a:pt x="245" y="149"/>
                    <a:pt x="278" y="149"/>
                  </a:cubicBezTo>
                </a:path>
              </a:pathLst>
            </a:custGeom>
            <a:noFill/>
            <a:ln w="38100">
              <a:solidFill>
                <a:schemeClr val="tx1"/>
              </a:solidFill>
              <a:round/>
              <a:headEnd/>
              <a:tailEnd/>
            </a:ln>
          </p:spPr>
          <p:txBody>
            <a:bodyPr/>
            <a:lstStyle/>
            <a:p>
              <a:endParaRPr lang="de-DE"/>
            </a:p>
          </p:txBody>
        </p:sp>
        <p:sp>
          <p:nvSpPr>
            <p:cNvPr id="14354" name="AutoShape 43"/>
            <p:cNvSpPr>
              <a:spLocks noChangeArrowheads="1"/>
            </p:cNvSpPr>
            <p:nvPr/>
          </p:nvSpPr>
          <p:spPr bwMode="auto">
            <a:xfrm rot="5400000">
              <a:off x="2449" y="3042"/>
              <a:ext cx="332" cy="216"/>
            </a:xfrm>
            <a:prstGeom prst="triangle">
              <a:avLst>
                <a:gd name="adj" fmla="val 50000"/>
              </a:avLst>
            </a:prstGeom>
            <a:solidFill>
              <a:srgbClr val="008000"/>
            </a:solidFill>
            <a:ln w="9525">
              <a:solidFill>
                <a:schemeClr val="tx1"/>
              </a:solidFill>
              <a:miter lim="800000"/>
              <a:headEnd/>
              <a:tailEnd/>
            </a:ln>
          </p:spPr>
          <p:txBody>
            <a:bodyPr rot="10800000" vert="eaVert" wrap="none" anchor="ctr"/>
            <a:lstStyle/>
            <a:p>
              <a:pPr algn="r"/>
              <a:endParaRPr lang="de-DE"/>
            </a:p>
          </p:txBody>
        </p:sp>
        <p:sp>
          <p:nvSpPr>
            <p:cNvPr id="14355" name="Rectangle 44"/>
            <p:cNvSpPr>
              <a:spLocks noChangeArrowheads="1"/>
            </p:cNvSpPr>
            <p:nvPr/>
          </p:nvSpPr>
          <p:spPr bwMode="auto">
            <a:xfrm>
              <a:off x="2616" y="3154"/>
              <a:ext cx="332" cy="190"/>
            </a:xfrm>
            <a:prstGeom prst="rect">
              <a:avLst/>
            </a:prstGeom>
            <a:solidFill>
              <a:srgbClr val="0000FF"/>
            </a:solidFill>
            <a:ln w="9525">
              <a:solidFill>
                <a:schemeClr val="tx1"/>
              </a:solidFill>
              <a:miter lim="800000"/>
              <a:headEnd/>
              <a:tailEnd/>
            </a:ln>
          </p:spPr>
          <p:txBody>
            <a:bodyPr wrap="none" anchor="ctr"/>
            <a:lstStyle/>
            <a:p>
              <a:endParaRPr lang="de-DE"/>
            </a:p>
          </p:txBody>
        </p:sp>
        <p:sp>
          <p:nvSpPr>
            <p:cNvPr id="14356" name="Oval 45"/>
            <p:cNvSpPr>
              <a:spLocks noChangeArrowheads="1"/>
            </p:cNvSpPr>
            <p:nvPr/>
          </p:nvSpPr>
          <p:spPr bwMode="auto">
            <a:xfrm>
              <a:off x="2536" y="3185"/>
              <a:ext cx="291" cy="291"/>
            </a:xfrm>
            <a:prstGeom prst="ellipse">
              <a:avLst/>
            </a:prstGeom>
            <a:solidFill>
              <a:srgbClr val="FF0000"/>
            </a:solidFill>
            <a:ln w="9525">
              <a:solidFill>
                <a:schemeClr val="tx1"/>
              </a:solidFill>
              <a:round/>
              <a:headEnd/>
              <a:tailEnd/>
            </a:ln>
          </p:spPr>
          <p:txBody>
            <a:bodyPr wrap="none" anchor="ctr"/>
            <a:lstStyle/>
            <a:p>
              <a:pPr algn="ctr"/>
              <a:endParaRPr lang="de-DE">
                <a:solidFill>
                  <a:srgbClr val="FF0000"/>
                </a:solidFill>
              </a:endParaRPr>
            </a:p>
          </p:txBody>
        </p:sp>
        <p:sp>
          <p:nvSpPr>
            <p:cNvPr id="14357" name="Line 46"/>
            <p:cNvSpPr>
              <a:spLocks noChangeShapeType="1"/>
            </p:cNvSpPr>
            <p:nvPr/>
          </p:nvSpPr>
          <p:spPr bwMode="auto">
            <a:xfrm>
              <a:off x="2684" y="3219"/>
              <a:ext cx="0" cy="108"/>
            </a:xfrm>
            <a:prstGeom prst="line">
              <a:avLst/>
            </a:prstGeom>
            <a:noFill/>
            <a:ln w="38100">
              <a:solidFill>
                <a:schemeClr val="tx1"/>
              </a:solidFill>
              <a:round/>
              <a:headEnd/>
              <a:tailEnd/>
            </a:ln>
          </p:spPr>
          <p:txBody>
            <a:bodyPr/>
            <a:lstStyle/>
            <a:p>
              <a:endParaRPr lang="de-DE"/>
            </a:p>
          </p:txBody>
        </p:sp>
        <p:sp>
          <p:nvSpPr>
            <p:cNvPr id="14358" name="Line 47"/>
            <p:cNvSpPr>
              <a:spLocks noChangeShapeType="1"/>
            </p:cNvSpPr>
            <p:nvPr/>
          </p:nvSpPr>
          <p:spPr bwMode="auto">
            <a:xfrm rot="-5400000">
              <a:off x="2729" y="3278"/>
              <a:ext cx="0" cy="108"/>
            </a:xfrm>
            <a:prstGeom prst="line">
              <a:avLst/>
            </a:prstGeom>
            <a:noFill/>
            <a:ln w="38100">
              <a:solidFill>
                <a:schemeClr val="tx1"/>
              </a:solidFill>
              <a:round/>
              <a:headEnd/>
              <a:tailEnd/>
            </a:ln>
          </p:spPr>
          <p:txBody>
            <a:bodyPr/>
            <a:lstStyle/>
            <a:p>
              <a:endParaRPr lang="de-DE"/>
            </a:p>
          </p:txBody>
        </p:sp>
        <p:sp>
          <p:nvSpPr>
            <p:cNvPr id="14359" name="Line 48"/>
            <p:cNvSpPr>
              <a:spLocks noChangeShapeType="1"/>
            </p:cNvSpPr>
            <p:nvPr/>
          </p:nvSpPr>
          <p:spPr bwMode="auto">
            <a:xfrm>
              <a:off x="2453" y="3022"/>
              <a:ext cx="420" cy="0"/>
            </a:xfrm>
            <a:prstGeom prst="line">
              <a:avLst/>
            </a:prstGeom>
            <a:noFill/>
            <a:ln w="38100">
              <a:solidFill>
                <a:srgbClr val="DDDDDD"/>
              </a:solidFill>
              <a:round/>
              <a:headEnd/>
              <a:tailEnd/>
            </a:ln>
          </p:spPr>
          <p:txBody>
            <a:bodyPr/>
            <a:lstStyle/>
            <a:p>
              <a:endParaRPr lang="de-DE"/>
            </a:p>
          </p:txBody>
        </p:sp>
        <p:sp>
          <p:nvSpPr>
            <p:cNvPr id="14360" name="Line 49"/>
            <p:cNvSpPr>
              <a:spLocks noChangeShapeType="1"/>
            </p:cNvSpPr>
            <p:nvPr/>
          </p:nvSpPr>
          <p:spPr bwMode="auto">
            <a:xfrm>
              <a:off x="2880" y="3022"/>
              <a:ext cx="0" cy="414"/>
            </a:xfrm>
            <a:prstGeom prst="line">
              <a:avLst/>
            </a:prstGeom>
            <a:noFill/>
            <a:ln w="38100">
              <a:solidFill>
                <a:schemeClr val="tx1"/>
              </a:solidFill>
              <a:round/>
              <a:headEnd/>
              <a:tailEnd type="triangle" w="med" len="med"/>
            </a:ln>
          </p:spPr>
          <p:txBody>
            <a:bodyPr/>
            <a:lstStyle/>
            <a:p>
              <a:endParaRPr lang="de-DE"/>
            </a:p>
          </p:txBody>
        </p:sp>
        <p:sp>
          <p:nvSpPr>
            <p:cNvPr id="14361" name="Line 50"/>
            <p:cNvSpPr>
              <a:spLocks noChangeShapeType="1"/>
            </p:cNvSpPr>
            <p:nvPr/>
          </p:nvSpPr>
          <p:spPr bwMode="auto">
            <a:xfrm>
              <a:off x="2869" y="3019"/>
              <a:ext cx="0" cy="339"/>
            </a:xfrm>
            <a:prstGeom prst="line">
              <a:avLst/>
            </a:prstGeom>
            <a:noFill/>
            <a:ln w="38100">
              <a:solidFill>
                <a:srgbClr val="565656"/>
              </a:solidFill>
              <a:round/>
              <a:headEnd/>
              <a:tailEnd/>
            </a:ln>
          </p:spPr>
          <p:txBody>
            <a:bodyPr/>
            <a:lstStyle/>
            <a:p>
              <a:endParaRPr lang="de-DE"/>
            </a:p>
          </p:txBody>
        </p:sp>
        <p:sp>
          <p:nvSpPr>
            <p:cNvPr id="14362" name="Line 51"/>
            <p:cNvSpPr>
              <a:spLocks noChangeShapeType="1"/>
            </p:cNvSpPr>
            <p:nvPr/>
          </p:nvSpPr>
          <p:spPr bwMode="auto">
            <a:xfrm>
              <a:off x="2449" y="3032"/>
              <a:ext cx="420" cy="0"/>
            </a:xfrm>
            <a:prstGeom prst="line">
              <a:avLst/>
            </a:prstGeom>
            <a:noFill/>
            <a:ln w="38100">
              <a:solidFill>
                <a:schemeClr val="bg2"/>
              </a:solidFill>
              <a:round/>
              <a:headEnd/>
              <a:tailEnd/>
            </a:ln>
          </p:spPr>
          <p:txBody>
            <a:bodyPr/>
            <a:lstStyle/>
            <a:p>
              <a:endParaRPr lang="de-DE"/>
            </a:p>
          </p:txBody>
        </p:sp>
      </p:grpSp>
      <p:sp>
        <p:nvSpPr>
          <p:cNvPr id="14341" name="Line 52"/>
          <p:cNvSpPr>
            <a:spLocks noChangeShapeType="1"/>
          </p:cNvSpPr>
          <p:nvPr/>
        </p:nvSpPr>
        <p:spPr bwMode="auto">
          <a:xfrm>
            <a:off x="2102991" y="2935585"/>
            <a:ext cx="782638" cy="0"/>
          </a:xfrm>
          <a:prstGeom prst="line">
            <a:avLst/>
          </a:prstGeom>
          <a:noFill/>
          <a:ln w="76200" cmpd="tri">
            <a:solidFill>
              <a:srgbClr val="FFCC00"/>
            </a:solidFill>
            <a:round/>
            <a:headEnd/>
            <a:tailEnd/>
          </a:ln>
        </p:spPr>
        <p:txBody>
          <a:bodyPr/>
          <a:lstStyle/>
          <a:p>
            <a:endParaRPr lang="de-DE"/>
          </a:p>
        </p:txBody>
      </p:sp>
      <p:sp>
        <p:nvSpPr>
          <p:cNvPr id="14342" name="Line 53"/>
          <p:cNvSpPr>
            <a:spLocks noChangeShapeType="1"/>
          </p:cNvSpPr>
          <p:nvPr/>
        </p:nvSpPr>
        <p:spPr bwMode="auto">
          <a:xfrm>
            <a:off x="2906266" y="2354560"/>
            <a:ext cx="731838" cy="0"/>
          </a:xfrm>
          <a:prstGeom prst="line">
            <a:avLst/>
          </a:prstGeom>
          <a:noFill/>
          <a:ln w="76200" cmpd="tri">
            <a:solidFill>
              <a:srgbClr val="FFCC00"/>
            </a:solidFill>
            <a:round/>
            <a:headEnd/>
            <a:tailEnd/>
          </a:ln>
        </p:spPr>
        <p:txBody>
          <a:bodyPr/>
          <a:lstStyle/>
          <a:p>
            <a:endParaRPr lang="de-DE"/>
          </a:p>
        </p:txBody>
      </p:sp>
      <p:sp>
        <p:nvSpPr>
          <p:cNvPr id="14343" name="Line 54"/>
          <p:cNvSpPr>
            <a:spLocks noChangeShapeType="1"/>
          </p:cNvSpPr>
          <p:nvPr/>
        </p:nvSpPr>
        <p:spPr bwMode="auto">
          <a:xfrm flipV="1">
            <a:off x="2907854" y="2343447"/>
            <a:ext cx="0" cy="1098550"/>
          </a:xfrm>
          <a:prstGeom prst="line">
            <a:avLst/>
          </a:prstGeom>
          <a:noFill/>
          <a:ln w="76200" cmpd="tri">
            <a:solidFill>
              <a:srgbClr val="FFCC00"/>
            </a:solidFill>
            <a:round/>
            <a:headEnd/>
            <a:tailEnd/>
          </a:ln>
        </p:spPr>
        <p:txBody>
          <a:bodyPr/>
          <a:lstStyle/>
          <a:p>
            <a:endParaRPr lang="de-DE"/>
          </a:p>
        </p:txBody>
      </p:sp>
      <p:sp>
        <p:nvSpPr>
          <p:cNvPr id="14344" name="Line 55"/>
          <p:cNvSpPr>
            <a:spLocks noChangeShapeType="1"/>
          </p:cNvSpPr>
          <p:nvPr/>
        </p:nvSpPr>
        <p:spPr bwMode="auto">
          <a:xfrm flipV="1">
            <a:off x="2915791" y="3410247"/>
            <a:ext cx="1035050" cy="11113"/>
          </a:xfrm>
          <a:prstGeom prst="line">
            <a:avLst/>
          </a:prstGeom>
          <a:noFill/>
          <a:ln w="76200" cmpd="tri">
            <a:solidFill>
              <a:srgbClr val="FFCC00"/>
            </a:solidFill>
            <a:round/>
            <a:headEnd/>
            <a:tailEnd type="triangle" w="med" len="med"/>
          </a:ln>
        </p:spPr>
        <p:txBody>
          <a:bodyPr/>
          <a:lstStyle/>
          <a:p>
            <a:endParaRPr lang="de-DE"/>
          </a:p>
        </p:txBody>
      </p:sp>
      <p:sp>
        <p:nvSpPr>
          <p:cNvPr id="14345" name="Line 56"/>
          <p:cNvSpPr>
            <a:spLocks noChangeShapeType="1"/>
          </p:cNvSpPr>
          <p:nvPr/>
        </p:nvSpPr>
        <p:spPr bwMode="auto">
          <a:xfrm flipV="1">
            <a:off x="3630166" y="2000547"/>
            <a:ext cx="0" cy="366713"/>
          </a:xfrm>
          <a:prstGeom prst="line">
            <a:avLst/>
          </a:prstGeom>
          <a:noFill/>
          <a:ln w="76200" cmpd="tri">
            <a:solidFill>
              <a:srgbClr val="FFCC00"/>
            </a:solidFill>
            <a:round/>
            <a:headEnd/>
            <a:tailEnd type="triangle" w="med" len="med"/>
          </a:ln>
        </p:spPr>
        <p:txBody>
          <a:bodyPr/>
          <a:lstStyle/>
          <a:p>
            <a:endParaRPr lang="de-DE"/>
          </a:p>
        </p:txBody>
      </p:sp>
      <p:sp>
        <p:nvSpPr>
          <p:cNvPr id="14346" name="Line 57"/>
          <p:cNvSpPr>
            <a:spLocks noChangeShapeType="1"/>
          </p:cNvSpPr>
          <p:nvPr/>
        </p:nvSpPr>
        <p:spPr bwMode="auto">
          <a:xfrm>
            <a:off x="4892229" y="3410247"/>
            <a:ext cx="614362" cy="0"/>
          </a:xfrm>
          <a:prstGeom prst="line">
            <a:avLst/>
          </a:prstGeom>
          <a:noFill/>
          <a:ln w="76200" cmpd="tri">
            <a:solidFill>
              <a:srgbClr val="FFCC00"/>
            </a:solidFill>
            <a:round/>
            <a:headEnd/>
            <a:tailEnd/>
          </a:ln>
        </p:spPr>
        <p:txBody>
          <a:bodyPr/>
          <a:lstStyle/>
          <a:p>
            <a:endParaRPr lang="de-DE"/>
          </a:p>
        </p:txBody>
      </p:sp>
      <p:sp>
        <p:nvSpPr>
          <p:cNvPr id="14347" name="Line 58"/>
          <p:cNvSpPr>
            <a:spLocks noChangeShapeType="1"/>
          </p:cNvSpPr>
          <p:nvPr/>
        </p:nvSpPr>
        <p:spPr bwMode="auto">
          <a:xfrm flipV="1">
            <a:off x="5527229" y="2330747"/>
            <a:ext cx="0" cy="1076325"/>
          </a:xfrm>
          <a:prstGeom prst="line">
            <a:avLst/>
          </a:prstGeom>
          <a:noFill/>
          <a:ln w="76200" cmpd="tri">
            <a:solidFill>
              <a:srgbClr val="FFCC00"/>
            </a:solidFill>
            <a:round/>
            <a:headEnd/>
            <a:tailEnd/>
          </a:ln>
        </p:spPr>
        <p:txBody>
          <a:bodyPr/>
          <a:lstStyle/>
          <a:p>
            <a:endParaRPr lang="de-DE"/>
          </a:p>
        </p:txBody>
      </p:sp>
      <p:sp>
        <p:nvSpPr>
          <p:cNvPr id="14348" name="Line 59"/>
          <p:cNvSpPr>
            <a:spLocks noChangeShapeType="1"/>
          </p:cNvSpPr>
          <p:nvPr/>
        </p:nvSpPr>
        <p:spPr bwMode="auto">
          <a:xfrm>
            <a:off x="5511354" y="2780010"/>
            <a:ext cx="344487" cy="0"/>
          </a:xfrm>
          <a:prstGeom prst="line">
            <a:avLst/>
          </a:prstGeom>
          <a:noFill/>
          <a:ln w="76200" cmpd="tri">
            <a:solidFill>
              <a:srgbClr val="FFCC00"/>
            </a:solidFill>
            <a:round/>
            <a:headEnd/>
            <a:tailEnd type="triangle" w="med" len="med"/>
          </a:ln>
        </p:spPr>
        <p:txBody>
          <a:bodyPr/>
          <a:lstStyle/>
          <a:p>
            <a:endParaRPr lang="de-DE"/>
          </a:p>
        </p:txBody>
      </p:sp>
      <p:sp>
        <p:nvSpPr>
          <p:cNvPr id="14349" name="Line 60"/>
          <p:cNvSpPr>
            <a:spLocks noChangeShapeType="1"/>
          </p:cNvSpPr>
          <p:nvPr/>
        </p:nvSpPr>
        <p:spPr bwMode="auto">
          <a:xfrm>
            <a:off x="4882704" y="2343447"/>
            <a:ext cx="636587" cy="0"/>
          </a:xfrm>
          <a:prstGeom prst="line">
            <a:avLst/>
          </a:prstGeom>
          <a:noFill/>
          <a:ln w="76200" cmpd="tri">
            <a:solidFill>
              <a:srgbClr val="FFCC00"/>
            </a:solidFill>
            <a:round/>
            <a:headEnd/>
            <a:tailEnd/>
          </a:ln>
        </p:spPr>
        <p:txBody>
          <a:bodyPr/>
          <a:lstStyle/>
          <a:p>
            <a:endParaRPr lang="de-DE"/>
          </a:p>
        </p:txBody>
      </p:sp>
      <p:sp>
        <p:nvSpPr>
          <p:cNvPr id="14350" name="Line 61"/>
          <p:cNvSpPr>
            <a:spLocks noChangeShapeType="1"/>
          </p:cNvSpPr>
          <p:nvPr/>
        </p:nvSpPr>
        <p:spPr bwMode="auto">
          <a:xfrm flipV="1">
            <a:off x="4889054" y="2041822"/>
            <a:ext cx="0" cy="333375"/>
          </a:xfrm>
          <a:prstGeom prst="line">
            <a:avLst/>
          </a:prstGeom>
          <a:noFill/>
          <a:ln w="76200" cmpd="tri">
            <a:solidFill>
              <a:srgbClr val="FFCC00"/>
            </a:solidFill>
            <a:round/>
            <a:headEnd/>
            <a:tailEnd/>
          </a:ln>
        </p:spPr>
        <p:txBody>
          <a:bodyPr/>
          <a:lstStyle/>
          <a:p>
            <a:endParaRPr lang="de-DE"/>
          </a:p>
        </p:txBody>
      </p:sp>
      <p:pic>
        <p:nvPicPr>
          <p:cNvPr id="14351" name="Picture 62"/>
          <p:cNvPicPr>
            <a:picLocks noChangeAspect="1" noChangeArrowheads="1"/>
          </p:cNvPicPr>
          <p:nvPr/>
        </p:nvPicPr>
        <p:blipFill>
          <a:blip r:embed="rId3" cstate="print"/>
          <a:srcRect/>
          <a:stretch>
            <a:fillRect/>
          </a:stretch>
        </p:blipFill>
        <p:spPr bwMode="auto">
          <a:xfrm>
            <a:off x="5868541" y="2016422"/>
            <a:ext cx="2851150" cy="2143125"/>
          </a:xfrm>
          <a:prstGeom prst="rect">
            <a:avLst/>
          </a:prstGeom>
          <a:noFill/>
          <a:ln w="9525">
            <a:noFill/>
            <a:miter lim="800000"/>
            <a:headEnd/>
            <a:tailEnd/>
          </a:ln>
        </p:spPr>
      </p:pic>
      <p:pic>
        <p:nvPicPr>
          <p:cNvPr id="14352" name="Picture 63"/>
          <p:cNvPicPr>
            <a:picLocks noChangeAspect="1" noChangeArrowheads="1"/>
          </p:cNvPicPr>
          <p:nvPr/>
        </p:nvPicPr>
        <p:blipFill>
          <a:blip r:embed="rId4" cstate="print"/>
          <a:srcRect/>
          <a:stretch>
            <a:fillRect/>
          </a:stretch>
        </p:blipFill>
        <p:spPr bwMode="auto">
          <a:xfrm>
            <a:off x="1336229" y="1043285"/>
            <a:ext cx="6107112" cy="962025"/>
          </a:xfrm>
          <a:prstGeom prst="rect">
            <a:avLst/>
          </a:prstGeom>
          <a:noFill/>
          <a:ln w="9525">
            <a:noFill/>
            <a:miter lim="800000"/>
            <a:headEnd/>
            <a:tailEnd/>
          </a:ln>
        </p:spPr>
      </p:pic>
    </p:spTree>
    <p:extLst>
      <p:ext uri="{BB962C8B-B14F-4D97-AF65-F5344CB8AC3E}">
        <p14:creationId xmlns:p14="http://schemas.microsoft.com/office/powerpoint/2010/main" val="30995821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2273</TotalTime>
  <Words>5584</Words>
  <Application>Microsoft Office PowerPoint</Application>
  <PresentationFormat>화면 슬라이드 쇼(4:3)</PresentationFormat>
  <Paragraphs>1051</Paragraphs>
  <Slides>75</Slides>
  <Notes>50</Notes>
  <HiddenSlides>12</HiddenSlides>
  <MMClips>15</MMClips>
  <ScaleCrop>false</ScaleCrop>
  <HeadingPairs>
    <vt:vector size="8" baseType="variant">
      <vt:variant>
        <vt:lpstr>사용한 글꼴</vt:lpstr>
      </vt:variant>
      <vt:variant>
        <vt:i4>11</vt:i4>
      </vt:variant>
      <vt:variant>
        <vt:lpstr>테마</vt:lpstr>
      </vt:variant>
      <vt:variant>
        <vt:i4>1</vt:i4>
      </vt:variant>
      <vt:variant>
        <vt:lpstr>포함된 OLE 서버</vt:lpstr>
      </vt:variant>
      <vt:variant>
        <vt:i4>2</vt:i4>
      </vt:variant>
      <vt:variant>
        <vt:lpstr>슬라이드 제목</vt:lpstr>
      </vt:variant>
      <vt:variant>
        <vt:i4>75</vt:i4>
      </vt:variant>
    </vt:vector>
  </HeadingPairs>
  <TitlesOfParts>
    <vt:vector size="89" baseType="lpstr">
      <vt:lpstr>Arial Unicode MS</vt:lpstr>
      <vt:lpstr>ＭＳ Ｐゴシック</vt:lpstr>
      <vt:lpstr>ＭＳ Ｐゴシック</vt:lpstr>
      <vt:lpstr>굴림</vt:lpstr>
      <vt:lpstr>Arial</vt:lpstr>
      <vt:lpstr>Calibri</vt:lpstr>
      <vt:lpstr>Courier New</vt:lpstr>
      <vt:lpstr>Tahoma</vt:lpstr>
      <vt:lpstr>Times</vt:lpstr>
      <vt:lpstr>Times New Roman</vt:lpstr>
      <vt:lpstr>Wingdings</vt:lpstr>
      <vt:lpstr>Blank</vt:lpstr>
      <vt:lpstr>SmartDraw</vt:lpstr>
      <vt:lpstr>Formel</vt:lpstr>
      <vt:lpstr>Applying Model Based Design for Quad-Rotor Control System </vt:lpstr>
      <vt:lpstr>Today’s Agenda</vt:lpstr>
      <vt:lpstr>Control System Design Challenge </vt:lpstr>
      <vt:lpstr>Control System Design Challenge</vt:lpstr>
      <vt:lpstr>Control System Design Challenge</vt:lpstr>
      <vt:lpstr>Plant (Quad-Rotor Vehicle) Modeling</vt:lpstr>
      <vt:lpstr>Electrical Systems in Equations</vt:lpstr>
      <vt:lpstr>Mechanical Systems in Equations</vt:lpstr>
      <vt:lpstr>Mechanical Systems in Equations</vt:lpstr>
      <vt:lpstr>Mechanical Systems in Equations</vt:lpstr>
      <vt:lpstr>Physical Systems in Simulink</vt:lpstr>
      <vt:lpstr>Electrical Systems in Simscape</vt:lpstr>
      <vt:lpstr>Modeling 3D  Mechanical Systems </vt:lpstr>
      <vt:lpstr>Import CAD Data Using SimMechanics Link</vt:lpstr>
      <vt:lpstr>Save Time</vt:lpstr>
      <vt:lpstr>Modeling Quad-Rotor Vehicle</vt:lpstr>
      <vt:lpstr>Modeling Quad-Rotor Vehicle</vt:lpstr>
      <vt:lpstr>Modeling Quad-Rotor Vehicle</vt:lpstr>
      <vt:lpstr>Controller Design with Requirement</vt:lpstr>
      <vt:lpstr>Quad-Rotor Control Algorithm Model</vt:lpstr>
      <vt:lpstr>PowerPoint 프레젠테이션</vt:lpstr>
      <vt:lpstr>Traceability</vt:lpstr>
      <vt:lpstr>PowerPoint 프레젠테이션</vt:lpstr>
      <vt:lpstr>Requirements Traceability – Report Simulink Verification and Validation</vt:lpstr>
      <vt:lpstr>Controller Tuning</vt:lpstr>
      <vt:lpstr>Simulink PID Controller Blocks</vt:lpstr>
      <vt:lpstr>Tuning Challenges</vt:lpstr>
      <vt:lpstr>Solution: PID Tuner</vt:lpstr>
      <vt:lpstr>Code Generation</vt:lpstr>
      <vt:lpstr>Code Generation</vt:lpstr>
      <vt:lpstr>Simple Software Architecture</vt:lpstr>
      <vt:lpstr>Interfacing Generated Code</vt:lpstr>
      <vt:lpstr>Traceability</vt:lpstr>
      <vt:lpstr>Example of HTML Report</vt:lpstr>
      <vt:lpstr>PowerPoint 프레젠테이션</vt:lpstr>
      <vt:lpstr>Simulink Projects</vt:lpstr>
      <vt:lpstr>Model-Based Design workflow</vt:lpstr>
      <vt:lpstr>Complex designs require multiple disciplines</vt:lpstr>
      <vt:lpstr>Considerations for reproducing the project across the design team</vt:lpstr>
      <vt:lpstr>Organize, Manage </vt:lpstr>
      <vt:lpstr>Source Control Integration </vt:lpstr>
      <vt:lpstr>Software Engineering</vt:lpstr>
      <vt:lpstr>Modeling Complex Software Systems</vt:lpstr>
      <vt:lpstr>Projects with Low Algorithm Complexity  and High Architectural Complexity</vt:lpstr>
      <vt:lpstr>Projects with High Algorithm  Complexity and Low/Moderate  Architectural Complexity</vt:lpstr>
      <vt:lpstr>Projects with High Algorithmic and Architectural Complexity</vt:lpstr>
      <vt:lpstr>Integration Approaches (Manual) </vt:lpstr>
      <vt:lpstr>Integration Approaches (Automated) </vt:lpstr>
      <vt:lpstr>Demo for Automated Integration Approaches </vt:lpstr>
      <vt:lpstr>PowerPoint 프레젠테이션</vt:lpstr>
      <vt:lpstr>Setting Up A Hybrid Development Project </vt:lpstr>
      <vt:lpstr>Create a Simulink Component by defining the interfaces – 1 Input and 2 Output</vt:lpstr>
      <vt:lpstr>PowerPoint 프레젠테이션</vt:lpstr>
      <vt:lpstr>Generate C++ from Simulink component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System Engineering</vt:lpstr>
      <vt:lpstr>From Requirements to Architecture and Specification</vt:lpstr>
      <vt:lpstr>What is modeled?</vt:lpstr>
      <vt:lpstr>How it is modeled using SysML/UML</vt:lpstr>
      <vt:lpstr>Hybrid Simulink-SysML/UML Workflow</vt:lpstr>
      <vt:lpstr>Hybrid Simulink- UML Workflow</vt:lpstr>
      <vt:lpstr>Hybrid Simulink-SysML/UML Workflow</vt:lpstr>
      <vt:lpstr>Hybrid Simulink-SysML/UML Workflow #1</vt:lpstr>
      <vt:lpstr>Hybrid Simulink-SysML/UML Workflow #2</vt:lpstr>
      <vt:lpstr>Hybrid Simulink-SysML/UML Workflow #3</vt:lpstr>
      <vt:lpstr>Hybrid Simulink-SysML/UML Workflows</vt:lpstr>
      <vt:lpstr>Questions?</vt:lpstr>
    </vt:vector>
  </TitlesOfParts>
  <Company>The MathWorks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Model Based Design for Embedded Controller Development</dc:title>
  <dc:creator>Sang-Ho Yoon</dc:creator>
  <cp:keywords>Version 11</cp:keywords>
  <cp:lastModifiedBy>Sang-Ho Yoon</cp:lastModifiedBy>
  <cp:revision>62</cp:revision>
  <dcterms:created xsi:type="dcterms:W3CDTF">2011-02-21T05:45:17Z</dcterms:created>
  <dcterms:modified xsi:type="dcterms:W3CDTF">2015-02-05T09:35:33Z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